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0"/>
  </p:notesMasterIdLst>
  <p:sldIdLst>
    <p:sldId id="256" r:id="rId2"/>
    <p:sldId id="257" r:id="rId3"/>
    <p:sldId id="407" r:id="rId4"/>
    <p:sldId id="258" r:id="rId5"/>
    <p:sldId id="259" r:id="rId6"/>
    <p:sldId id="260" r:id="rId7"/>
    <p:sldId id="267" r:id="rId8"/>
    <p:sldId id="262" r:id="rId9"/>
    <p:sldId id="261"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8" r:id="rId33"/>
    <p:sldId id="289" r:id="rId34"/>
    <p:sldId id="290" r:id="rId35"/>
    <p:sldId id="291" r:id="rId36"/>
    <p:sldId id="292" r:id="rId37"/>
    <p:sldId id="293" r:id="rId38"/>
    <p:sldId id="294" r:id="rId39"/>
    <p:sldId id="295" r:id="rId40"/>
    <p:sldId id="296" r:id="rId41"/>
    <p:sldId id="298" r:id="rId42"/>
    <p:sldId id="297"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4" r:id="rId68"/>
    <p:sldId id="323"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1" r:id="rId85"/>
    <p:sldId id="340" r:id="rId86"/>
    <p:sldId id="342" r:id="rId87"/>
    <p:sldId id="343" r:id="rId88"/>
    <p:sldId id="344" r:id="rId89"/>
    <p:sldId id="345" r:id="rId90"/>
    <p:sldId id="346" r:id="rId91"/>
    <p:sldId id="347" r:id="rId92"/>
    <p:sldId id="348" r:id="rId93"/>
    <p:sldId id="349" r:id="rId94"/>
    <p:sldId id="351" r:id="rId95"/>
    <p:sldId id="350" r:id="rId96"/>
    <p:sldId id="352" r:id="rId97"/>
    <p:sldId id="353" r:id="rId98"/>
    <p:sldId id="354" r:id="rId99"/>
    <p:sldId id="355" r:id="rId100"/>
    <p:sldId id="356" r:id="rId101"/>
    <p:sldId id="357" r:id="rId102"/>
    <p:sldId id="358" r:id="rId103"/>
    <p:sldId id="359" r:id="rId104"/>
    <p:sldId id="360" r:id="rId105"/>
    <p:sldId id="361" r:id="rId106"/>
    <p:sldId id="363" r:id="rId107"/>
    <p:sldId id="364" r:id="rId108"/>
    <p:sldId id="365" r:id="rId109"/>
    <p:sldId id="366" r:id="rId110"/>
    <p:sldId id="367" r:id="rId111"/>
    <p:sldId id="368" r:id="rId112"/>
    <p:sldId id="369" r:id="rId113"/>
    <p:sldId id="370" r:id="rId114"/>
    <p:sldId id="372" r:id="rId115"/>
    <p:sldId id="373" r:id="rId116"/>
    <p:sldId id="374" r:id="rId117"/>
    <p:sldId id="375" r:id="rId118"/>
    <p:sldId id="376" r:id="rId119"/>
    <p:sldId id="377" r:id="rId120"/>
    <p:sldId id="378" r:id="rId121"/>
    <p:sldId id="379" r:id="rId122"/>
    <p:sldId id="380" r:id="rId123"/>
    <p:sldId id="381" r:id="rId124"/>
    <p:sldId id="382" r:id="rId125"/>
    <p:sldId id="383" r:id="rId126"/>
    <p:sldId id="384" r:id="rId127"/>
    <p:sldId id="385" r:id="rId128"/>
    <p:sldId id="386" r:id="rId129"/>
    <p:sldId id="387" r:id="rId130"/>
    <p:sldId id="388" r:id="rId131"/>
    <p:sldId id="390" r:id="rId132"/>
    <p:sldId id="389" r:id="rId133"/>
    <p:sldId id="391" r:id="rId134"/>
    <p:sldId id="392" r:id="rId135"/>
    <p:sldId id="393" r:id="rId136"/>
    <p:sldId id="394" r:id="rId137"/>
    <p:sldId id="395" r:id="rId138"/>
    <p:sldId id="396" r:id="rId139"/>
    <p:sldId id="397" r:id="rId140"/>
    <p:sldId id="398" r:id="rId141"/>
    <p:sldId id="399" r:id="rId142"/>
    <p:sldId id="400" r:id="rId143"/>
    <p:sldId id="401" r:id="rId144"/>
    <p:sldId id="402" r:id="rId145"/>
    <p:sldId id="403" r:id="rId146"/>
    <p:sldId id="405" r:id="rId147"/>
    <p:sldId id="404" r:id="rId148"/>
    <p:sldId id="406" r:id="rId1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3105"/>
    <a:srgbClr val="FFFF99"/>
    <a:srgbClr val="3F1E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2" autoAdjust="0"/>
    <p:restoredTop sz="94662" autoAdjust="0"/>
  </p:normalViewPr>
  <p:slideViewPr>
    <p:cSldViewPr>
      <p:cViewPr varScale="1">
        <p:scale>
          <a:sx n="43" d="100"/>
          <a:sy n="43" d="100"/>
        </p:scale>
        <p:origin x="1296" y="5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diagrams/_rels/data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image" Target="../media/image46.jpg"/></Relationships>
</file>

<file path=ppt/diagrams/_rels/data6.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image" Target="../media/image84.jpeg"/></Relationships>
</file>

<file path=ppt/diagrams/_rels/data7.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image" Target="../media/image7.jpg"/></Relationships>
</file>

<file path=ppt/diagrams/_rels/data9.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image" Target="../media/image120.jpeg"/><Relationship Id="rId1" Type="http://schemas.openxmlformats.org/officeDocument/2006/relationships/image" Target="../media/image119.jp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6574A9-C345-428C-8C78-71147F904446}" type="doc">
      <dgm:prSet loTypeId="urn:microsoft.com/office/officeart/2008/layout/VerticalCurvedList" loCatId="list" qsTypeId="urn:microsoft.com/office/officeart/2005/8/quickstyle/simple3" qsCatId="simple" csTypeId="urn:microsoft.com/office/officeart/2005/8/colors/accent2_2" csCatId="accent2" phldr="1"/>
      <dgm:spPr/>
      <dgm:t>
        <a:bodyPr/>
        <a:lstStyle/>
        <a:p>
          <a:endParaRPr lang="en-US"/>
        </a:p>
      </dgm:t>
    </dgm:pt>
    <dgm:pt modelId="{E71E964B-9DED-4BFA-A444-C6FBA17C5874}">
      <dgm:prSet phldrT="[Text]" custT="1"/>
      <dgm:spPr/>
      <dgm:t>
        <a:bodyPr/>
        <a:lstStyle/>
        <a:p>
          <a:pPr algn="just" rtl="1">
            <a:lnSpc>
              <a:spcPct val="100000"/>
            </a:lnSpc>
            <a:spcBef>
              <a:spcPts val="0"/>
            </a:spcBef>
            <a:spcAft>
              <a:spcPts val="0"/>
            </a:spcAft>
          </a:pPr>
          <a:r>
            <a:rPr lang="fa-IR" sz="2800" smtClean="0">
              <a:cs typeface="B Zar" pitchFamily="2" charset="-78"/>
            </a:rPr>
            <a:t>قرآن در باب متعلقات ایمان، مصداق­های فراوانی را ذکر کرده است، ولی همه­ی آنها را می­توان به توحید و ایمان به خداوند بازگرداند.</a:t>
          </a:r>
          <a:endParaRPr lang="en-US" sz="2800" dirty="0">
            <a:cs typeface="B Zar" pitchFamily="2" charset="-78"/>
          </a:endParaRPr>
        </a:p>
      </dgm:t>
    </dgm:pt>
    <dgm:pt modelId="{31FF3068-0F58-4E03-977D-5AB1D2103F28}" type="parTrans" cxnId="{2062CE3F-6246-4517-894D-E88D45D6BE60}">
      <dgm:prSet/>
      <dgm:spPr/>
      <dgm:t>
        <a:bodyPr/>
        <a:lstStyle/>
        <a:p>
          <a:endParaRPr lang="en-US"/>
        </a:p>
      </dgm:t>
    </dgm:pt>
    <dgm:pt modelId="{2F24FBBD-48F2-4F3B-9C05-8928E508201B}" type="sibTrans" cxnId="{2062CE3F-6246-4517-894D-E88D45D6BE60}">
      <dgm:prSet/>
      <dgm:spPr/>
      <dgm:t>
        <a:bodyPr/>
        <a:lstStyle/>
        <a:p>
          <a:endParaRPr lang="en-US"/>
        </a:p>
      </dgm:t>
    </dgm:pt>
    <dgm:pt modelId="{2468E300-F406-4D02-8FFC-6F846A7F85D6}">
      <dgm:prSet phldrT="[Text]" custT="1"/>
      <dgm:spPr/>
      <dgm:t>
        <a:bodyPr/>
        <a:lstStyle/>
        <a:p>
          <a:pPr algn="just" rtl="1"/>
          <a:r>
            <a:rPr lang="fa-IR" sz="2800" dirty="0" smtClean="0">
              <a:cs typeface="B Zar" pitchFamily="2" charset="-78"/>
            </a:rPr>
            <a:t>از میان متعلقات ایمان، ایمان به خدا، رسالت و معاد از اهمیت ویژه­ای برخوردارند.</a:t>
          </a:r>
          <a:endParaRPr lang="en-US" sz="2800" dirty="0">
            <a:cs typeface="B Zar" pitchFamily="2" charset="-78"/>
          </a:endParaRPr>
        </a:p>
      </dgm:t>
    </dgm:pt>
    <dgm:pt modelId="{0FCCEF46-B925-4F3E-AABB-EC07CF415B4C}" type="parTrans" cxnId="{9024310F-EFAE-4868-B251-334BB12CA821}">
      <dgm:prSet/>
      <dgm:spPr/>
      <dgm:t>
        <a:bodyPr/>
        <a:lstStyle/>
        <a:p>
          <a:endParaRPr lang="en-US"/>
        </a:p>
      </dgm:t>
    </dgm:pt>
    <dgm:pt modelId="{550642ED-4226-4642-AD06-4A73285AD82B}" type="sibTrans" cxnId="{9024310F-EFAE-4868-B251-334BB12CA821}">
      <dgm:prSet/>
      <dgm:spPr/>
      <dgm:t>
        <a:bodyPr/>
        <a:lstStyle/>
        <a:p>
          <a:endParaRPr lang="en-US"/>
        </a:p>
      </dgm:t>
    </dgm:pt>
    <dgm:pt modelId="{82AED9B0-9098-49DD-9586-B7F0F5D0039E}">
      <dgm:prSet phldrT="[Text]" custT="1"/>
      <dgm:spPr/>
      <dgm:t>
        <a:bodyPr/>
        <a:lstStyle/>
        <a:p>
          <a:pPr algn="just" rtl="1"/>
          <a:r>
            <a:rPr lang="fa-IR" sz="2800" smtClean="0">
              <a:cs typeface="B Zar" pitchFamily="2" charset="-78"/>
            </a:rPr>
            <a:t>دیگر متعلقات همه از لوازم اعتقاد به این اصول هستند و همگی اینها از لوازم ایمان به خداوند هستند.</a:t>
          </a:r>
          <a:endParaRPr lang="en-US" sz="2800" dirty="0">
            <a:cs typeface="B Zar" pitchFamily="2" charset="-78"/>
          </a:endParaRPr>
        </a:p>
      </dgm:t>
    </dgm:pt>
    <dgm:pt modelId="{DF823FC1-B1F5-470D-8404-E673EF00F032}" type="parTrans" cxnId="{CFB6BB98-06A7-450B-A47A-EDC11047CB23}">
      <dgm:prSet/>
      <dgm:spPr/>
      <dgm:t>
        <a:bodyPr/>
        <a:lstStyle/>
        <a:p>
          <a:endParaRPr lang="en-US"/>
        </a:p>
      </dgm:t>
    </dgm:pt>
    <dgm:pt modelId="{C0F8DF61-6C61-49C7-A0D4-E46E4761B743}" type="sibTrans" cxnId="{CFB6BB98-06A7-450B-A47A-EDC11047CB23}">
      <dgm:prSet/>
      <dgm:spPr/>
      <dgm:t>
        <a:bodyPr/>
        <a:lstStyle/>
        <a:p>
          <a:endParaRPr lang="en-US"/>
        </a:p>
      </dgm:t>
    </dgm:pt>
    <dgm:pt modelId="{CF5B56E8-DBEF-4A6D-9787-3FC437954FDD}" type="pres">
      <dgm:prSet presAssocID="{686574A9-C345-428C-8C78-71147F904446}" presName="Name0" presStyleCnt="0">
        <dgm:presLayoutVars>
          <dgm:chMax val="7"/>
          <dgm:chPref val="7"/>
          <dgm:dir val="rev"/>
        </dgm:presLayoutVars>
      </dgm:prSet>
      <dgm:spPr/>
      <dgm:t>
        <a:bodyPr/>
        <a:lstStyle/>
        <a:p>
          <a:endParaRPr lang="en-US"/>
        </a:p>
      </dgm:t>
    </dgm:pt>
    <dgm:pt modelId="{E42A2044-53B6-4B0A-9957-B0B6101D1DFA}" type="pres">
      <dgm:prSet presAssocID="{686574A9-C345-428C-8C78-71147F904446}" presName="Name1" presStyleCnt="0"/>
      <dgm:spPr/>
    </dgm:pt>
    <dgm:pt modelId="{E7284772-948E-4B76-AE60-54E63617CD37}" type="pres">
      <dgm:prSet presAssocID="{686574A9-C345-428C-8C78-71147F904446}" presName="cycle" presStyleCnt="0"/>
      <dgm:spPr/>
    </dgm:pt>
    <dgm:pt modelId="{DB496818-5545-426F-B620-5E80DDF0A66F}" type="pres">
      <dgm:prSet presAssocID="{686574A9-C345-428C-8C78-71147F904446}" presName="srcNode" presStyleLbl="node1" presStyleIdx="0" presStyleCnt="3"/>
      <dgm:spPr/>
    </dgm:pt>
    <dgm:pt modelId="{B54207B5-62D5-4C7F-9AEA-4965161985D3}" type="pres">
      <dgm:prSet presAssocID="{686574A9-C345-428C-8C78-71147F904446}" presName="conn" presStyleLbl="parChTrans1D2" presStyleIdx="0" presStyleCnt="1"/>
      <dgm:spPr/>
      <dgm:t>
        <a:bodyPr/>
        <a:lstStyle/>
        <a:p>
          <a:endParaRPr lang="en-US"/>
        </a:p>
      </dgm:t>
    </dgm:pt>
    <dgm:pt modelId="{AEF4ADAE-E630-4AF9-BB8E-0C60F3AFE8BF}" type="pres">
      <dgm:prSet presAssocID="{686574A9-C345-428C-8C78-71147F904446}" presName="extraNode" presStyleLbl="node1" presStyleIdx="0" presStyleCnt="3"/>
      <dgm:spPr/>
    </dgm:pt>
    <dgm:pt modelId="{8175F993-119D-4750-B7D4-8ED8B0F932A5}" type="pres">
      <dgm:prSet presAssocID="{686574A9-C345-428C-8C78-71147F904446}" presName="dstNode" presStyleLbl="node1" presStyleIdx="0" presStyleCnt="3"/>
      <dgm:spPr/>
    </dgm:pt>
    <dgm:pt modelId="{5E221182-4EFA-495D-ABFA-86B34152DAE7}" type="pres">
      <dgm:prSet presAssocID="{E71E964B-9DED-4BFA-A444-C6FBA17C5874}" presName="text_1" presStyleLbl="node1" presStyleIdx="0" presStyleCnt="3" custScaleX="105645" custScaleY="129545" custLinFactNeighborX="-5182">
        <dgm:presLayoutVars>
          <dgm:bulletEnabled val="1"/>
        </dgm:presLayoutVars>
      </dgm:prSet>
      <dgm:spPr/>
      <dgm:t>
        <a:bodyPr/>
        <a:lstStyle/>
        <a:p>
          <a:endParaRPr lang="en-US"/>
        </a:p>
      </dgm:t>
    </dgm:pt>
    <dgm:pt modelId="{6BABCD63-39DB-4D4D-AE03-E758B6C80413}" type="pres">
      <dgm:prSet presAssocID="{E71E964B-9DED-4BFA-A444-C6FBA17C5874}" presName="accent_1" presStyleCnt="0"/>
      <dgm:spPr/>
    </dgm:pt>
    <dgm:pt modelId="{74143F08-BE9F-46D9-BD1F-928A641E8FB5}" type="pres">
      <dgm:prSet presAssocID="{E71E964B-9DED-4BFA-A444-C6FBA17C5874}" presName="accentRepeatNode" presStyleLbl="solidFgAcc1" presStyleIdx="0" presStyleCnt="3"/>
      <dgm:spPr/>
    </dgm:pt>
    <dgm:pt modelId="{A2ABD711-EAE7-4AD1-AA1C-18AA8EAEC40D}" type="pres">
      <dgm:prSet presAssocID="{2468E300-F406-4D02-8FFC-6F846A7F85D6}" presName="text_2" presStyleLbl="node1" presStyleIdx="1" presStyleCnt="3" custScaleX="105137" custScaleY="129545" custLinFactNeighborX="-2785">
        <dgm:presLayoutVars>
          <dgm:bulletEnabled val="1"/>
        </dgm:presLayoutVars>
      </dgm:prSet>
      <dgm:spPr/>
      <dgm:t>
        <a:bodyPr/>
        <a:lstStyle/>
        <a:p>
          <a:endParaRPr lang="en-US"/>
        </a:p>
      </dgm:t>
    </dgm:pt>
    <dgm:pt modelId="{1D4E0665-FBD3-4540-98B6-DAA42899CADB}" type="pres">
      <dgm:prSet presAssocID="{2468E300-F406-4D02-8FFC-6F846A7F85D6}" presName="accent_2" presStyleCnt="0"/>
      <dgm:spPr/>
    </dgm:pt>
    <dgm:pt modelId="{FE979C93-1C7F-458C-8DEE-0A6690776AB2}" type="pres">
      <dgm:prSet presAssocID="{2468E300-F406-4D02-8FFC-6F846A7F85D6}" presName="accentRepeatNode" presStyleLbl="solidFgAcc1" presStyleIdx="1" presStyleCnt="3"/>
      <dgm:spPr/>
    </dgm:pt>
    <dgm:pt modelId="{7223EDD7-75B9-4D40-90AD-4E4AEFD42FF8}" type="pres">
      <dgm:prSet presAssocID="{82AED9B0-9098-49DD-9586-B7F0F5D0039E}" presName="text_3" presStyleLbl="node1" presStyleIdx="2" presStyleCnt="3" custScaleX="103923" custScaleY="129545" custLinFactNeighborX="-762">
        <dgm:presLayoutVars>
          <dgm:bulletEnabled val="1"/>
        </dgm:presLayoutVars>
      </dgm:prSet>
      <dgm:spPr/>
      <dgm:t>
        <a:bodyPr/>
        <a:lstStyle/>
        <a:p>
          <a:endParaRPr lang="en-US"/>
        </a:p>
      </dgm:t>
    </dgm:pt>
    <dgm:pt modelId="{921FCE53-F18E-4E47-A12E-514E3D16F449}" type="pres">
      <dgm:prSet presAssocID="{82AED9B0-9098-49DD-9586-B7F0F5D0039E}" presName="accent_3" presStyleCnt="0"/>
      <dgm:spPr/>
    </dgm:pt>
    <dgm:pt modelId="{E0F3F4DB-AA6C-458F-BA5F-57A2C9F94B9D}" type="pres">
      <dgm:prSet presAssocID="{82AED9B0-9098-49DD-9586-B7F0F5D0039E}" presName="accentRepeatNode" presStyleLbl="solidFgAcc1" presStyleIdx="2" presStyleCnt="3"/>
      <dgm:spPr/>
    </dgm:pt>
  </dgm:ptLst>
  <dgm:cxnLst>
    <dgm:cxn modelId="{2062CE3F-6246-4517-894D-E88D45D6BE60}" srcId="{686574A9-C345-428C-8C78-71147F904446}" destId="{E71E964B-9DED-4BFA-A444-C6FBA17C5874}" srcOrd="0" destOrd="0" parTransId="{31FF3068-0F58-4E03-977D-5AB1D2103F28}" sibTransId="{2F24FBBD-48F2-4F3B-9C05-8928E508201B}"/>
    <dgm:cxn modelId="{031FC889-7EDC-4BE4-A3C7-4BC2303D01C0}" type="presOf" srcId="{2468E300-F406-4D02-8FFC-6F846A7F85D6}" destId="{A2ABD711-EAE7-4AD1-AA1C-18AA8EAEC40D}" srcOrd="0" destOrd="0" presId="urn:microsoft.com/office/officeart/2008/layout/VerticalCurvedList"/>
    <dgm:cxn modelId="{CFB6BB98-06A7-450B-A47A-EDC11047CB23}" srcId="{686574A9-C345-428C-8C78-71147F904446}" destId="{82AED9B0-9098-49DD-9586-B7F0F5D0039E}" srcOrd="2" destOrd="0" parTransId="{DF823FC1-B1F5-470D-8404-E673EF00F032}" sibTransId="{C0F8DF61-6C61-49C7-A0D4-E46E4761B743}"/>
    <dgm:cxn modelId="{E7467E7D-BB08-4358-B06F-ED97C0FF842F}" type="presOf" srcId="{82AED9B0-9098-49DD-9586-B7F0F5D0039E}" destId="{7223EDD7-75B9-4D40-90AD-4E4AEFD42FF8}" srcOrd="0" destOrd="0" presId="urn:microsoft.com/office/officeart/2008/layout/VerticalCurvedList"/>
    <dgm:cxn modelId="{A4CDF1E2-C968-4A3D-A8E1-DBEF42C32623}" type="presOf" srcId="{686574A9-C345-428C-8C78-71147F904446}" destId="{CF5B56E8-DBEF-4A6D-9787-3FC437954FDD}" srcOrd="0" destOrd="0" presId="urn:microsoft.com/office/officeart/2008/layout/VerticalCurvedList"/>
    <dgm:cxn modelId="{9024310F-EFAE-4868-B251-334BB12CA821}" srcId="{686574A9-C345-428C-8C78-71147F904446}" destId="{2468E300-F406-4D02-8FFC-6F846A7F85D6}" srcOrd="1" destOrd="0" parTransId="{0FCCEF46-B925-4F3E-AABB-EC07CF415B4C}" sibTransId="{550642ED-4226-4642-AD06-4A73285AD82B}"/>
    <dgm:cxn modelId="{D9423BF5-5F52-42A6-957E-9B86DC6431CC}" type="presOf" srcId="{2F24FBBD-48F2-4F3B-9C05-8928E508201B}" destId="{B54207B5-62D5-4C7F-9AEA-4965161985D3}" srcOrd="0" destOrd="0" presId="urn:microsoft.com/office/officeart/2008/layout/VerticalCurvedList"/>
    <dgm:cxn modelId="{6A71F53D-AE53-4438-B68A-F8A2FBA1B454}" type="presOf" srcId="{E71E964B-9DED-4BFA-A444-C6FBA17C5874}" destId="{5E221182-4EFA-495D-ABFA-86B34152DAE7}" srcOrd="0" destOrd="0" presId="urn:microsoft.com/office/officeart/2008/layout/VerticalCurvedList"/>
    <dgm:cxn modelId="{50E140FC-AB32-4C0C-865E-34C9C09AEA49}" type="presParOf" srcId="{CF5B56E8-DBEF-4A6D-9787-3FC437954FDD}" destId="{E42A2044-53B6-4B0A-9957-B0B6101D1DFA}" srcOrd="0" destOrd="0" presId="urn:microsoft.com/office/officeart/2008/layout/VerticalCurvedList"/>
    <dgm:cxn modelId="{28194C82-A908-4B2D-8F34-94A1299A3604}" type="presParOf" srcId="{E42A2044-53B6-4B0A-9957-B0B6101D1DFA}" destId="{E7284772-948E-4B76-AE60-54E63617CD37}" srcOrd="0" destOrd="0" presId="urn:microsoft.com/office/officeart/2008/layout/VerticalCurvedList"/>
    <dgm:cxn modelId="{B28B51AB-4BB1-48B1-B0D3-C83826B67B61}" type="presParOf" srcId="{E7284772-948E-4B76-AE60-54E63617CD37}" destId="{DB496818-5545-426F-B620-5E80DDF0A66F}" srcOrd="0" destOrd="0" presId="urn:microsoft.com/office/officeart/2008/layout/VerticalCurvedList"/>
    <dgm:cxn modelId="{ABCE2FF5-323F-4042-8C37-57025972ABA2}" type="presParOf" srcId="{E7284772-948E-4B76-AE60-54E63617CD37}" destId="{B54207B5-62D5-4C7F-9AEA-4965161985D3}" srcOrd="1" destOrd="0" presId="urn:microsoft.com/office/officeart/2008/layout/VerticalCurvedList"/>
    <dgm:cxn modelId="{2A936668-B62A-439F-8F18-B81BBC5D3EDE}" type="presParOf" srcId="{E7284772-948E-4B76-AE60-54E63617CD37}" destId="{AEF4ADAE-E630-4AF9-BB8E-0C60F3AFE8BF}" srcOrd="2" destOrd="0" presId="urn:microsoft.com/office/officeart/2008/layout/VerticalCurvedList"/>
    <dgm:cxn modelId="{3FF065F7-37BF-4217-848F-C02A259228DD}" type="presParOf" srcId="{E7284772-948E-4B76-AE60-54E63617CD37}" destId="{8175F993-119D-4750-B7D4-8ED8B0F932A5}" srcOrd="3" destOrd="0" presId="urn:microsoft.com/office/officeart/2008/layout/VerticalCurvedList"/>
    <dgm:cxn modelId="{97240CF7-731E-44B3-8F4A-F379D096118C}" type="presParOf" srcId="{E42A2044-53B6-4B0A-9957-B0B6101D1DFA}" destId="{5E221182-4EFA-495D-ABFA-86B34152DAE7}" srcOrd="1" destOrd="0" presId="urn:microsoft.com/office/officeart/2008/layout/VerticalCurvedList"/>
    <dgm:cxn modelId="{9397E3F5-29C4-4F05-BC47-C9C4D5F4B0CD}" type="presParOf" srcId="{E42A2044-53B6-4B0A-9957-B0B6101D1DFA}" destId="{6BABCD63-39DB-4D4D-AE03-E758B6C80413}" srcOrd="2" destOrd="0" presId="urn:microsoft.com/office/officeart/2008/layout/VerticalCurvedList"/>
    <dgm:cxn modelId="{91A40EC3-78D2-4174-AA77-A207AE347D1D}" type="presParOf" srcId="{6BABCD63-39DB-4D4D-AE03-E758B6C80413}" destId="{74143F08-BE9F-46D9-BD1F-928A641E8FB5}" srcOrd="0" destOrd="0" presId="urn:microsoft.com/office/officeart/2008/layout/VerticalCurvedList"/>
    <dgm:cxn modelId="{767EC099-9FF4-4E1F-B195-32262EAAC0F2}" type="presParOf" srcId="{E42A2044-53B6-4B0A-9957-B0B6101D1DFA}" destId="{A2ABD711-EAE7-4AD1-AA1C-18AA8EAEC40D}" srcOrd="3" destOrd="0" presId="urn:microsoft.com/office/officeart/2008/layout/VerticalCurvedList"/>
    <dgm:cxn modelId="{A41ECA34-A316-4320-9B4D-46C97509DD71}" type="presParOf" srcId="{E42A2044-53B6-4B0A-9957-B0B6101D1DFA}" destId="{1D4E0665-FBD3-4540-98B6-DAA42899CADB}" srcOrd="4" destOrd="0" presId="urn:microsoft.com/office/officeart/2008/layout/VerticalCurvedList"/>
    <dgm:cxn modelId="{6B3420A0-2276-44BD-82DC-AF67C4A68247}" type="presParOf" srcId="{1D4E0665-FBD3-4540-98B6-DAA42899CADB}" destId="{FE979C93-1C7F-458C-8DEE-0A6690776AB2}" srcOrd="0" destOrd="0" presId="urn:microsoft.com/office/officeart/2008/layout/VerticalCurvedList"/>
    <dgm:cxn modelId="{239A195B-85AE-4842-8D5B-0A1454A879B1}" type="presParOf" srcId="{E42A2044-53B6-4B0A-9957-B0B6101D1DFA}" destId="{7223EDD7-75B9-4D40-90AD-4E4AEFD42FF8}" srcOrd="5" destOrd="0" presId="urn:microsoft.com/office/officeart/2008/layout/VerticalCurvedList"/>
    <dgm:cxn modelId="{92866193-8814-4048-8571-3D4413EC2E49}" type="presParOf" srcId="{E42A2044-53B6-4B0A-9957-B0B6101D1DFA}" destId="{921FCE53-F18E-4E47-A12E-514E3D16F449}" srcOrd="6" destOrd="0" presId="urn:microsoft.com/office/officeart/2008/layout/VerticalCurvedList"/>
    <dgm:cxn modelId="{89709D0C-501A-4212-A631-E565FFAD8E80}" type="presParOf" srcId="{921FCE53-F18E-4E47-A12E-514E3D16F449}" destId="{E0F3F4DB-AA6C-458F-BA5F-57A2C9F94B9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1A59C64-42AD-4099-8F3E-7C4CE8F10C3C}" type="doc">
      <dgm:prSet loTypeId="urn:microsoft.com/office/officeart/2008/layout/VerticalAccentList" loCatId="list" qsTypeId="urn:microsoft.com/office/officeart/2005/8/quickstyle/3d2" qsCatId="3D" csTypeId="urn:microsoft.com/office/officeart/2005/8/colors/accent2_4" csCatId="accent2" phldr="1"/>
      <dgm:spPr/>
      <dgm:t>
        <a:bodyPr/>
        <a:lstStyle/>
        <a:p>
          <a:endParaRPr lang="en-US"/>
        </a:p>
      </dgm:t>
    </dgm:pt>
    <dgm:pt modelId="{E0D7801D-D850-412B-AE70-B7EDFAFBA1C2}">
      <dgm:prSet phldrT="[Text]" custT="1"/>
      <dgm:spPr/>
      <dgm:t>
        <a:bodyPr/>
        <a:lstStyle/>
        <a:p>
          <a:pPr algn="r" rtl="1"/>
          <a:r>
            <a:rPr lang="fa-IR" sz="2800" smtClean="0">
              <a:cs typeface="B Zar" pitchFamily="2" charset="-78"/>
            </a:rPr>
            <a:t>1- در برابر اوامر و نواهی خداوند تسلیم محض باشد. </a:t>
          </a:r>
          <a:endParaRPr lang="en-US" sz="2800" dirty="0">
            <a:cs typeface="B Zar" pitchFamily="2" charset="-78"/>
          </a:endParaRPr>
        </a:p>
      </dgm:t>
    </dgm:pt>
    <dgm:pt modelId="{B28818F0-FEEF-4E59-A805-974A8AA66DB6}" type="parTrans" cxnId="{3DDCCEB7-832A-4450-B147-5A1E404B72AE}">
      <dgm:prSet/>
      <dgm:spPr/>
      <dgm:t>
        <a:bodyPr/>
        <a:lstStyle/>
        <a:p>
          <a:endParaRPr lang="en-US"/>
        </a:p>
      </dgm:t>
    </dgm:pt>
    <dgm:pt modelId="{97A60F93-FBD9-4B4E-B32F-912E2EA093B5}" type="sibTrans" cxnId="{3DDCCEB7-832A-4450-B147-5A1E404B72AE}">
      <dgm:prSet/>
      <dgm:spPr/>
      <dgm:t>
        <a:bodyPr/>
        <a:lstStyle/>
        <a:p>
          <a:endParaRPr lang="en-US"/>
        </a:p>
      </dgm:t>
    </dgm:pt>
    <dgm:pt modelId="{07CD5E5D-97E2-4E95-8CD3-2D46F6B82214}">
      <dgm:prSet phldrT="[Text]" phldr="1"/>
      <dgm:spPr/>
      <dgm:t>
        <a:bodyPr/>
        <a:lstStyle/>
        <a:p>
          <a:endParaRPr lang="en-US" dirty="0"/>
        </a:p>
      </dgm:t>
    </dgm:pt>
    <dgm:pt modelId="{43E2C571-A1F7-4ECA-84BE-CED74327E626}" type="parTrans" cxnId="{97CB50C2-F346-4F4E-BA23-48F7283344F4}">
      <dgm:prSet/>
      <dgm:spPr/>
      <dgm:t>
        <a:bodyPr/>
        <a:lstStyle/>
        <a:p>
          <a:endParaRPr lang="en-US"/>
        </a:p>
      </dgm:t>
    </dgm:pt>
    <dgm:pt modelId="{7198FC99-971C-4781-BAAB-E9A575D7B3B5}" type="sibTrans" cxnId="{97CB50C2-F346-4F4E-BA23-48F7283344F4}">
      <dgm:prSet/>
      <dgm:spPr/>
      <dgm:t>
        <a:bodyPr/>
        <a:lstStyle/>
        <a:p>
          <a:endParaRPr lang="en-US"/>
        </a:p>
      </dgm:t>
    </dgm:pt>
    <dgm:pt modelId="{8E458FF5-1AA6-4D2F-82D0-943BA0EF6AD1}">
      <dgm:prSet phldrT="[Text]" custT="1"/>
      <dgm:spPr/>
      <dgm:t>
        <a:bodyPr/>
        <a:lstStyle/>
        <a:p>
          <a:pPr algn="r" rtl="1"/>
          <a:r>
            <a:rPr lang="fa-IR" sz="2800" dirty="0" smtClean="0">
              <a:cs typeface="B Zar" pitchFamily="2" charset="-78"/>
            </a:rPr>
            <a:t>3- به متعلقات ایمان توجه بیش­تر کند و پیوسته به یاد خدا و قیامت باشد. </a:t>
          </a:r>
          <a:endParaRPr lang="en-US" sz="2800" dirty="0">
            <a:cs typeface="B Zar" pitchFamily="2" charset="-78"/>
          </a:endParaRPr>
        </a:p>
      </dgm:t>
    </dgm:pt>
    <dgm:pt modelId="{9CAE8AE8-98DC-4FC2-9918-5EACCB2831A9}" type="parTrans" cxnId="{9914B1EB-4F55-4FCD-B31B-093B78BE775C}">
      <dgm:prSet/>
      <dgm:spPr/>
      <dgm:t>
        <a:bodyPr/>
        <a:lstStyle/>
        <a:p>
          <a:endParaRPr lang="en-US"/>
        </a:p>
      </dgm:t>
    </dgm:pt>
    <dgm:pt modelId="{DFAB7F5C-58DC-4811-AE1A-E32ECAE53C66}" type="sibTrans" cxnId="{9914B1EB-4F55-4FCD-B31B-093B78BE775C}">
      <dgm:prSet/>
      <dgm:spPr/>
      <dgm:t>
        <a:bodyPr/>
        <a:lstStyle/>
        <a:p>
          <a:endParaRPr lang="en-US"/>
        </a:p>
      </dgm:t>
    </dgm:pt>
    <dgm:pt modelId="{F13EF7A4-2D02-4270-8ED1-7A597B154CB6}">
      <dgm:prSet/>
      <dgm:spPr/>
      <dgm:t>
        <a:bodyPr/>
        <a:lstStyle/>
        <a:p>
          <a:endParaRPr lang="en-US"/>
        </a:p>
      </dgm:t>
    </dgm:pt>
    <dgm:pt modelId="{2C80B3BB-072E-413F-B2E4-4DBF127A5727}" type="parTrans" cxnId="{98FE7846-8615-42D9-94A6-B45C222029CC}">
      <dgm:prSet/>
      <dgm:spPr/>
      <dgm:t>
        <a:bodyPr/>
        <a:lstStyle/>
        <a:p>
          <a:endParaRPr lang="en-US"/>
        </a:p>
      </dgm:t>
    </dgm:pt>
    <dgm:pt modelId="{771E653B-2C2D-4F1E-A57F-90263A0A9198}" type="sibTrans" cxnId="{98FE7846-8615-42D9-94A6-B45C222029CC}">
      <dgm:prSet/>
      <dgm:spPr/>
      <dgm:t>
        <a:bodyPr/>
        <a:lstStyle/>
        <a:p>
          <a:endParaRPr lang="en-US"/>
        </a:p>
      </dgm:t>
    </dgm:pt>
    <dgm:pt modelId="{4CDB81E9-6735-49A7-92CB-FF854272BE27}">
      <dgm:prSet custT="1"/>
      <dgm:spPr/>
      <dgm:t>
        <a:bodyPr/>
        <a:lstStyle/>
        <a:p>
          <a:pPr algn="r" rtl="1"/>
          <a:r>
            <a:rPr lang="fa-IR" sz="2800" smtClean="0">
              <a:cs typeface="B Zar" pitchFamily="2" charset="-78"/>
            </a:rPr>
            <a:t>4- بکوشد تا به لوازم ایمان پایبند باشد.</a:t>
          </a:r>
          <a:endParaRPr lang="en-US" sz="2800" dirty="0">
            <a:cs typeface="B Zar" pitchFamily="2" charset="-78"/>
          </a:endParaRPr>
        </a:p>
      </dgm:t>
    </dgm:pt>
    <dgm:pt modelId="{926FFAC9-CE55-475B-A9D4-DB5B272D74F7}" type="parTrans" cxnId="{C8D728CC-0F7E-41C6-8A7C-A098C1CF80CD}">
      <dgm:prSet/>
      <dgm:spPr/>
      <dgm:t>
        <a:bodyPr/>
        <a:lstStyle/>
        <a:p>
          <a:endParaRPr lang="en-US"/>
        </a:p>
      </dgm:t>
    </dgm:pt>
    <dgm:pt modelId="{D15058E9-0349-4D57-9CC3-AD732E03CB3C}" type="sibTrans" cxnId="{C8D728CC-0F7E-41C6-8A7C-A098C1CF80CD}">
      <dgm:prSet/>
      <dgm:spPr/>
      <dgm:t>
        <a:bodyPr/>
        <a:lstStyle/>
        <a:p>
          <a:endParaRPr lang="en-US"/>
        </a:p>
      </dgm:t>
    </dgm:pt>
    <dgm:pt modelId="{9856576B-EBB7-4AE6-81A8-D9ADC08071A4}">
      <dgm:prSet phldrT="[Text]" phldr="1"/>
      <dgm:spPr/>
      <dgm:t>
        <a:bodyPr/>
        <a:lstStyle/>
        <a:p>
          <a:endParaRPr lang="en-US" dirty="0"/>
        </a:p>
      </dgm:t>
    </dgm:pt>
    <dgm:pt modelId="{0622CF05-B4BF-491B-B11F-214466DAA933}" type="sibTrans" cxnId="{475E3F12-A9BC-47EA-A7E9-63177D7AEEEC}">
      <dgm:prSet/>
      <dgm:spPr/>
      <dgm:t>
        <a:bodyPr/>
        <a:lstStyle/>
        <a:p>
          <a:endParaRPr lang="en-US"/>
        </a:p>
      </dgm:t>
    </dgm:pt>
    <dgm:pt modelId="{0B43C03F-8C3B-43F7-ACCC-5AFFBD7A1B69}" type="parTrans" cxnId="{475E3F12-A9BC-47EA-A7E9-63177D7AEEEC}">
      <dgm:prSet/>
      <dgm:spPr/>
      <dgm:t>
        <a:bodyPr/>
        <a:lstStyle/>
        <a:p>
          <a:endParaRPr lang="en-US"/>
        </a:p>
      </dgm:t>
    </dgm:pt>
    <dgm:pt modelId="{8EE8DBFA-81BE-4404-866E-B6780E95DD76}">
      <dgm:prSet phldrT="[Text]" phldr="1"/>
      <dgm:spPr/>
      <dgm:t>
        <a:bodyPr/>
        <a:lstStyle/>
        <a:p>
          <a:endParaRPr lang="en-US" dirty="0"/>
        </a:p>
      </dgm:t>
    </dgm:pt>
    <dgm:pt modelId="{258762AD-EE11-46B3-8C84-5E177780163A}" type="sibTrans" cxnId="{FCEA9E03-55C4-4DB9-8839-77D3C0CDE6BA}">
      <dgm:prSet/>
      <dgm:spPr/>
      <dgm:t>
        <a:bodyPr/>
        <a:lstStyle/>
        <a:p>
          <a:endParaRPr lang="en-US"/>
        </a:p>
      </dgm:t>
    </dgm:pt>
    <dgm:pt modelId="{41C3D010-2603-43A1-8DF2-0C0D66C1C20B}" type="parTrans" cxnId="{FCEA9E03-55C4-4DB9-8839-77D3C0CDE6BA}">
      <dgm:prSet/>
      <dgm:spPr/>
      <dgm:t>
        <a:bodyPr/>
        <a:lstStyle/>
        <a:p>
          <a:endParaRPr lang="en-US"/>
        </a:p>
      </dgm:t>
    </dgm:pt>
    <dgm:pt modelId="{47821F13-507F-4FD4-A3EA-77A050B01A95}">
      <dgm:prSet phldrT="[Text]" custT="1"/>
      <dgm:spPr/>
      <dgm:t>
        <a:bodyPr/>
        <a:lstStyle/>
        <a:p>
          <a:pPr algn="r" rtl="1"/>
          <a:r>
            <a:rPr lang="fa-IR" sz="2800" dirty="0" smtClean="0">
              <a:cs typeface="B Zar" pitchFamily="2" charset="-78"/>
            </a:rPr>
            <a:t>2- به متعلقات ایمان علم یابد. </a:t>
          </a:r>
          <a:endParaRPr lang="en-US" sz="2800" dirty="0">
            <a:cs typeface="B Zar" pitchFamily="2" charset="-78"/>
          </a:endParaRPr>
        </a:p>
      </dgm:t>
    </dgm:pt>
    <dgm:pt modelId="{CE57A0FD-DE7B-48B7-8DFD-F32746907343}" type="sibTrans" cxnId="{71212ED8-D361-44AC-A8A3-6F26FD914F51}">
      <dgm:prSet/>
      <dgm:spPr/>
      <dgm:t>
        <a:bodyPr/>
        <a:lstStyle/>
        <a:p>
          <a:endParaRPr lang="en-US"/>
        </a:p>
      </dgm:t>
    </dgm:pt>
    <dgm:pt modelId="{BB7B6F71-1FEC-446B-A051-89B10E87BF04}" type="parTrans" cxnId="{71212ED8-D361-44AC-A8A3-6F26FD914F51}">
      <dgm:prSet/>
      <dgm:spPr/>
      <dgm:t>
        <a:bodyPr/>
        <a:lstStyle/>
        <a:p>
          <a:endParaRPr lang="en-US"/>
        </a:p>
      </dgm:t>
    </dgm:pt>
    <dgm:pt modelId="{4B5D9A34-7441-4E7F-AB35-AC60500337D5}" type="pres">
      <dgm:prSet presAssocID="{31A59C64-42AD-4099-8F3E-7C4CE8F10C3C}" presName="Name0" presStyleCnt="0">
        <dgm:presLayoutVars>
          <dgm:chMax/>
          <dgm:chPref/>
          <dgm:dir val="rev"/>
        </dgm:presLayoutVars>
      </dgm:prSet>
      <dgm:spPr/>
      <dgm:t>
        <a:bodyPr/>
        <a:lstStyle/>
        <a:p>
          <a:endParaRPr lang="en-US"/>
        </a:p>
      </dgm:t>
    </dgm:pt>
    <dgm:pt modelId="{044E2285-B99C-4987-A314-E806D66E2A89}" type="pres">
      <dgm:prSet presAssocID="{9856576B-EBB7-4AE6-81A8-D9ADC08071A4}" presName="parenttextcomposite" presStyleCnt="0"/>
      <dgm:spPr/>
    </dgm:pt>
    <dgm:pt modelId="{FB207609-7A97-4290-AC60-FE75E6022E02}" type="pres">
      <dgm:prSet presAssocID="{9856576B-EBB7-4AE6-81A8-D9ADC08071A4}" presName="parenttext" presStyleLbl="revTx" presStyleIdx="0" presStyleCnt="4">
        <dgm:presLayoutVars>
          <dgm:chMax/>
          <dgm:chPref val="2"/>
          <dgm:bulletEnabled val="1"/>
        </dgm:presLayoutVars>
      </dgm:prSet>
      <dgm:spPr/>
      <dgm:t>
        <a:bodyPr/>
        <a:lstStyle/>
        <a:p>
          <a:endParaRPr lang="en-US"/>
        </a:p>
      </dgm:t>
    </dgm:pt>
    <dgm:pt modelId="{25DD6ADD-A251-4BBF-85FC-AF37E21AAC08}" type="pres">
      <dgm:prSet presAssocID="{9856576B-EBB7-4AE6-81A8-D9ADC08071A4}" presName="composite" presStyleCnt="0"/>
      <dgm:spPr/>
    </dgm:pt>
    <dgm:pt modelId="{6D72C341-654F-4E69-A4B2-B320C2DEE430}" type="pres">
      <dgm:prSet presAssocID="{9856576B-EBB7-4AE6-81A8-D9ADC08071A4}" presName="chevron1" presStyleLbl="alignNode1" presStyleIdx="0" presStyleCnt="28"/>
      <dgm:spPr/>
    </dgm:pt>
    <dgm:pt modelId="{CCF603D3-8D00-4E1C-9EDF-E73A10B4D212}" type="pres">
      <dgm:prSet presAssocID="{9856576B-EBB7-4AE6-81A8-D9ADC08071A4}" presName="chevron2" presStyleLbl="alignNode1" presStyleIdx="1" presStyleCnt="28"/>
      <dgm:spPr/>
    </dgm:pt>
    <dgm:pt modelId="{7A52012A-D7C4-4141-A331-C570F7796308}" type="pres">
      <dgm:prSet presAssocID="{9856576B-EBB7-4AE6-81A8-D9ADC08071A4}" presName="chevron3" presStyleLbl="alignNode1" presStyleIdx="2" presStyleCnt="28"/>
      <dgm:spPr/>
    </dgm:pt>
    <dgm:pt modelId="{D915B9F7-A3A8-4A3F-B1BF-6A5FAAFD9B69}" type="pres">
      <dgm:prSet presAssocID="{9856576B-EBB7-4AE6-81A8-D9ADC08071A4}" presName="chevron4" presStyleLbl="alignNode1" presStyleIdx="3" presStyleCnt="28"/>
      <dgm:spPr/>
    </dgm:pt>
    <dgm:pt modelId="{E3478E67-5397-4188-A17F-BA8B75871259}" type="pres">
      <dgm:prSet presAssocID="{9856576B-EBB7-4AE6-81A8-D9ADC08071A4}" presName="chevron5" presStyleLbl="alignNode1" presStyleIdx="4" presStyleCnt="28"/>
      <dgm:spPr/>
    </dgm:pt>
    <dgm:pt modelId="{F7726D2D-6B30-4219-A252-8C510BD0737A}" type="pres">
      <dgm:prSet presAssocID="{9856576B-EBB7-4AE6-81A8-D9ADC08071A4}" presName="chevron6" presStyleLbl="alignNode1" presStyleIdx="5" presStyleCnt="28"/>
      <dgm:spPr/>
    </dgm:pt>
    <dgm:pt modelId="{ABCC136B-BCB0-4A7E-82AB-F08BB476B515}" type="pres">
      <dgm:prSet presAssocID="{9856576B-EBB7-4AE6-81A8-D9ADC08071A4}" presName="chevron7" presStyleLbl="alignNode1" presStyleIdx="6" presStyleCnt="28"/>
      <dgm:spPr/>
    </dgm:pt>
    <dgm:pt modelId="{BF6FF324-3AF8-4B13-96E1-20370E41A8EB}" type="pres">
      <dgm:prSet presAssocID="{9856576B-EBB7-4AE6-81A8-D9ADC08071A4}" presName="childtext" presStyleLbl="solidFgAcc1" presStyleIdx="0" presStyleCnt="4" custScaleX="179077">
        <dgm:presLayoutVars>
          <dgm:chMax/>
          <dgm:chPref val="0"/>
          <dgm:bulletEnabled val="1"/>
        </dgm:presLayoutVars>
      </dgm:prSet>
      <dgm:spPr/>
      <dgm:t>
        <a:bodyPr/>
        <a:lstStyle/>
        <a:p>
          <a:endParaRPr lang="en-US"/>
        </a:p>
      </dgm:t>
    </dgm:pt>
    <dgm:pt modelId="{DB236DFD-944A-48B9-9473-41D75814732B}" type="pres">
      <dgm:prSet presAssocID="{0622CF05-B4BF-491B-B11F-214466DAA933}" presName="sibTrans" presStyleCnt="0"/>
      <dgm:spPr/>
    </dgm:pt>
    <dgm:pt modelId="{5E518C60-8DDF-4324-9179-5B53BC8DBB4C}" type="pres">
      <dgm:prSet presAssocID="{07CD5E5D-97E2-4E95-8CD3-2D46F6B82214}" presName="parenttextcomposite" presStyleCnt="0"/>
      <dgm:spPr/>
    </dgm:pt>
    <dgm:pt modelId="{1DE7CA95-E8E0-4DC9-A089-EEF472E0EBAC}" type="pres">
      <dgm:prSet presAssocID="{07CD5E5D-97E2-4E95-8CD3-2D46F6B82214}" presName="parenttext" presStyleLbl="revTx" presStyleIdx="1" presStyleCnt="4">
        <dgm:presLayoutVars>
          <dgm:chMax/>
          <dgm:chPref val="2"/>
          <dgm:bulletEnabled val="1"/>
        </dgm:presLayoutVars>
      </dgm:prSet>
      <dgm:spPr/>
      <dgm:t>
        <a:bodyPr/>
        <a:lstStyle/>
        <a:p>
          <a:endParaRPr lang="en-US"/>
        </a:p>
      </dgm:t>
    </dgm:pt>
    <dgm:pt modelId="{D0AE000F-E3BA-4EA5-B593-5657B3D0D9DD}" type="pres">
      <dgm:prSet presAssocID="{07CD5E5D-97E2-4E95-8CD3-2D46F6B82214}" presName="composite" presStyleCnt="0"/>
      <dgm:spPr/>
    </dgm:pt>
    <dgm:pt modelId="{FA58343B-E5D4-43BE-BE6B-A56F0FBF31A3}" type="pres">
      <dgm:prSet presAssocID="{07CD5E5D-97E2-4E95-8CD3-2D46F6B82214}" presName="chevron1" presStyleLbl="alignNode1" presStyleIdx="7" presStyleCnt="28"/>
      <dgm:spPr/>
    </dgm:pt>
    <dgm:pt modelId="{ECA81EB6-2396-43B2-A4EF-2FF285EE7E08}" type="pres">
      <dgm:prSet presAssocID="{07CD5E5D-97E2-4E95-8CD3-2D46F6B82214}" presName="chevron2" presStyleLbl="alignNode1" presStyleIdx="8" presStyleCnt="28"/>
      <dgm:spPr/>
    </dgm:pt>
    <dgm:pt modelId="{B85CD092-088B-4792-BF7D-B68951293D95}" type="pres">
      <dgm:prSet presAssocID="{07CD5E5D-97E2-4E95-8CD3-2D46F6B82214}" presName="chevron3" presStyleLbl="alignNode1" presStyleIdx="9" presStyleCnt="28"/>
      <dgm:spPr/>
    </dgm:pt>
    <dgm:pt modelId="{A220E50C-893B-49C1-9A3C-455929C67C9E}" type="pres">
      <dgm:prSet presAssocID="{07CD5E5D-97E2-4E95-8CD3-2D46F6B82214}" presName="chevron4" presStyleLbl="alignNode1" presStyleIdx="10" presStyleCnt="28"/>
      <dgm:spPr/>
    </dgm:pt>
    <dgm:pt modelId="{E5854DE6-69D2-4DF4-B7B8-2813DE1CD542}" type="pres">
      <dgm:prSet presAssocID="{07CD5E5D-97E2-4E95-8CD3-2D46F6B82214}" presName="chevron5" presStyleLbl="alignNode1" presStyleIdx="11" presStyleCnt="28"/>
      <dgm:spPr/>
    </dgm:pt>
    <dgm:pt modelId="{8A445CE8-6305-42F3-9C9A-F6C0297BEFD6}" type="pres">
      <dgm:prSet presAssocID="{07CD5E5D-97E2-4E95-8CD3-2D46F6B82214}" presName="chevron6" presStyleLbl="alignNode1" presStyleIdx="12" presStyleCnt="28"/>
      <dgm:spPr/>
    </dgm:pt>
    <dgm:pt modelId="{96070153-0A51-4B8E-9BA7-9023EBCD8E50}" type="pres">
      <dgm:prSet presAssocID="{07CD5E5D-97E2-4E95-8CD3-2D46F6B82214}" presName="chevron7" presStyleLbl="alignNode1" presStyleIdx="13" presStyleCnt="28"/>
      <dgm:spPr/>
    </dgm:pt>
    <dgm:pt modelId="{684918BD-ACAE-4B08-B511-D597C0001733}" type="pres">
      <dgm:prSet presAssocID="{07CD5E5D-97E2-4E95-8CD3-2D46F6B82214}" presName="childtext" presStyleLbl="solidFgAcc1" presStyleIdx="1" presStyleCnt="4" custScaleX="179077">
        <dgm:presLayoutVars>
          <dgm:chMax/>
          <dgm:chPref val="0"/>
          <dgm:bulletEnabled val="1"/>
        </dgm:presLayoutVars>
      </dgm:prSet>
      <dgm:spPr/>
      <dgm:t>
        <a:bodyPr/>
        <a:lstStyle/>
        <a:p>
          <a:endParaRPr lang="en-US"/>
        </a:p>
      </dgm:t>
    </dgm:pt>
    <dgm:pt modelId="{2490EA10-A56C-4DEA-AFEC-69674F829C1E}" type="pres">
      <dgm:prSet presAssocID="{7198FC99-971C-4781-BAAB-E9A575D7B3B5}" presName="sibTrans" presStyleCnt="0"/>
      <dgm:spPr/>
    </dgm:pt>
    <dgm:pt modelId="{73AEE3D9-7336-491A-8689-469E3C158333}" type="pres">
      <dgm:prSet presAssocID="{8EE8DBFA-81BE-4404-866E-B6780E95DD76}" presName="parenttextcomposite" presStyleCnt="0"/>
      <dgm:spPr/>
    </dgm:pt>
    <dgm:pt modelId="{3BBFF462-AF32-42C7-A542-767787608D3F}" type="pres">
      <dgm:prSet presAssocID="{8EE8DBFA-81BE-4404-866E-B6780E95DD76}" presName="parenttext" presStyleLbl="revTx" presStyleIdx="2" presStyleCnt="4">
        <dgm:presLayoutVars>
          <dgm:chMax/>
          <dgm:chPref val="2"/>
          <dgm:bulletEnabled val="1"/>
        </dgm:presLayoutVars>
      </dgm:prSet>
      <dgm:spPr/>
      <dgm:t>
        <a:bodyPr/>
        <a:lstStyle/>
        <a:p>
          <a:endParaRPr lang="en-US"/>
        </a:p>
      </dgm:t>
    </dgm:pt>
    <dgm:pt modelId="{EA17105B-0EC8-41C5-AD9A-F4F78C5581C5}" type="pres">
      <dgm:prSet presAssocID="{8EE8DBFA-81BE-4404-866E-B6780E95DD76}" presName="composite" presStyleCnt="0"/>
      <dgm:spPr/>
    </dgm:pt>
    <dgm:pt modelId="{07CE9A63-AB06-4A00-9F51-AFECF9122C20}" type="pres">
      <dgm:prSet presAssocID="{8EE8DBFA-81BE-4404-866E-B6780E95DD76}" presName="chevron1" presStyleLbl="alignNode1" presStyleIdx="14" presStyleCnt="28"/>
      <dgm:spPr/>
    </dgm:pt>
    <dgm:pt modelId="{34D2D32D-7729-4195-BE10-6EB517AFBC66}" type="pres">
      <dgm:prSet presAssocID="{8EE8DBFA-81BE-4404-866E-B6780E95DD76}" presName="chevron2" presStyleLbl="alignNode1" presStyleIdx="15" presStyleCnt="28"/>
      <dgm:spPr/>
    </dgm:pt>
    <dgm:pt modelId="{116CCBD8-D343-404B-A1AC-FC1A1700A8CB}" type="pres">
      <dgm:prSet presAssocID="{8EE8DBFA-81BE-4404-866E-B6780E95DD76}" presName="chevron3" presStyleLbl="alignNode1" presStyleIdx="16" presStyleCnt="28"/>
      <dgm:spPr/>
    </dgm:pt>
    <dgm:pt modelId="{F0C9E494-B4FC-4D43-854B-603A4C126B98}" type="pres">
      <dgm:prSet presAssocID="{8EE8DBFA-81BE-4404-866E-B6780E95DD76}" presName="chevron4" presStyleLbl="alignNode1" presStyleIdx="17" presStyleCnt="28"/>
      <dgm:spPr/>
    </dgm:pt>
    <dgm:pt modelId="{9FD71987-7B8E-41BA-9610-ED5806315040}" type="pres">
      <dgm:prSet presAssocID="{8EE8DBFA-81BE-4404-866E-B6780E95DD76}" presName="chevron5" presStyleLbl="alignNode1" presStyleIdx="18" presStyleCnt="28"/>
      <dgm:spPr/>
    </dgm:pt>
    <dgm:pt modelId="{28781EC3-68B6-4629-B82E-3B8DDD0EF86C}" type="pres">
      <dgm:prSet presAssocID="{8EE8DBFA-81BE-4404-866E-B6780E95DD76}" presName="chevron6" presStyleLbl="alignNode1" presStyleIdx="19" presStyleCnt="28"/>
      <dgm:spPr/>
    </dgm:pt>
    <dgm:pt modelId="{0FCCCF9C-D223-4AB8-B991-9D82075BB571}" type="pres">
      <dgm:prSet presAssocID="{8EE8DBFA-81BE-4404-866E-B6780E95DD76}" presName="chevron7" presStyleLbl="alignNode1" presStyleIdx="20" presStyleCnt="28"/>
      <dgm:spPr/>
    </dgm:pt>
    <dgm:pt modelId="{F4CE4C82-1AC3-46C7-84DC-6C69CACAC1C7}" type="pres">
      <dgm:prSet presAssocID="{8EE8DBFA-81BE-4404-866E-B6780E95DD76}" presName="childtext" presStyleLbl="solidFgAcc1" presStyleIdx="2" presStyleCnt="4" custScaleX="179077">
        <dgm:presLayoutVars>
          <dgm:chMax/>
          <dgm:chPref val="0"/>
          <dgm:bulletEnabled val="1"/>
        </dgm:presLayoutVars>
      </dgm:prSet>
      <dgm:spPr/>
      <dgm:t>
        <a:bodyPr/>
        <a:lstStyle/>
        <a:p>
          <a:endParaRPr lang="en-US"/>
        </a:p>
      </dgm:t>
    </dgm:pt>
    <dgm:pt modelId="{39742E93-8E1F-46BD-9195-55E7F6BE02D9}" type="pres">
      <dgm:prSet presAssocID="{258762AD-EE11-46B3-8C84-5E177780163A}" presName="sibTrans" presStyleCnt="0"/>
      <dgm:spPr/>
    </dgm:pt>
    <dgm:pt modelId="{264451DF-E986-4C1A-B958-156920752FCC}" type="pres">
      <dgm:prSet presAssocID="{F13EF7A4-2D02-4270-8ED1-7A597B154CB6}" presName="parenttextcomposite" presStyleCnt="0"/>
      <dgm:spPr/>
    </dgm:pt>
    <dgm:pt modelId="{655D7578-DCDE-4F5A-89FE-950ADE46E56A}" type="pres">
      <dgm:prSet presAssocID="{F13EF7A4-2D02-4270-8ED1-7A597B154CB6}" presName="parenttext" presStyleLbl="revTx" presStyleIdx="3" presStyleCnt="4">
        <dgm:presLayoutVars>
          <dgm:chMax/>
          <dgm:chPref val="2"/>
          <dgm:bulletEnabled val="1"/>
        </dgm:presLayoutVars>
      </dgm:prSet>
      <dgm:spPr/>
      <dgm:t>
        <a:bodyPr/>
        <a:lstStyle/>
        <a:p>
          <a:endParaRPr lang="en-US"/>
        </a:p>
      </dgm:t>
    </dgm:pt>
    <dgm:pt modelId="{6136CC12-3AD2-4FE4-B970-5531031DFA33}" type="pres">
      <dgm:prSet presAssocID="{F13EF7A4-2D02-4270-8ED1-7A597B154CB6}" presName="composite" presStyleCnt="0"/>
      <dgm:spPr/>
    </dgm:pt>
    <dgm:pt modelId="{A461422D-7A7F-4611-9FBA-D9A7E86F014C}" type="pres">
      <dgm:prSet presAssocID="{F13EF7A4-2D02-4270-8ED1-7A597B154CB6}" presName="chevron1" presStyleLbl="alignNode1" presStyleIdx="21" presStyleCnt="28"/>
      <dgm:spPr/>
    </dgm:pt>
    <dgm:pt modelId="{BB3F747D-60A1-438D-8F6F-F9098C4900A7}" type="pres">
      <dgm:prSet presAssocID="{F13EF7A4-2D02-4270-8ED1-7A597B154CB6}" presName="chevron2" presStyleLbl="alignNode1" presStyleIdx="22" presStyleCnt="28"/>
      <dgm:spPr/>
    </dgm:pt>
    <dgm:pt modelId="{637B4AFB-C2F3-43C5-A89D-FB153F60460A}" type="pres">
      <dgm:prSet presAssocID="{F13EF7A4-2D02-4270-8ED1-7A597B154CB6}" presName="chevron3" presStyleLbl="alignNode1" presStyleIdx="23" presStyleCnt="28"/>
      <dgm:spPr/>
    </dgm:pt>
    <dgm:pt modelId="{230300AF-2A7E-440F-9F4C-D51C158054B5}" type="pres">
      <dgm:prSet presAssocID="{F13EF7A4-2D02-4270-8ED1-7A597B154CB6}" presName="chevron4" presStyleLbl="alignNode1" presStyleIdx="24" presStyleCnt="28"/>
      <dgm:spPr/>
    </dgm:pt>
    <dgm:pt modelId="{A74B932D-74EB-413E-9FED-DFBDF0A43295}" type="pres">
      <dgm:prSet presAssocID="{F13EF7A4-2D02-4270-8ED1-7A597B154CB6}" presName="chevron5" presStyleLbl="alignNode1" presStyleIdx="25" presStyleCnt="28"/>
      <dgm:spPr/>
    </dgm:pt>
    <dgm:pt modelId="{97C069D0-598D-41A5-B495-D8A9F48F444D}" type="pres">
      <dgm:prSet presAssocID="{F13EF7A4-2D02-4270-8ED1-7A597B154CB6}" presName="chevron6" presStyleLbl="alignNode1" presStyleIdx="26" presStyleCnt="28"/>
      <dgm:spPr/>
    </dgm:pt>
    <dgm:pt modelId="{9CE3B546-0A06-499C-A4C0-C0799D827664}" type="pres">
      <dgm:prSet presAssocID="{F13EF7A4-2D02-4270-8ED1-7A597B154CB6}" presName="chevron7" presStyleLbl="alignNode1" presStyleIdx="27" presStyleCnt="28"/>
      <dgm:spPr/>
    </dgm:pt>
    <dgm:pt modelId="{91E1D3C2-5141-4D57-9096-B9DAEF0B0D77}" type="pres">
      <dgm:prSet presAssocID="{F13EF7A4-2D02-4270-8ED1-7A597B154CB6}" presName="childtext" presStyleLbl="solidFgAcc1" presStyleIdx="3" presStyleCnt="4" custScaleX="179077">
        <dgm:presLayoutVars>
          <dgm:chMax/>
          <dgm:chPref val="0"/>
          <dgm:bulletEnabled val="1"/>
        </dgm:presLayoutVars>
      </dgm:prSet>
      <dgm:spPr/>
      <dgm:t>
        <a:bodyPr/>
        <a:lstStyle/>
        <a:p>
          <a:endParaRPr lang="en-US"/>
        </a:p>
      </dgm:t>
    </dgm:pt>
  </dgm:ptLst>
  <dgm:cxnLst>
    <dgm:cxn modelId="{02FE4B10-0B07-4E6F-BEDB-5BA5260FB421}" type="presOf" srcId="{8EE8DBFA-81BE-4404-866E-B6780E95DD76}" destId="{3BBFF462-AF32-42C7-A542-767787608D3F}" srcOrd="0" destOrd="0" presId="urn:microsoft.com/office/officeart/2008/layout/VerticalAccentList"/>
    <dgm:cxn modelId="{97CB50C2-F346-4F4E-BA23-48F7283344F4}" srcId="{31A59C64-42AD-4099-8F3E-7C4CE8F10C3C}" destId="{07CD5E5D-97E2-4E95-8CD3-2D46F6B82214}" srcOrd="1" destOrd="0" parTransId="{43E2C571-A1F7-4ECA-84BE-CED74327E626}" sibTransId="{7198FC99-971C-4781-BAAB-E9A575D7B3B5}"/>
    <dgm:cxn modelId="{5301DAE9-6DBA-40C6-BE90-9EFE91435028}" type="presOf" srcId="{9856576B-EBB7-4AE6-81A8-D9ADC08071A4}" destId="{FB207609-7A97-4290-AC60-FE75E6022E02}" srcOrd="0" destOrd="0" presId="urn:microsoft.com/office/officeart/2008/layout/VerticalAccentList"/>
    <dgm:cxn modelId="{CE6263CC-A4B8-4EC6-B236-D1C1B3260788}" type="presOf" srcId="{8E458FF5-1AA6-4D2F-82D0-943BA0EF6AD1}" destId="{F4CE4C82-1AC3-46C7-84DC-6C69CACAC1C7}" srcOrd="0" destOrd="0" presId="urn:microsoft.com/office/officeart/2008/layout/VerticalAccentList"/>
    <dgm:cxn modelId="{5D252E8A-BE62-448D-984D-F97FF9878D91}" type="presOf" srcId="{4CDB81E9-6735-49A7-92CB-FF854272BE27}" destId="{91E1D3C2-5141-4D57-9096-B9DAEF0B0D77}" srcOrd="0" destOrd="0" presId="urn:microsoft.com/office/officeart/2008/layout/VerticalAccentList"/>
    <dgm:cxn modelId="{9914B1EB-4F55-4FCD-B31B-093B78BE775C}" srcId="{8EE8DBFA-81BE-4404-866E-B6780E95DD76}" destId="{8E458FF5-1AA6-4D2F-82D0-943BA0EF6AD1}" srcOrd="0" destOrd="0" parTransId="{9CAE8AE8-98DC-4FC2-9918-5EACCB2831A9}" sibTransId="{DFAB7F5C-58DC-4811-AE1A-E32ECAE53C66}"/>
    <dgm:cxn modelId="{475E3F12-A9BC-47EA-A7E9-63177D7AEEEC}" srcId="{31A59C64-42AD-4099-8F3E-7C4CE8F10C3C}" destId="{9856576B-EBB7-4AE6-81A8-D9ADC08071A4}" srcOrd="0" destOrd="0" parTransId="{0B43C03F-8C3B-43F7-ACCC-5AFFBD7A1B69}" sibTransId="{0622CF05-B4BF-491B-B11F-214466DAA933}"/>
    <dgm:cxn modelId="{44257902-B11A-47AB-85A5-06601F5A5597}" type="presOf" srcId="{E0D7801D-D850-412B-AE70-B7EDFAFBA1C2}" destId="{BF6FF324-3AF8-4B13-96E1-20370E41A8EB}" srcOrd="0" destOrd="0" presId="urn:microsoft.com/office/officeart/2008/layout/VerticalAccentList"/>
    <dgm:cxn modelId="{3DDCCEB7-832A-4450-B147-5A1E404B72AE}" srcId="{9856576B-EBB7-4AE6-81A8-D9ADC08071A4}" destId="{E0D7801D-D850-412B-AE70-B7EDFAFBA1C2}" srcOrd="0" destOrd="0" parTransId="{B28818F0-FEEF-4E59-A805-974A8AA66DB6}" sibTransId="{97A60F93-FBD9-4B4E-B32F-912E2EA093B5}"/>
    <dgm:cxn modelId="{FCEA9E03-55C4-4DB9-8839-77D3C0CDE6BA}" srcId="{31A59C64-42AD-4099-8F3E-7C4CE8F10C3C}" destId="{8EE8DBFA-81BE-4404-866E-B6780E95DD76}" srcOrd="2" destOrd="0" parTransId="{41C3D010-2603-43A1-8DF2-0C0D66C1C20B}" sibTransId="{258762AD-EE11-46B3-8C84-5E177780163A}"/>
    <dgm:cxn modelId="{6C0EFD24-FD2F-4484-A271-6519AC19F545}" type="presOf" srcId="{31A59C64-42AD-4099-8F3E-7C4CE8F10C3C}" destId="{4B5D9A34-7441-4E7F-AB35-AC60500337D5}" srcOrd="0" destOrd="0" presId="urn:microsoft.com/office/officeart/2008/layout/VerticalAccentList"/>
    <dgm:cxn modelId="{98FE7846-8615-42D9-94A6-B45C222029CC}" srcId="{31A59C64-42AD-4099-8F3E-7C4CE8F10C3C}" destId="{F13EF7A4-2D02-4270-8ED1-7A597B154CB6}" srcOrd="3" destOrd="0" parTransId="{2C80B3BB-072E-413F-B2E4-4DBF127A5727}" sibTransId="{771E653B-2C2D-4F1E-A57F-90263A0A9198}"/>
    <dgm:cxn modelId="{C8D728CC-0F7E-41C6-8A7C-A098C1CF80CD}" srcId="{F13EF7A4-2D02-4270-8ED1-7A597B154CB6}" destId="{4CDB81E9-6735-49A7-92CB-FF854272BE27}" srcOrd="0" destOrd="0" parTransId="{926FFAC9-CE55-475B-A9D4-DB5B272D74F7}" sibTransId="{D15058E9-0349-4D57-9CC3-AD732E03CB3C}"/>
    <dgm:cxn modelId="{71212ED8-D361-44AC-A8A3-6F26FD914F51}" srcId="{07CD5E5D-97E2-4E95-8CD3-2D46F6B82214}" destId="{47821F13-507F-4FD4-A3EA-77A050B01A95}" srcOrd="0" destOrd="0" parTransId="{BB7B6F71-1FEC-446B-A051-89B10E87BF04}" sibTransId="{CE57A0FD-DE7B-48B7-8DFD-F32746907343}"/>
    <dgm:cxn modelId="{282D31B6-187B-4523-88EE-C33C2B48857A}" type="presOf" srcId="{F13EF7A4-2D02-4270-8ED1-7A597B154CB6}" destId="{655D7578-DCDE-4F5A-89FE-950ADE46E56A}" srcOrd="0" destOrd="0" presId="urn:microsoft.com/office/officeart/2008/layout/VerticalAccentList"/>
    <dgm:cxn modelId="{D11A39B0-8248-426C-A853-0CA1CF333B05}" type="presOf" srcId="{47821F13-507F-4FD4-A3EA-77A050B01A95}" destId="{684918BD-ACAE-4B08-B511-D597C0001733}" srcOrd="0" destOrd="0" presId="urn:microsoft.com/office/officeart/2008/layout/VerticalAccentList"/>
    <dgm:cxn modelId="{F6A4BAEC-9167-4511-9691-48C11C878709}" type="presOf" srcId="{07CD5E5D-97E2-4E95-8CD3-2D46F6B82214}" destId="{1DE7CA95-E8E0-4DC9-A089-EEF472E0EBAC}" srcOrd="0" destOrd="0" presId="urn:microsoft.com/office/officeart/2008/layout/VerticalAccentList"/>
    <dgm:cxn modelId="{33E84168-29D5-4992-8535-048A7BACC088}" type="presParOf" srcId="{4B5D9A34-7441-4E7F-AB35-AC60500337D5}" destId="{044E2285-B99C-4987-A314-E806D66E2A89}" srcOrd="0" destOrd="0" presId="urn:microsoft.com/office/officeart/2008/layout/VerticalAccentList"/>
    <dgm:cxn modelId="{D58FC377-04E6-42C0-ABCD-46799E636B9F}" type="presParOf" srcId="{044E2285-B99C-4987-A314-E806D66E2A89}" destId="{FB207609-7A97-4290-AC60-FE75E6022E02}" srcOrd="0" destOrd="0" presId="urn:microsoft.com/office/officeart/2008/layout/VerticalAccentList"/>
    <dgm:cxn modelId="{E542CDBE-DE7B-4416-BCFE-5AFF46A2424D}" type="presParOf" srcId="{4B5D9A34-7441-4E7F-AB35-AC60500337D5}" destId="{25DD6ADD-A251-4BBF-85FC-AF37E21AAC08}" srcOrd="1" destOrd="0" presId="urn:microsoft.com/office/officeart/2008/layout/VerticalAccentList"/>
    <dgm:cxn modelId="{B12C3D58-6774-44A0-B4A2-ECEC106F20A6}" type="presParOf" srcId="{25DD6ADD-A251-4BBF-85FC-AF37E21AAC08}" destId="{6D72C341-654F-4E69-A4B2-B320C2DEE430}" srcOrd="0" destOrd="0" presId="urn:microsoft.com/office/officeart/2008/layout/VerticalAccentList"/>
    <dgm:cxn modelId="{68EE90D5-745F-410C-8CF6-FF48B5494C21}" type="presParOf" srcId="{25DD6ADD-A251-4BBF-85FC-AF37E21AAC08}" destId="{CCF603D3-8D00-4E1C-9EDF-E73A10B4D212}" srcOrd="1" destOrd="0" presId="urn:microsoft.com/office/officeart/2008/layout/VerticalAccentList"/>
    <dgm:cxn modelId="{8338D7BC-3C06-4FA8-9F48-1787D4CB5939}" type="presParOf" srcId="{25DD6ADD-A251-4BBF-85FC-AF37E21AAC08}" destId="{7A52012A-D7C4-4141-A331-C570F7796308}" srcOrd="2" destOrd="0" presId="urn:microsoft.com/office/officeart/2008/layout/VerticalAccentList"/>
    <dgm:cxn modelId="{E90066A1-251B-4C1B-937C-87859AD2985A}" type="presParOf" srcId="{25DD6ADD-A251-4BBF-85FC-AF37E21AAC08}" destId="{D915B9F7-A3A8-4A3F-B1BF-6A5FAAFD9B69}" srcOrd="3" destOrd="0" presId="urn:microsoft.com/office/officeart/2008/layout/VerticalAccentList"/>
    <dgm:cxn modelId="{E71D1447-D160-40E7-954B-67B8EAB56E5B}" type="presParOf" srcId="{25DD6ADD-A251-4BBF-85FC-AF37E21AAC08}" destId="{E3478E67-5397-4188-A17F-BA8B75871259}" srcOrd="4" destOrd="0" presId="urn:microsoft.com/office/officeart/2008/layout/VerticalAccentList"/>
    <dgm:cxn modelId="{A51398FA-64C4-468D-99EE-4AA25439369E}" type="presParOf" srcId="{25DD6ADD-A251-4BBF-85FC-AF37E21AAC08}" destId="{F7726D2D-6B30-4219-A252-8C510BD0737A}" srcOrd="5" destOrd="0" presId="urn:microsoft.com/office/officeart/2008/layout/VerticalAccentList"/>
    <dgm:cxn modelId="{CAF24774-E8B3-4E4D-99EC-1681A9CED0C2}" type="presParOf" srcId="{25DD6ADD-A251-4BBF-85FC-AF37E21AAC08}" destId="{ABCC136B-BCB0-4A7E-82AB-F08BB476B515}" srcOrd="6" destOrd="0" presId="urn:microsoft.com/office/officeart/2008/layout/VerticalAccentList"/>
    <dgm:cxn modelId="{4D70E4E8-3097-49DB-A659-A09E5180FA7D}" type="presParOf" srcId="{25DD6ADD-A251-4BBF-85FC-AF37E21AAC08}" destId="{BF6FF324-3AF8-4B13-96E1-20370E41A8EB}" srcOrd="7" destOrd="0" presId="urn:microsoft.com/office/officeart/2008/layout/VerticalAccentList"/>
    <dgm:cxn modelId="{57023798-ABBD-497F-8FED-C36B7427614B}" type="presParOf" srcId="{4B5D9A34-7441-4E7F-AB35-AC60500337D5}" destId="{DB236DFD-944A-48B9-9473-41D75814732B}" srcOrd="2" destOrd="0" presId="urn:microsoft.com/office/officeart/2008/layout/VerticalAccentList"/>
    <dgm:cxn modelId="{A6EC0596-E104-4539-BD92-00C31CF3E6EF}" type="presParOf" srcId="{4B5D9A34-7441-4E7F-AB35-AC60500337D5}" destId="{5E518C60-8DDF-4324-9179-5B53BC8DBB4C}" srcOrd="3" destOrd="0" presId="urn:microsoft.com/office/officeart/2008/layout/VerticalAccentList"/>
    <dgm:cxn modelId="{2E068CB9-D2C9-4389-9D02-839932DA65AC}" type="presParOf" srcId="{5E518C60-8DDF-4324-9179-5B53BC8DBB4C}" destId="{1DE7CA95-E8E0-4DC9-A089-EEF472E0EBAC}" srcOrd="0" destOrd="0" presId="urn:microsoft.com/office/officeart/2008/layout/VerticalAccentList"/>
    <dgm:cxn modelId="{710A5D0B-0AE8-45BC-AADD-E80A1871595A}" type="presParOf" srcId="{4B5D9A34-7441-4E7F-AB35-AC60500337D5}" destId="{D0AE000F-E3BA-4EA5-B593-5657B3D0D9DD}" srcOrd="4" destOrd="0" presId="urn:microsoft.com/office/officeart/2008/layout/VerticalAccentList"/>
    <dgm:cxn modelId="{1B497507-4CA0-4011-9FFB-792F354DA599}" type="presParOf" srcId="{D0AE000F-E3BA-4EA5-B593-5657B3D0D9DD}" destId="{FA58343B-E5D4-43BE-BE6B-A56F0FBF31A3}" srcOrd="0" destOrd="0" presId="urn:microsoft.com/office/officeart/2008/layout/VerticalAccentList"/>
    <dgm:cxn modelId="{973D6DC4-1757-4F5C-9CC4-211EC783A439}" type="presParOf" srcId="{D0AE000F-E3BA-4EA5-B593-5657B3D0D9DD}" destId="{ECA81EB6-2396-43B2-A4EF-2FF285EE7E08}" srcOrd="1" destOrd="0" presId="urn:microsoft.com/office/officeart/2008/layout/VerticalAccentList"/>
    <dgm:cxn modelId="{6F3F8FBE-D98E-49B9-AD62-13D6E71542C3}" type="presParOf" srcId="{D0AE000F-E3BA-4EA5-B593-5657B3D0D9DD}" destId="{B85CD092-088B-4792-BF7D-B68951293D95}" srcOrd="2" destOrd="0" presId="urn:microsoft.com/office/officeart/2008/layout/VerticalAccentList"/>
    <dgm:cxn modelId="{CF76C921-8512-452C-8E3F-CC9137B799BB}" type="presParOf" srcId="{D0AE000F-E3BA-4EA5-B593-5657B3D0D9DD}" destId="{A220E50C-893B-49C1-9A3C-455929C67C9E}" srcOrd="3" destOrd="0" presId="urn:microsoft.com/office/officeart/2008/layout/VerticalAccentList"/>
    <dgm:cxn modelId="{107FDA9F-F8FF-47E4-B83D-0ECCFD8519D7}" type="presParOf" srcId="{D0AE000F-E3BA-4EA5-B593-5657B3D0D9DD}" destId="{E5854DE6-69D2-4DF4-B7B8-2813DE1CD542}" srcOrd="4" destOrd="0" presId="urn:microsoft.com/office/officeart/2008/layout/VerticalAccentList"/>
    <dgm:cxn modelId="{2BDE8107-7260-4ED2-9CB2-26A52176989E}" type="presParOf" srcId="{D0AE000F-E3BA-4EA5-B593-5657B3D0D9DD}" destId="{8A445CE8-6305-42F3-9C9A-F6C0297BEFD6}" srcOrd="5" destOrd="0" presId="urn:microsoft.com/office/officeart/2008/layout/VerticalAccentList"/>
    <dgm:cxn modelId="{04A54813-4059-4665-83B6-9E0D6BB90752}" type="presParOf" srcId="{D0AE000F-E3BA-4EA5-B593-5657B3D0D9DD}" destId="{96070153-0A51-4B8E-9BA7-9023EBCD8E50}" srcOrd="6" destOrd="0" presId="urn:microsoft.com/office/officeart/2008/layout/VerticalAccentList"/>
    <dgm:cxn modelId="{92023257-E5F1-4C33-AE6D-F58F1F4A90B7}" type="presParOf" srcId="{D0AE000F-E3BA-4EA5-B593-5657B3D0D9DD}" destId="{684918BD-ACAE-4B08-B511-D597C0001733}" srcOrd="7" destOrd="0" presId="urn:microsoft.com/office/officeart/2008/layout/VerticalAccentList"/>
    <dgm:cxn modelId="{8AB03F22-C003-43BF-82A6-B7DEDF13250D}" type="presParOf" srcId="{4B5D9A34-7441-4E7F-AB35-AC60500337D5}" destId="{2490EA10-A56C-4DEA-AFEC-69674F829C1E}" srcOrd="5" destOrd="0" presId="urn:microsoft.com/office/officeart/2008/layout/VerticalAccentList"/>
    <dgm:cxn modelId="{0DEF69A1-27ED-41D6-8398-38387D49D640}" type="presParOf" srcId="{4B5D9A34-7441-4E7F-AB35-AC60500337D5}" destId="{73AEE3D9-7336-491A-8689-469E3C158333}" srcOrd="6" destOrd="0" presId="urn:microsoft.com/office/officeart/2008/layout/VerticalAccentList"/>
    <dgm:cxn modelId="{E1102267-2B75-490A-BAEE-936A4639E424}" type="presParOf" srcId="{73AEE3D9-7336-491A-8689-469E3C158333}" destId="{3BBFF462-AF32-42C7-A542-767787608D3F}" srcOrd="0" destOrd="0" presId="urn:microsoft.com/office/officeart/2008/layout/VerticalAccentList"/>
    <dgm:cxn modelId="{9B2E4CC8-5273-44DC-A6A1-D5E640F35C9B}" type="presParOf" srcId="{4B5D9A34-7441-4E7F-AB35-AC60500337D5}" destId="{EA17105B-0EC8-41C5-AD9A-F4F78C5581C5}" srcOrd="7" destOrd="0" presId="urn:microsoft.com/office/officeart/2008/layout/VerticalAccentList"/>
    <dgm:cxn modelId="{76484B93-4855-4CC4-A924-6FE3B3A541DE}" type="presParOf" srcId="{EA17105B-0EC8-41C5-AD9A-F4F78C5581C5}" destId="{07CE9A63-AB06-4A00-9F51-AFECF9122C20}" srcOrd="0" destOrd="0" presId="urn:microsoft.com/office/officeart/2008/layout/VerticalAccentList"/>
    <dgm:cxn modelId="{26EA8CE3-F829-4732-AA78-1D31DB85F3D0}" type="presParOf" srcId="{EA17105B-0EC8-41C5-AD9A-F4F78C5581C5}" destId="{34D2D32D-7729-4195-BE10-6EB517AFBC66}" srcOrd="1" destOrd="0" presId="urn:microsoft.com/office/officeart/2008/layout/VerticalAccentList"/>
    <dgm:cxn modelId="{3376B6EC-EDAB-4306-9822-99FD6F38801B}" type="presParOf" srcId="{EA17105B-0EC8-41C5-AD9A-F4F78C5581C5}" destId="{116CCBD8-D343-404B-A1AC-FC1A1700A8CB}" srcOrd="2" destOrd="0" presId="urn:microsoft.com/office/officeart/2008/layout/VerticalAccentList"/>
    <dgm:cxn modelId="{29F83E28-7424-4613-8F1C-37C88E8FA61D}" type="presParOf" srcId="{EA17105B-0EC8-41C5-AD9A-F4F78C5581C5}" destId="{F0C9E494-B4FC-4D43-854B-603A4C126B98}" srcOrd="3" destOrd="0" presId="urn:microsoft.com/office/officeart/2008/layout/VerticalAccentList"/>
    <dgm:cxn modelId="{0852AC87-F049-49F0-89E2-A5420C0DDE33}" type="presParOf" srcId="{EA17105B-0EC8-41C5-AD9A-F4F78C5581C5}" destId="{9FD71987-7B8E-41BA-9610-ED5806315040}" srcOrd="4" destOrd="0" presId="urn:microsoft.com/office/officeart/2008/layout/VerticalAccentList"/>
    <dgm:cxn modelId="{A5166BFF-1666-4F44-8020-E52BE8FAF4AD}" type="presParOf" srcId="{EA17105B-0EC8-41C5-AD9A-F4F78C5581C5}" destId="{28781EC3-68B6-4629-B82E-3B8DDD0EF86C}" srcOrd="5" destOrd="0" presId="urn:microsoft.com/office/officeart/2008/layout/VerticalAccentList"/>
    <dgm:cxn modelId="{21A2559C-C220-46E9-B80E-3F29DE9E35DE}" type="presParOf" srcId="{EA17105B-0EC8-41C5-AD9A-F4F78C5581C5}" destId="{0FCCCF9C-D223-4AB8-B991-9D82075BB571}" srcOrd="6" destOrd="0" presId="urn:microsoft.com/office/officeart/2008/layout/VerticalAccentList"/>
    <dgm:cxn modelId="{8C4A4041-5783-4C51-AC53-9145E97C845C}" type="presParOf" srcId="{EA17105B-0EC8-41C5-AD9A-F4F78C5581C5}" destId="{F4CE4C82-1AC3-46C7-84DC-6C69CACAC1C7}" srcOrd="7" destOrd="0" presId="urn:microsoft.com/office/officeart/2008/layout/VerticalAccentList"/>
    <dgm:cxn modelId="{AF92C1DC-6D24-4962-80F4-96FEB1A0C751}" type="presParOf" srcId="{4B5D9A34-7441-4E7F-AB35-AC60500337D5}" destId="{39742E93-8E1F-46BD-9195-55E7F6BE02D9}" srcOrd="8" destOrd="0" presId="urn:microsoft.com/office/officeart/2008/layout/VerticalAccentList"/>
    <dgm:cxn modelId="{C1AD0F1C-04E4-4183-9CC6-ADC8553C2F8F}" type="presParOf" srcId="{4B5D9A34-7441-4E7F-AB35-AC60500337D5}" destId="{264451DF-E986-4C1A-B958-156920752FCC}" srcOrd="9" destOrd="0" presId="urn:microsoft.com/office/officeart/2008/layout/VerticalAccentList"/>
    <dgm:cxn modelId="{969621E6-4294-4FD7-9581-D7D5AAB28293}" type="presParOf" srcId="{264451DF-E986-4C1A-B958-156920752FCC}" destId="{655D7578-DCDE-4F5A-89FE-950ADE46E56A}" srcOrd="0" destOrd="0" presId="urn:microsoft.com/office/officeart/2008/layout/VerticalAccentList"/>
    <dgm:cxn modelId="{05C7370E-7285-4437-A5E7-A3FFE270B9BC}" type="presParOf" srcId="{4B5D9A34-7441-4E7F-AB35-AC60500337D5}" destId="{6136CC12-3AD2-4FE4-B970-5531031DFA33}" srcOrd="10" destOrd="0" presId="urn:microsoft.com/office/officeart/2008/layout/VerticalAccentList"/>
    <dgm:cxn modelId="{F794870B-DFA9-4F43-84AB-04646A1C35B4}" type="presParOf" srcId="{6136CC12-3AD2-4FE4-B970-5531031DFA33}" destId="{A461422D-7A7F-4611-9FBA-D9A7E86F014C}" srcOrd="0" destOrd="0" presId="urn:microsoft.com/office/officeart/2008/layout/VerticalAccentList"/>
    <dgm:cxn modelId="{29CE1708-87D0-4D3F-B360-DA3F13346609}" type="presParOf" srcId="{6136CC12-3AD2-4FE4-B970-5531031DFA33}" destId="{BB3F747D-60A1-438D-8F6F-F9098C4900A7}" srcOrd="1" destOrd="0" presId="urn:microsoft.com/office/officeart/2008/layout/VerticalAccentList"/>
    <dgm:cxn modelId="{10D520B9-FD5A-4DEE-A4E1-F4C0B381A43C}" type="presParOf" srcId="{6136CC12-3AD2-4FE4-B970-5531031DFA33}" destId="{637B4AFB-C2F3-43C5-A89D-FB153F60460A}" srcOrd="2" destOrd="0" presId="urn:microsoft.com/office/officeart/2008/layout/VerticalAccentList"/>
    <dgm:cxn modelId="{8AF1D9D2-EFD8-48BC-94DD-9A0225D27864}" type="presParOf" srcId="{6136CC12-3AD2-4FE4-B970-5531031DFA33}" destId="{230300AF-2A7E-440F-9F4C-D51C158054B5}" srcOrd="3" destOrd="0" presId="urn:microsoft.com/office/officeart/2008/layout/VerticalAccentList"/>
    <dgm:cxn modelId="{57EA5F06-2746-46A2-8F66-6DF1ACC61255}" type="presParOf" srcId="{6136CC12-3AD2-4FE4-B970-5531031DFA33}" destId="{A74B932D-74EB-413E-9FED-DFBDF0A43295}" srcOrd="4" destOrd="0" presId="urn:microsoft.com/office/officeart/2008/layout/VerticalAccentList"/>
    <dgm:cxn modelId="{78921DD4-2DD9-40BB-AE95-A6D11A0C6F62}" type="presParOf" srcId="{6136CC12-3AD2-4FE4-B970-5531031DFA33}" destId="{97C069D0-598D-41A5-B495-D8A9F48F444D}" srcOrd="5" destOrd="0" presId="urn:microsoft.com/office/officeart/2008/layout/VerticalAccentList"/>
    <dgm:cxn modelId="{64140CD7-118B-41BE-8271-84E1FCEE3F71}" type="presParOf" srcId="{6136CC12-3AD2-4FE4-B970-5531031DFA33}" destId="{9CE3B546-0A06-499C-A4C0-C0799D827664}" srcOrd="6" destOrd="0" presId="urn:microsoft.com/office/officeart/2008/layout/VerticalAccentList"/>
    <dgm:cxn modelId="{5EBA4877-7CA7-4F01-82B6-8D23927F1616}" type="presParOf" srcId="{6136CC12-3AD2-4FE4-B970-5531031DFA33}" destId="{91E1D3C2-5141-4D57-9096-B9DAEF0B0D77}" srcOrd="7"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F97799-F715-41D9-AC50-F81BF4BEB8C0}" type="doc">
      <dgm:prSet loTypeId="urn:microsoft.com/office/officeart/2008/layout/AscendingPictureAccentProcess" loCatId="picture" qsTypeId="urn:microsoft.com/office/officeart/2005/8/quickstyle/simple3" qsCatId="simple" csTypeId="urn:microsoft.com/office/officeart/2005/8/colors/accent2_5" csCatId="accent2" phldr="1"/>
      <dgm:spPr/>
      <dgm:t>
        <a:bodyPr/>
        <a:lstStyle/>
        <a:p>
          <a:endParaRPr lang="en-US"/>
        </a:p>
      </dgm:t>
    </dgm:pt>
    <dgm:pt modelId="{8053F0F8-89EA-47FF-A50A-11DFB1BC400E}">
      <dgm:prSet phldrT="[Text]" custT="1"/>
      <dgm:spPr/>
      <dgm:t>
        <a:bodyPr/>
        <a:lstStyle/>
        <a:p>
          <a:pPr algn="r" rtl="1"/>
          <a:r>
            <a:rPr lang="en-US" sz="2800" smtClean="0">
              <a:cs typeface="B Zar" pitchFamily="2" charset="-78"/>
            </a:rPr>
            <a:t>      </a:t>
          </a:r>
          <a:r>
            <a:rPr lang="fa-IR" sz="2800" smtClean="0">
              <a:cs typeface="B Zar" pitchFamily="2" charset="-78"/>
            </a:rPr>
            <a:t>سیر در انفس با نگاه در خود و یافتن خداوند در وجود خود به وجود خدا پی­ می­برد.</a:t>
          </a:r>
          <a:endParaRPr lang="en-US" sz="2800" dirty="0">
            <a:cs typeface="B Zar" pitchFamily="2" charset="-78"/>
          </a:endParaRPr>
        </a:p>
      </dgm:t>
    </dgm:pt>
    <dgm:pt modelId="{22967949-A0FF-4B43-86CA-3F36C7A580AA}" type="parTrans" cxnId="{4F37EC9E-78FF-4DDC-87A5-DDFCDBE9296D}">
      <dgm:prSet/>
      <dgm:spPr/>
      <dgm:t>
        <a:bodyPr/>
        <a:lstStyle/>
        <a:p>
          <a:endParaRPr lang="en-US"/>
        </a:p>
      </dgm:t>
    </dgm:pt>
    <dgm:pt modelId="{42C4F742-8B75-41D6-8EE4-EF0BBD872640}" type="sibTrans" cxnId="{4F37EC9E-78FF-4DDC-87A5-DDFCDBE9296D}">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t="-17000" b="-17000"/>
          </a:stretch>
        </a:blipFill>
      </dgm:spPr>
      <dgm:t>
        <a:bodyPr/>
        <a:lstStyle/>
        <a:p>
          <a:endParaRPr lang="en-US"/>
        </a:p>
      </dgm:t>
    </dgm:pt>
    <dgm:pt modelId="{A870A61E-ACAD-4FA5-958E-6DDC87D7AAD4}">
      <dgm:prSet phldrT="[Text]" custT="1"/>
      <dgm:spPr/>
      <dgm:t>
        <a:bodyPr/>
        <a:lstStyle/>
        <a:p>
          <a:pPr algn="r" rtl="1"/>
          <a:r>
            <a:rPr lang="fa-IR" sz="2800" smtClean="0">
              <a:cs typeface="B Zar" pitchFamily="2" charset="-78"/>
            </a:rPr>
            <a:t>سیر در آفاق با نگاه به مخلوقات</a:t>
          </a:r>
          <a:endParaRPr lang="en-US" sz="2800" dirty="0">
            <a:cs typeface="B Zar" pitchFamily="2" charset="-78"/>
          </a:endParaRPr>
        </a:p>
      </dgm:t>
    </dgm:pt>
    <dgm:pt modelId="{C0C16131-D1A3-4E70-93D0-F03187587E30}" type="parTrans" cxnId="{5685C1B1-4BF5-4EC0-9D46-930C96C5A214}">
      <dgm:prSet/>
      <dgm:spPr/>
      <dgm:t>
        <a:bodyPr/>
        <a:lstStyle/>
        <a:p>
          <a:endParaRPr lang="en-US"/>
        </a:p>
      </dgm:t>
    </dgm:pt>
    <dgm:pt modelId="{BFFD8D27-0D14-4D29-BBB7-C2F983FA4676}" type="sibTrans" cxnId="{5685C1B1-4BF5-4EC0-9D46-930C96C5A214}">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30000" r="-30000"/>
          </a:stretch>
        </a:blipFill>
      </dgm:spPr>
      <dgm:t>
        <a:bodyPr/>
        <a:lstStyle/>
        <a:p>
          <a:endParaRPr lang="en-US"/>
        </a:p>
      </dgm:t>
    </dgm:pt>
    <dgm:pt modelId="{0BA9AB38-E431-4945-B831-EE7E29E2F9B5}" type="pres">
      <dgm:prSet presAssocID="{27F97799-F715-41D9-AC50-F81BF4BEB8C0}" presName="Name0" presStyleCnt="0">
        <dgm:presLayoutVars>
          <dgm:chMax val="7"/>
          <dgm:chPref val="7"/>
          <dgm:dir val="rev"/>
        </dgm:presLayoutVars>
      </dgm:prSet>
      <dgm:spPr/>
      <dgm:t>
        <a:bodyPr/>
        <a:lstStyle/>
        <a:p>
          <a:endParaRPr lang="en-US"/>
        </a:p>
      </dgm:t>
    </dgm:pt>
    <dgm:pt modelId="{A54333C2-2298-45BA-B576-C630C33C44A2}" type="pres">
      <dgm:prSet presAssocID="{27F97799-F715-41D9-AC50-F81BF4BEB8C0}" presName="dot1" presStyleLbl="alignNode1" presStyleIdx="0" presStyleCnt="10"/>
      <dgm:spPr/>
    </dgm:pt>
    <dgm:pt modelId="{0A79EEFC-372C-47CB-9ECE-77A1E0DC9785}" type="pres">
      <dgm:prSet presAssocID="{27F97799-F715-41D9-AC50-F81BF4BEB8C0}" presName="dot2" presStyleLbl="alignNode1" presStyleIdx="1" presStyleCnt="10"/>
      <dgm:spPr/>
    </dgm:pt>
    <dgm:pt modelId="{4F7DDAB9-CD1D-49B9-A62A-956A585D5FD6}" type="pres">
      <dgm:prSet presAssocID="{27F97799-F715-41D9-AC50-F81BF4BEB8C0}" presName="dot3" presStyleLbl="alignNode1" presStyleIdx="2" presStyleCnt="10"/>
      <dgm:spPr/>
    </dgm:pt>
    <dgm:pt modelId="{97F80DE1-83B0-42A0-AE39-7A2AAEFA8743}" type="pres">
      <dgm:prSet presAssocID="{27F97799-F715-41D9-AC50-F81BF4BEB8C0}" presName="dotArrow1" presStyleLbl="alignNode1" presStyleIdx="3" presStyleCnt="10"/>
      <dgm:spPr/>
    </dgm:pt>
    <dgm:pt modelId="{CFC8A1C1-8374-4E12-8136-B1CADF4FAA43}" type="pres">
      <dgm:prSet presAssocID="{27F97799-F715-41D9-AC50-F81BF4BEB8C0}" presName="dotArrow2" presStyleLbl="alignNode1" presStyleIdx="4" presStyleCnt="10"/>
      <dgm:spPr/>
    </dgm:pt>
    <dgm:pt modelId="{F5BA3BBA-DA46-4522-A3E9-CC1B7E036517}" type="pres">
      <dgm:prSet presAssocID="{27F97799-F715-41D9-AC50-F81BF4BEB8C0}" presName="dotArrow3" presStyleLbl="alignNode1" presStyleIdx="5" presStyleCnt="10"/>
      <dgm:spPr/>
    </dgm:pt>
    <dgm:pt modelId="{2E290EEA-2282-45EB-9082-D6FFD7EF3FA6}" type="pres">
      <dgm:prSet presAssocID="{27F97799-F715-41D9-AC50-F81BF4BEB8C0}" presName="dotArrow4" presStyleLbl="alignNode1" presStyleIdx="6" presStyleCnt="10"/>
      <dgm:spPr/>
    </dgm:pt>
    <dgm:pt modelId="{25B698BE-DCCA-4DAE-A715-14B2DFD34ADE}" type="pres">
      <dgm:prSet presAssocID="{27F97799-F715-41D9-AC50-F81BF4BEB8C0}" presName="dotArrow5" presStyleLbl="alignNode1" presStyleIdx="7" presStyleCnt="10"/>
      <dgm:spPr/>
    </dgm:pt>
    <dgm:pt modelId="{8168B16A-53F6-4CFF-89E0-ABD65EBED3FF}" type="pres">
      <dgm:prSet presAssocID="{27F97799-F715-41D9-AC50-F81BF4BEB8C0}" presName="dotArrow6" presStyleLbl="alignNode1" presStyleIdx="8" presStyleCnt="10"/>
      <dgm:spPr/>
    </dgm:pt>
    <dgm:pt modelId="{64E37023-8569-4CF3-8B98-A169E825508F}" type="pres">
      <dgm:prSet presAssocID="{27F97799-F715-41D9-AC50-F81BF4BEB8C0}" presName="dotArrow7" presStyleLbl="alignNode1" presStyleIdx="9" presStyleCnt="10"/>
      <dgm:spPr/>
    </dgm:pt>
    <dgm:pt modelId="{E784BB96-A713-49DC-BE67-BE3C59DD4C02}" type="pres">
      <dgm:prSet presAssocID="{8053F0F8-89EA-47FF-A50A-11DFB1BC400E}" presName="parTx1" presStyleLbl="node1" presStyleIdx="0" presStyleCnt="2" custScaleX="172080" custScaleY="120398" custLinFactNeighborX="-20025"/>
      <dgm:spPr/>
      <dgm:t>
        <a:bodyPr/>
        <a:lstStyle/>
        <a:p>
          <a:endParaRPr lang="en-US"/>
        </a:p>
      </dgm:t>
    </dgm:pt>
    <dgm:pt modelId="{03E7F7CE-C30B-4091-B124-259BE1BEE7A2}" type="pres">
      <dgm:prSet presAssocID="{42C4F742-8B75-41D6-8EE4-EF0BBD872640}" presName="picture1" presStyleCnt="0"/>
      <dgm:spPr/>
    </dgm:pt>
    <dgm:pt modelId="{3B72B1CC-9794-4CEB-9EA3-5492251903B7}" type="pres">
      <dgm:prSet presAssocID="{42C4F742-8B75-41D6-8EE4-EF0BBD872640}" presName="imageRepeatNode" presStyleLbl="fgImgPlace1" presStyleIdx="0" presStyleCnt="2" custLinFactNeighborX="4663"/>
      <dgm:spPr/>
      <dgm:t>
        <a:bodyPr/>
        <a:lstStyle/>
        <a:p>
          <a:endParaRPr lang="en-US"/>
        </a:p>
      </dgm:t>
    </dgm:pt>
    <dgm:pt modelId="{25A42269-DBAB-4A70-8EE7-34044E02C779}" type="pres">
      <dgm:prSet presAssocID="{A870A61E-ACAD-4FA5-958E-6DDC87D7AAD4}" presName="parTx2" presStyleLbl="node1" presStyleIdx="1" presStyleCnt="2" custScaleX="119283"/>
      <dgm:spPr/>
      <dgm:t>
        <a:bodyPr/>
        <a:lstStyle/>
        <a:p>
          <a:endParaRPr lang="en-US"/>
        </a:p>
      </dgm:t>
    </dgm:pt>
    <dgm:pt modelId="{50412D45-596F-452B-99BA-D252F0A49974}" type="pres">
      <dgm:prSet presAssocID="{BFFD8D27-0D14-4D29-BBB7-C2F983FA4676}" presName="picture2" presStyleCnt="0"/>
      <dgm:spPr/>
    </dgm:pt>
    <dgm:pt modelId="{D06DB5B3-EECD-4900-83F9-7454BD46802B}" type="pres">
      <dgm:prSet presAssocID="{BFFD8D27-0D14-4D29-BBB7-C2F983FA4676}" presName="imageRepeatNode" presStyleLbl="fgImgPlace1" presStyleIdx="1" presStyleCnt="2" custLinFactNeighborX="8945" custLinFactNeighborY="615"/>
      <dgm:spPr/>
      <dgm:t>
        <a:bodyPr/>
        <a:lstStyle/>
        <a:p>
          <a:endParaRPr lang="en-US"/>
        </a:p>
      </dgm:t>
    </dgm:pt>
  </dgm:ptLst>
  <dgm:cxnLst>
    <dgm:cxn modelId="{4F37EC9E-78FF-4DDC-87A5-DDFCDBE9296D}" srcId="{27F97799-F715-41D9-AC50-F81BF4BEB8C0}" destId="{8053F0F8-89EA-47FF-A50A-11DFB1BC400E}" srcOrd="0" destOrd="0" parTransId="{22967949-A0FF-4B43-86CA-3F36C7A580AA}" sibTransId="{42C4F742-8B75-41D6-8EE4-EF0BBD872640}"/>
    <dgm:cxn modelId="{88A4A27A-C239-4262-AB7E-CBD4BEDBB038}" type="presOf" srcId="{8053F0F8-89EA-47FF-A50A-11DFB1BC400E}" destId="{E784BB96-A713-49DC-BE67-BE3C59DD4C02}" srcOrd="0" destOrd="0" presId="urn:microsoft.com/office/officeart/2008/layout/AscendingPictureAccentProcess"/>
    <dgm:cxn modelId="{5685C1B1-4BF5-4EC0-9D46-930C96C5A214}" srcId="{27F97799-F715-41D9-AC50-F81BF4BEB8C0}" destId="{A870A61E-ACAD-4FA5-958E-6DDC87D7AAD4}" srcOrd="1" destOrd="0" parTransId="{C0C16131-D1A3-4E70-93D0-F03187587E30}" sibTransId="{BFFD8D27-0D14-4D29-BBB7-C2F983FA4676}"/>
    <dgm:cxn modelId="{D864BE15-CF11-4510-926A-04ED020335BB}" type="presOf" srcId="{A870A61E-ACAD-4FA5-958E-6DDC87D7AAD4}" destId="{25A42269-DBAB-4A70-8EE7-34044E02C779}" srcOrd="0" destOrd="0" presId="urn:microsoft.com/office/officeart/2008/layout/AscendingPictureAccentProcess"/>
    <dgm:cxn modelId="{A0804D8A-05D9-42C5-99BF-E17B866F8E87}" type="presOf" srcId="{BFFD8D27-0D14-4D29-BBB7-C2F983FA4676}" destId="{D06DB5B3-EECD-4900-83F9-7454BD46802B}" srcOrd="0" destOrd="0" presId="urn:microsoft.com/office/officeart/2008/layout/AscendingPictureAccentProcess"/>
    <dgm:cxn modelId="{83FBE165-1F41-41F9-8206-252D97520EA8}" type="presOf" srcId="{42C4F742-8B75-41D6-8EE4-EF0BBD872640}" destId="{3B72B1CC-9794-4CEB-9EA3-5492251903B7}" srcOrd="0" destOrd="0" presId="urn:microsoft.com/office/officeart/2008/layout/AscendingPictureAccentProcess"/>
    <dgm:cxn modelId="{3DB88665-60AB-4A9D-8F91-327FABFD1967}" type="presOf" srcId="{27F97799-F715-41D9-AC50-F81BF4BEB8C0}" destId="{0BA9AB38-E431-4945-B831-EE7E29E2F9B5}" srcOrd="0" destOrd="0" presId="urn:microsoft.com/office/officeart/2008/layout/AscendingPictureAccentProcess"/>
    <dgm:cxn modelId="{1E492FD5-146A-451D-999D-89C208C33085}" type="presParOf" srcId="{0BA9AB38-E431-4945-B831-EE7E29E2F9B5}" destId="{A54333C2-2298-45BA-B576-C630C33C44A2}" srcOrd="0" destOrd="0" presId="urn:microsoft.com/office/officeart/2008/layout/AscendingPictureAccentProcess"/>
    <dgm:cxn modelId="{F8A094EE-454B-4333-B84F-B3CB6399DCA6}" type="presParOf" srcId="{0BA9AB38-E431-4945-B831-EE7E29E2F9B5}" destId="{0A79EEFC-372C-47CB-9ECE-77A1E0DC9785}" srcOrd="1" destOrd="0" presId="urn:microsoft.com/office/officeart/2008/layout/AscendingPictureAccentProcess"/>
    <dgm:cxn modelId="{B4B93025-4AFC-4737-A4E5-03B963C86623}" type="presParOf" srcId="{0BA9AB38-E431-4945-B831-EE7E29E2F9B5}" destId="{4F7DDAB9-CD1D-49B9-A62A-956A585D5FD6}" srcOrd="2" destOrd="0" presId="urn:microsoft.com/office/officeart/2008/layout/AscendingPictureAccentProcess"/>
    <dgm:cxn modelId="{9AABC192-7CC0-4A1E-B111-C26A7276B9F9}" type="presParOf" srcId="{0BA9AB38-E431-4945-B831-EE7E29E2F9B5}" destId="{97F80DE1-83B0-42A0-AE39-7A2AAEFA8743}" srcOrd="3" destOrd="0" presId="urn:microsoft.com/office/officeart/2008/layout/AscendingPictureAccentProcess"/>
    <dgm:cxn modelId="{9067224A-62CF-4CC5-90D4-268FC71537B6}" type="presParOf" srcId="{0BA9AB38-E431-4945-B831-EE7E29E2F9B5}" destId="{CFC8A1C1-8374-4E12-8136-B1CADF4FAA43}" srcOrd="4" destOrd="0" presId="urn:microsoft.com/office/officeart/2008/layout/AscendingPictureAccentProcess"/>
    <dgm:cxn modelId="{14649AAE-8746-40EC-A0FA-4822877C906E}" type="presParOf" srcId="{0BA9AB38-E431-4945-B831-EE7E29E2F9B5}" destId="{F5BA3BBA-DA46-4522-A3E9-CC1B7E036517}" srcOrd="5" destOrd="0" presId="urn:microsoft.com/office/officeart/2008/layout/AscendingPictureAccentProcess"/>
    <dgm:cxn modelId="{56E4632E-720C-4F10-8B84-82E307B247BC}" type="presParOf" srcId="{0BA9AB38-E431-4945-B831-EE7E29E2F9B5}" destId="{2E290EEA-2282-45EB-9082-D6FFD7EF3FA6}" srcOrd="6" destOrd="0" presId="urn:microsoft.com/office/officeart/2008/layout/AscendingPictureAccentProcess"/>
    <dgm:cxn modelId="{B05B44ED-BEE0-4BC6-9B31-224F96FD3868}" type="presParOf" srcId="{0BA9AB38-E431-4945-B831-EE7E29E2F9B5}" destId="{25B698BE-DCCA-4DAE-A715-14B2DFD34ADE}" srcOrd="7" destOrd="0" presId="urn:microsoft.com/office/officeart/2008/layout/AscendingPictureAccentProcess"/>
    <dgm:cxn modelId="{D3928E8F-75F4-4513-8C42-FB46BA682BB9}" type="presParOf" srcId="{0BA9AB38-E431-4945-B831-EE7E29E2F9B5}" destId="{8168B16A-53F6-4CFF-89E0-ABD65EBED3FF}" srcOrd="8" destOrd="0" presId="urn:microsoft.com/office/officeart/2008/layout/AscendingPictureAccentProcess"/>
    <dgm:cxn modelId="{45D44529-3DD1-4CBB-9942-5CEF543CBDBB}" type="presParOf" srcId="{0BA9AB38-E431-4945-B831-EE7E29E2F9B5}" destId="{64E37023-8569-4CF3-8B98-A169E825508F}" srcOrd="9" destOrd="0" presId="urn:microsoft.com/office/officeart/2008/layout/AscendingPictureAccentProcess"/>
    <dgm:cxn modelId="{76586A29-9A7A-40CE-B1DA-586C9649EC7A}" type="presParOf" srcId="{0BA9AB38-E431-4945-B831-EE7E29E2F9B5}" destId="{E784BB96-A713-49DC-BE67-BE3C59DD4C02}" srcOrd="10" destOrd="0" presId="urn:microsoft.com/office/officeart/2008/layout/AscendingPictureAccentProcess"/>
    <dgm:cxn modelId="{3440686E-9086-4AD2-945F-74C3CA5FD544}" type="presParOf" srcId="{0BA9AB38-E431-4945-B831-EE7E29E2F9B5}" destId="{03E7F7CE-C30B-4091-B124-259BE1BEE7A2}" srcOrd="11" destOrd="0" presId="urn:microsoft.com/office/officeart/2008/layout/AscendingPictureAccentProcess"/>
    <dgm:cxn modelId="{E96A128B-2CC4-46C2-90F9-803055AE8284}" type="presParOf" srcId="{03E7F7CE-C30B-4091-B124-259BE1BEE7A2}" destId="{3B72B1CC-9794-4CEB-9EA3-5492251903B7}" srcOrd="0" destOrd="0" presId="urn:microsoft.com/office/officeart/2008/layout/AscendingPictureAccentProcess"/>
    <dgm:cxn modelId="{3552D3A3-4640-46B2-8E1A-0EC591444719}" type="presParOf" srcId="{0BA9AB38-E431-4945-B831-EE7E29E2F9B5}" destId="{25A42269-DBAB-4A70-8EE7-34044E02C779}" srcOrd="12" destOrd="0" presId="urn:microsoft.com/office/officeart/2008/layout/AscendingPictureAccentProcess"/>
    <dgm:cxn modelId="{2B923344-E4E0-4AF8-BC09-ED79BA566E1A}" type="presParOf" srcId="{0BA9AB38-E431-4945-B831-EE7E29E2F9B5}" destId="{50412D45-596F-452B-99BA-D252F0A49974}" srcOrd="13" destOrd="0" presId="urn:microsoft.com/office/officeart/2008/layout/AscendingPictureAccentProcess"/>
    <dgm:cxn modelId="{3EDB3D61-DDD7-4D95-97AB-B4A622DFDDC8}" type="presParOf" srcId="{50412D45-596F-452B-99BA-D252F0A49974}" destId="{D06DB5B3-EECD-4900-83F9-7454BD46802B}" srcOrd="0" destOrd="0" presId="urn:microsoft.com/office/officeart/2008/layout/AscendingPictureAccent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51A4711-E3F0-4AFD-B734-8945BC905A06}" type="doc">
      <dgm:prSet loTypeId="urn:microsoft.com/office/officeart/2005/8/layout/radial4" loCatId="relationship" qsTypeId="urn:microsoft.com/office/officeart/2005/8/quickstyle/3d3" qsCatId="3D" csTypeId="urn:microsoft.com/office/officeart/2005/8/colors/accent2_2" csCatId="accent2" phldr="1"/>
      <dgm:spPr/>
      <dgm:t>
        <a:bodyPr/>
        <a:lstStyle/>
        <a:p>
          <a:endParaRPr lang="en-US"/>
        </a:p>
      </dgm:t>
    </dgm:pt>
    <dgm:pt modelId="{1C68B51A-D389-4DB5-99F6-4DB427031FA2}">
      <dgm:prSet phldrT="[Text]" custT="1"/>
      <dgm:spPr/>
      <dgm:t>
        <a:bodyPr/>
        <a:lstStyle/>
        <a:p>
          <a:pPr algn="justLow" rtl="1"/>
          <a:r>
            <a:rPr lang="fa-IR" sz="2800" dirty="0" smtClean="0">
              <a:solidFill>
                <a:schemeClr val="tx1"/>
              </a:solidFill>
              <a:cs typeface="B Zar" pitchFamily="2" charset="-78"/>
            </a:rPr>
            <a:t>اموری را می­توان فطری گفت که دارای 3 ویژگی باشند:</a:t>
          </a:r>
          <a:endParaRPr lang="en-US" sz="2800" dirty="0">
            <a:solidFill>
              <a:schemeClr val="tx1"/>
            </a:solidFill>
            <a:cs typeface="B Zar" pitchFamily="2" charset="-78"/>
          </a:endParaRPr>
        </a:p>
      </dgm:t>
    </dgm:pt>
    <dgm:pt modelId="{3F783573-451F-430B-9E30-36977BCBF04A}" type="parTrans" cxnId="{82348EAD-484C-4D50-BBA8-D1F0E77F4DF7}">
      <dgm:prSet/>
      <dgm:spPr/>
      <dgm:t>
        <a:bodyPr/>
        <a:lstStyle/>
        <a:p>
          <a:endParaRPr lang="en-US"/>
        </a:p>
      </dgm:t>
    </dgm:pt>
    <dgm:pt modelId="{729680B8-ED6F-4764-92C8-29E2E80FE120}" type="sibTrans" cxnId="{82348EAD-484C-4D50-BBA8-D1F0E77F4DF7}">
      <dgm:prSet/>
      <dgm:spPr/>
      <dgm:t>
        <a:bodyPr/>
        <a:lstStyle/>
        <a:p>
          <a:endParaRPr lang="en-US"/>
        </a:p>
      </dgm:t>
    </dgm:pt>
    <dgm:pt modelId="{2A973259-EFA2-4E1B-BDA8-ACC4D3E77158}">
      <dgm:prSet phldrT="[Text]" custT="1"/>
      <dgm:spPr/>
      <dgm:t>
        <a:bodyPr/>
        <a:lstStyle/>
        <a:p>
          <a:pPr algn="justLow" rtl="1"/>
          <a:r>
            <a:rPr lang="fa-IR" sz="2800" dirty="0" smtClean="0">
              <a:cs typeface="B Zar" pitchFamily="2" charset="-78"/>
            </a:rPr>
            <a:t>3. امور فطری از آن حیث که فطری و مقتضای آفرینش اند، نیاز به تعلیم و تعلم ندارند. </a:t>
          </a:r>
          <a:endParaRPr lang="en-US" sz="2800" dirty="0">
            <a:cs typeface="B Zar" pitchFamily="2" charset="-78"/>
          </a:endParaRPr>
        </a:p>
      </dgm:t>
    </dgm:pt>
    <dgm:pt modelId="{AF92AE05-430D-4512-A414-CEA8F5BDE7A1}" type="parTrans" cxnId="{A477B9BC-1275-4BEB-8E1D-38D65338A1D0}">
      <dgm:prSet/>
      <dgm:spPr/>
      <dgm:t>
        <a:bodyPr/>
        <a:lstStyle/>
        <a:p>
          <a:endParaRPr lang="en-US"/>
        </a:p>
      </dgm:t>
    </dgm:pt>
    <dgm:pt modelId="{E45AD0DA-1A8E-4BA7-B5C8-150632A8700C}" type="sibTrans" cxnId="{A477B9BC-1275-4BEB-8E1D-38D65338A1D0}">
      <dgm:prSet/>
      <dgm:spPr/>
      <dgm:t>
        <a:bodyPr/>
        <a:lstStyle/>
        <a:p>
          <a:endParaRPr lang="en-US"/>
        </a:p>
      </dgm:t>
    </dgm:pt>
    <dgm:pt modelId="{1F717A15-B25C-4E2B-86F9-BEA51D7E3D8B}">
      <dgm:prSet phldrT="[Text]" custT="1"/>
      <dgm:spPr/>
      <dgm:t>
        <a:bodyPr/>
        <a:lstStyle/>
        <a:p>
          <a:pPr algn="ctr" rtl="1"/>
          <a:r>
            <a:rPr lang="fa-IR" sz="2800" dirty="0" smtClean="0">
              <a:cs typeface="B Zar" pitchFamily="2" charset="-78"/>
            </a:rPr>
            <a:t>2.  همواره ثابت­اند.</a:t>
          </a:r>
          <a:endParaRPr lang="en-US" sz="2800" dirty="0">
            <a:cs typeface="B Zar" pitchFamily="2" charset="-78"/>
          </a:endParaRPr>
        </a:p>
      </dgm:t>
    </dgm:pt>
    <dgm:pt modelId="{F0F5AA19-7148-4BC6-A718-E812E29B4467}" type="parTrans" cxnId="{8EF64DFC-1C62-4A63-AA4C-B48DC41F48E3}">
      <dgm:prSet/>
      <dgm:spPr/>
      <dgm:t>
        <a:bodyPr/>
        <a:lstStyle/>
        <a:p>
          <a:endParaRPr lang="en-US"/>
        </a:p>
      </dgm:t>
    </dgm:pt>
    <dgm:pt modelId="{AEB81748-85BA-45C1-8140-DEB1C95C82C1}" type="sibTrans" cxnId="{8EF64DFC-1C62-4A63-AA4C-B48DC41F48E3}">
      <dgm:prSet/>
      <dgm:spPr/>
      <dgm:t>
        <a:bodyPr/>
        <a:lstStyle/>
        <a:p>
          <a:endParaRPr lang="en-US"/>
        </a:p>
      </dgm:t>
    </dgm:pt>
    <dgm:pt modelId="{F3575870-3BCD-47BD-84E3-90E040822A60}">
      <dgm:prSet phldrT="[Text]" custT="1"/>
      <dgm:spPr/>
      <dgm:t>
        <a:bodyPr/>
        <a:lstStyle/>
        <a:p>
          <a:pPr algn="justLow" rtl="1"/>
          <a:r>
            <a:rPr lang="fa-IR" sz="2800" dirty="0" smtClean="0">
              <a:cs typeface="B Zar" pitchFamily="2" charset="-78"/>
            </a:rPr>
            <a:t>1. در همه­ی افراد آن نوع یافت شوند.</a:t>
          </a:r>
          <a:endParaRPr lang="en-US" sz="2800" dirty="0">
            <a:cs typeface="B Zar" pitchFamily="2" charset="-78"/>
          </a:endParaRPr>
        </a:p>
      </dgm:t>
    </dgm:pt>
    <dgm:pt modelId="{8C7F0B71-4190-4D4A-87FF-752A9096377B}" type="parTrans" cxnId="{75B9B44A-EA7F-4C85-B4AE-ABC05E835597}">
      <dgm:prSet/>
      <dgm:spPr/>
      <dgm:t>
        <a:bodyPr/>
        <a:lstStyle/>
        <a:p>
          <a:endParaRPr lang="en-US"/>
        </a:p>
      </dgm:t>
    </dgm:pt>
    <dgm:pt modelId="{A820CD59-B164-4117-B67F-EFAFFEDF1DC3}" type="sibTrans" cxnId="{75B9B44A-EA7F-4C85-B4AE-ABC05E835597}">
      <dgm:prSet/>
      <dgm:spPr/>
      <dgm:t>
        <a:bodyPr/>
        <a:lstStyle/>
        <a:p>
          <a:endParaRPr lang="en-US"/>
        </a:p>
      </dgm:t>
    </dgm:pt>
    <dgm:pt modelId="{FD0CFFE5-3B25-4770-8E8E-5565CA249721}" type="pres">
      <dgm:prSet presAssocID="{D51A4711-E3F0-4AFD-B734-8945BC905A06}" presName="cycle" presStyleCnt="0">
        <dgm:presLayoutVars>
          <dgm:chMax val="1"/>
          <dgm:dir/>
          <dgm:animLvl val="ctr"/>
          <dgm:resizeHandles val="exact"/>
        </dgm:presLayoutVars>
      </dgm:prSet>
      <dgm:spPr/>
      <dgm:t>
        <a:bodyPr/>
        <a:lstStyle/>
        <a:p>
          <a:endParaRPr lang="en-US"/>
        </a:p>
      </dgm:t>
    </dgm:pt>
    <dgm:pt modelId="{E3BB07BF-6151-4208-AF44-C15647AE94F8}" type="pres">
      <dgm:prSet presAssocID="{1C68B51A-D389-4DB5-99F6-4DB427031FA2}" presName="centerShape" presStyleLbl="node0" presStyleIdx="0" presStyleCnt="1" custScaleX="109451" custScaleY="112900"/>
      <dgm:spPr/>
      <dgm:t>
        <a:bodyPr/>
        <a:lstStyle/>
        <a:p>
          <a:endParaRPr lang="en-US"/>
        </a:p>
      </dgm:t>
    </dgm:pt>
    <dgm:pt modelId="{2AA2B132-C15B-48EC-927E-155BD6148647}" type="pres">
      <dgm:prSet presAssocID="{AF92AE05-430D-4512-A414-CEA8F5BDE7A1}" presName="parTrans" presStyleLbl="bgSibTrans2D1" presStyleIdx="0" presStyleCnt="3" custAng="10627771" custScaleX="22291" custLinFactNeighborX="34789" custLinFactNeighborY="99687"/>
      <dgm:spPr/>
      <dgm:t>
        <a:bodyPr/>
        <a:lstStyle/>
        <a:p>
          <a:endParaRPr lang="en-US"/>
        </a:p>
      </dgm:t>
    </dgm:pt>
    <dgm:pt modelId="{F051EACE-B656-415A-A779-C1BAF0EB3DFF}" type="pres">
      <dgm:prSet presAssocID="{2A973259-EFA2-4E1B-BDA8-ACC4D3E77158}" presName="node" presStyleLbl="node1" presStyleIdx="0" presStyleCnt="3" custScaleX="112027" custScaleY="139022" custRadScaleRad="106855" custRadScaleInc="5099">
        <dgm:presLayoutVars>
          <dgm:bulletEnabled val="1"/>
        </dgm:presLayoutVars>
      </dgm:prSet>
      <dgm:spPr/>
      <dgm:t>
        <a:bodyPr/>
        <a:lstStyle/>
        <a:p>
          <a:endParaRPr lang="en-US"/>
        </a:p>
      </dgm:t>
    </dgm:pt>
    <dgm:pt modelId="{165E4D89-1800-4595-A708-08CB58924413}" type="pres">
      <dgm:prSet presAssocID="{F0F5AA19-7148-4BC6-A718-E812E29B4467}" presName="parTrans" presStyleLbl="bgSibTrans2D1" presStyleIdx="1" presStyleCnt="3" custAng="10800000" custScaleX="52232" custLinFactNeighborY="80851"/>
      <dgm:spPr/>
      <dgm:t>
        <a:bodyPr/>
        <a:lstStyle/>
        <a:p>
          <a:endParaRPr lang="en-US"/>
        </a:p>
      </dgm:t>
    </dgm:pt>
    <dgm:pt modelId="{449C1841-B2A0-4FEC-BCFF-6636E8D0B1E0}" type="pres">
      <dgm:prSet presAssocID="{1F717A15-B25C-4E2B-86F9-BEA51D7E3D8B}" presName="node" presStyleLbl="node1" presStyleIdx="1" presStyleCnt="3">
        <dgm:presLayoutVars>
          <dgm:bulletEnabled val="1"/>
        </dgm:presLayoutVars>
      </dgm:prSet>
      <dgm:spPr/>
      <dgm:t>
        <a:bodyPr/>
        <a:lstStyle/>
        <a:p>
          <a:endParaRPr lang="en-US"/>
        </a:p>
      </dgm:t>
    </dgm:pt>
    <dgm:pt modelId="{DB535636-578C-42B7-BF42-B9D642B60265}" type="pres">
      <dgm:prSet presAssocID="{8C7F0B71-4190-4D4A-87FF-752A9096377B}" presName="parTrans" presStyleLbl="bgSibTrans2D1" presStyleIdx="2" presStyleCnt="3" custAng="11134196" custScaleX="30358" custLinFactNeighborX="-32777" custLinFactNeighborY="78711" custRadScaleRad="211672" custRadScaleInc="-2147483648"/>
      <dgm:spPr/>
      <dgm:t>
        <a:bodyPr/>
        <a:lstStyle/>
        <a:p>
          <a:endParaRPr lang="en-US"/>
        </a:p>
      </dgm:t>
    </dgm:pt>
    <dgm:pt modelId="{776978B1-2428-4D20-8074-162101168F90}" type="pres">
      <dgm:prSet presAssocID="{F3575870-3BCD-47BD-84E3-90E040822A60}" presName="node" presStyleLbl="node1" presStyleIdx="2" presStyleCnt="3">
        <dgm:presLayoutVars>
          <dgm:bulletEnabled val="1"/>
        </dgm:presLayoutVars>
      </dgm:prSet>
      <dgm:spPr/>
      <dgm:t>
        <a:bodyPr/>
        <a:lstStyle/>
        <a:p>
          <a:endParaRPr lang="en-US"/>
        </a:p>
      </dgm:t>
    </dgm:pt>
  </dgm:ptLst>
  <dgm:cxnLst>
    <dgm:cxn modelId="{82348EAD-484C-4D50-BBA8-D1F0E77F4DF7}" srcId="{D51A4711-E3F0-4AFD-B734-8945BC905A06}" destId="{1C68B51A-D389-4DB5-99F6-4DB427031FA2}" srcOrd="0" destOrd="0" parTransId="{3F783573-451F-430B-9E30-36977BCBF04A}" sibTransId="{729680B8-ED6F-4764-92C8-29E2E80FE120}"/>
    <dgm:cxn modelId="{A477B9BC-1275-4BEB-8E1D-38D65338A1D0}" srcId="{1C68B51A-D389-4DB5-99F6-4DB427031FA2}" destId="{2A973259-EFA2-4E1B-BDA8-ACC4D3E77158}" srcOrd="0" destOrd="0" parTransId="{AF92AE05-430D-4512-A414-CEA8F5BDE7A1}" sibTransId="{E45AD0DA-1A8E-4BA7-B5C8-150632A8700C}"/>
    <dgm:cxn modelId="{8D75AE25-3A36-4F66-BDA3-21712F310709}" type="presOf" srcId="{8C7F0B71-4190-4D4A-87FF-752A9096377B}" destId="{DB535636-578C-42B7-BF42-B9D642B60265}" srcOrd="0" destOrd="0" presId="urn:microsoft.com/office/officeart/2005/8/layout/radial4"/>
    <dgm:cxn modelId="{D4A1F5EB-E6C8-4FEB-AB4B-2ABEDC5683E9}" type="presOf" srcId="{AF92AE05-430D-4512-A414-CEA8F5BDE7A1}" destId="{2AA2B132-C15B-48EC-927E-155BD6148647}" srcOrd="0" destOrd="0" presId="urn:microsoft.com/office/officeart/2005/8/layout/radial4"/>
    <dgm:cxn modelId="{BE0759C0-622E-4BFE-AA57-F0B95FF19788}" type="presOf" srcId="{D51A4711-E3F0-4AFD-B734-8945BC905A06}" destId="{FD0CFFE5-3B25-4770-8E8E-5565CA249721}" srcOrd="0" destOrd="0" presId="urn:microsoft.com/office/officeart/2005/8/layout/radial4"/>
    <dgm:cxn modelId="{1F488552-9926-4684-A8BB-689A21D1BD31}" type="presOf" srcId="{2A973259-EFA2-4E1B-BDA8-ACC4D3E77158}" destId="{F051EACE-B656-415A-A779-C1BAF0EB3DFF}" srcOrd="0" destOrd="0" presId="urn:microsoft.com/office/officeart/2005/8/layout/radial4"/>
    <dgm:cxn modelId="{C4A9E98C-C9BF-49BF-8DB5-67C0A6171765}" type="presOf" srcId="{F0F5AA19-7148-4BC6-A718-E812E29B4467}" destId="{165E4D89-1800-4595-A708-08CB58924413}" srcOrd="0" destOrd="0" presId="urn:microsoft.com/office/officeart/2005/8/layout/radial4"/>
    <dgm:cxn modelId="{8EF64DFC-1C62-4A63-AA4C-B48DC41F48E3}" srcId="{1C68B51A-D389-4DB5-99F6-4DB427031FA2}" destId="{1F717A15-B25C-4E2B-86F9-BEA51D7E3D8B}" srcOrd="1" destOrd="0" parTransId="{F0F5AA19-7148-4BC6-A718-E812E29B4467}" sibTransId="{AEB81748-85BA-45C1-8140-DEB1C95C82C1}"/>
    <dgm:cxn modelId="{5DB27EE6-C300-4F9B-B5E8-4AC19AAA0B25}" type="presOf" srcId="{1F717A15-B25C-4E2B-86F9-BEA51D7E3D8B}" destId="{449C1841-B2A0-4FEC-BCFF-6636E8D0B1E0}" srcOrd="0" destOrd="0" presId="urn:microsoft.com/office/officeart/2005/8/layout/radial4"/>
    <dgm:cxn modelId="{75B9B44A-EA7F-4C85-B4AE-ABC05E835597}" srcId="{1C68B51A-D389-4DB5-99F6-4DB427031FA2}" destId="{F3575870-3BCD-47BD-84E3-90E040822A60}" srcOrd="2" destOrd="0" parTransId="{8C7F0B71-4190-4D4A-87FF-752A9096377B}" sibTransId="{A820CD59-B164-4117-B67F-EFAFFEDF1DC3}"/>
    <dgm:cxn modelId="{F24AD5AA-2CF1-48EA-9459-740CEA544197}" type="presOf" srcId="{1C68B51A-D389-4DB5-99F6-4DB427031FA2}" destId="{E3BB07BF-6151-4208-AF44-C15647AE94F8}" srcOrd="0" destOrd="0" presId="urn:microsoft.com/office/officeart/2005/8/layout/radial4"/>
    <dgm:cxn modelId="{E284CE8C-23CA-4E91-A1D9-17C4CC11023A}" type="presOf" srcId="{F3575870-3BCD-47BD-84E3-90E040822A60}" destId="{776978B1-2428-4D20-8074-162101168F90}" srcOrd="0" destOrd="0" presId="urn:microsoft.com/office/officeart/2005/8/layout/radial4"/>
    <dgm:cxn modelId="{88B6F209-E6F8-4CC6-A1DC-0D3040129360}" type="presParOf" srcId="{FD0CFFE5-3B25-4770-8E8E-5565CA249721}" destId="{E3BB07BF-6151-4208-AF44-C15647AE94F8}" srcOrd="0" destOrd="0" presId="urn:microsoft.com/office/officeart/2005/8/layout/radial4"/>
    <dgm:cxn modelId="{276BE6CE-6A31-4E3B-AC9D-081D11DF8C74}" type="presParOf" srcId="{FD0CFFE5-3B25-4770-8E8E-5565CA249721}" destId="{2AA2B132-C15B-48EC-927E-155BD6148647}" srcOrd="1" destOrd="0" presId="urn:microsoft.com/office/officeart/2005/8/layout/radial4"/>
    <dgm:cxn modelId="{BAF98DA4-03A4-4BBF-8020-4E8F8EBBBC81}" type="presParOf" srcId="{FD0CFFE5-3B25-4770-8E8E-5565CA249721}" destId="{F051EACE-B656-415A-A779-C1BAF0EB3DFF}" srcOrd="2" destOrd="0" presId="urn:microsoft.com/office/officeart/2005/8/layout/radial4"/>
    <dgm:cxn modelId="{CF8C3786-0B94-4EF5-B35A-C08C172B5F7B}" type="presParOf" srcId="{FD0CFFE5-3B25-4770-8E8E-5565CA249721}" destId="{165E4D89-1800-4595-A708-08CB58924413}" srcOrd="3" destOrd="0" presId="urn:microsoft.com/office/officeart/2005/8/layout/radial4"/>
    <dgm:cxn modelId="{6FB61546-7351-46F4-92F6-2505DC30A368}" type="presParOf" srcId="{FD0CFFE5-3B25-4770-8E8E-5565CA249721}" destId="{449C1841-B2A0-4FEC-BCFF-6636E8D0B1E0}" srcOrd="4" destOrd="0" presId="urn:microsoft.com/office/officeart/2005/8/layout/radial4"/>
    <dgm:cxn modelId="{54885D02-1971-4EF5-9796-BD933E7B05AE}" type="presParOf" srcId="{FD0CFFE5-3B25-4770-8E8E-5565CA249721}" destId="{DB535636-578C-42B7-BF42-B9D642B60265}" srcOrd="5" destOrd="0" presId="urn:microsoft.com/office/officeart/2005/8/layout/radial4"/>
    <dgm:cxn modelId="{B9997ADF-58E5-4978-9972-74609C27340C}" type="presParOf" srcId="{FD0CFFE5-3B25-4770-8E8E-5565CA249721}" destId="{776978B1-2428-4D20-8074-162101168F90}"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F8C62EB-4A4B-4D69-A282-8458B4A44D25}" type="doc">
      <dgm:prSet loTypeId="urn:microsoft.com/office/officeart/2005/8/layout/vList5" loCatId="list" qsTypeId="urn:microsoft.com/office/officeart/2005/8/quickstyle/3d2" qsCatId="3D" csTypeId="urn:microsoft.com/office/officeart/2005/8/colors/accent6_2" csCatId="accent6" phldr="1"/>
      <dgm:spPr/>
      <dgm:t>
        <a:bodyPr/>
        <a:lstStyle/>
        <a:p>
          <a:endParaRPr lang="en-US"/>
        </a:p>
      </dgm:t>
    </dgm:pt>
    <dgm:pt modelId="{387A7AC9-79B4-42D2-8800-37F4FFE20AE4}">
      <dgm:prSet phldrT="[Text]"/>
      <dgm:spPr/>
      <dgm:t>
        <a:bodyPr/>
        <a:lstStyle/>
        <a:p>
          <a:pPr rtl="1"/>
          <a:r>
            <a:rPr lang="fa-IR" b="1" smtClean="0">
              <a:cs typeface="B Titr" pitchFamily="2" charset="-78"/>
            </a:rPr>
            <a:t>1</a:t>
          </a:r>
          <a:r>
            <a:rPr lang="en-US" b="1" smtClean="0">
              <a:cs typeface="B Titr" pitchFamily="2" charset="-78"/>
            </a:rPr>
            <a:t> .</a:t>
          </a:r>
          <a:r>
            <a:rPr lang="fa-IR" b="1" smtClean="0">
              <a:cs typeface="B Titr" pitchFamily="2" charset="-78"/>
            </a:rPr>
            <a:t>عدل تکوینی</a:t>
          </a:r>
          <a:endParaRPr lang="en-US" dirty="0">
            <a:cs typeface="B Titr" pitchFamily="2" charset="-78"/>
          </a:endParaRPr>
        </a:p>
      </dgm:t>
    </dgm:pt>
    <dgm:pt modelId="{FB8BB675-06C4-470C-833D-58C737AAFA88}" type="parTrans" cxnId="{10CDF210-F10A-442B-BB67-1475D3A5C954}">
      <dgm:prSet/>
      <dgm:spPr/>
      <dgm:t>
        <a:bodyPr/>
        <a:lstStyle/>
        <a:p>
          <a:endParaRPr lang="en-US"/>
        </a:p>
      </dgm:t>
    </dgm:pt>
    <dgm:pt modelId="{3793A6DF-0263-4BE2-A59A-949D1E4D8728}" type="sibTrans" cxnId="{10CDF210-F10A-442B-BB67-1475D3A5C954}">
      <dgm:prSet/>
      <dgm:spPr/>
      <dgm:t>
        <a:bodyPr/>
        <a:lstStyle/>
        <a:p>
          <a:endParaRPr lang="en-US"/>
        </a:p>
      </dgm:t>
    </dgm:pt>
    <dgm:pt modelId="{415BCC83-68D0-459E-B27C-4535F305F921}">
      <dgm:prSet phldrT="[Text]" custT="1"/>
      <dgm:spPr/>
      <dgm:t>
        <a:bodyPr/>
        <a:lstStyle/>
        <a:p>
          <a:pPr rtl="1">
            <a:spcAft>
              <a:spcPts val="0"/>
            </a:spcAft>
          </a:pPr>
          <a:r>
            <a:rPr lang="fa-IR" sz="2800" dirty="0" smtClean="0">
              <a:cs typeface="B Zar" pitchFamily="2" charset="-78"/>
            </a:rPr>
            <a:t>یعنی خدا به اندازه ی ظرفیت و شایستگی هر شیء به او وجود و کمال افاضه کرده است.</a:t>
          </a:r>
          <a:endParaRPr lang="en-US" sz="2800" dirty="0">
            <a:cs typeface="B Zar" pitchFamily="2" charset="-78"/>
          </a:endParaRPr>
        </a:p>
      </dgm:t>
    </dgm:pt>
    <dgm:pt modelId="{87FDEE3B-59E1-4D86-97C9-589816074DF7}" type="parTrans" cxnId="{BF702E79-D6F1-4378-92BD-705E810430DB}">
      <dgm:prSet/>
      <dgm:spPr/>
      <dgm:t>
        <a:bodyPr/>
        <a:lstStyle/>
        <a:p>
          <a:endParaRPr lang="en-US"/>
        </a:p>
      </dgm:t>
    </dgm:pt>
    <dgm:pt modelId="{8D41AFB7-DA6B-461B-9201-C36FDF9E4784}" type="sibTrans" cxnId="{BF702E79-D6F1-4378-92BD-705E810430DB}">
      <dgm:prSet/>
      <dgm:spPr/>
      <dgm:t>
        <a:bodyPr/>
        <a:lstStyle/>
        <a:p>
          <a:endParaRPr lang="en-US"/>
        </a:p>
      </dgm:t>
    </dgm:pt>
    <dgm:pt modelId="{FC8F5B55-44F0-4972-B57E-20448225BC08}">
      <dgm:prSet phldrT="[Text]"/>
      <dgm:spPr/>
      <dgm:t>
        <a:bodyPr/>
        <a:lstStyle/>
        <a:p>
          <a:pPr rtl="1"/>
          <a:r>
            <a:rPr lang="fa-IR" b="1" smtClean="0">
              <a:cs typeface="B Titr" pitchFamily="2" charset="-78"/>
            </a:rPr>
            <a:t>2</a:t>
          </a:r>
          <a:r>
            <a:rPr lang="en-US" b="1" smtClean="0">
              <a:cs typeface="B Titr" pitchFamily="2" charset="-78"/>
            </a:rPr>
            <a:t>.</a:t>
          </a:r>
          <a:r>
            <a:rPr lang="fa-IR" b="1" smtClean="0">
              <a:cs typeface="B Titr" pitchFamily="2" charset="-78"/>
            </a:rPr>
            <a:t> عدل تشریعی</a:t>
          </a:r>
          <a:endParaRPr lang="en-US" dirty="0">
            <a:cs typeface="B Titr" pitchFamily="2" charset="-78"/>
          </a:endParaRPr>
        </a:p>
      </dgm:t>
    </dgm:pt>
    <dgm:pt modelId="{74E2394C-AD59-4ECA-9E02-A409A7474C3D}" type="parTrans" cxnId="{CCC38F58-CACE-4A43-8AB4-5B694084E9F3}">
      <dgm:prSet/>
      <dgm:spPr/>
      <dgm:t>
        <a:bodyPr/>
        <a:lstStyle/>
        <a:p>
          <a:endParaRPr lang="en-US"/>
        </a:p>
      </dgm:t>
    </dgm:pt>
    <dgm:pt modelId="{C9880399-F5E5-4FB9-904A-410F94820464}" type="sibTrans" cxnId="{CCC38F58-CACE-4A43-8AB4-5B694084E9F3}">
      <dgm:prSet/>
      <dgm:spPr/>
      <dgm:t>
        <a:bodyPr/>
        <a:lstStyle/>
        <a:p>
          <a:endParaRPr lang="en-US"/>
        </a:p>
      </dgm:t>
    </dgm:pt>
    <dgm:pt modelId="{FB5B5C9E-7A0C-4C4B-A7F9-C93ECBBC6499}">
      <dgm:prSet phldrT="[Text]" custT="1"/>
      <dgm:spPr/>
      <dgm:t>
        <a:bodyPr/>
        <a:lstStyle/>
        <a:p>
          <a:pPr rtl="1">
            <a:spcAft>
              <a:spcPts val="0"/>
            </a:spcAft>
          </a:pPr>
          <a:r>
            <a:rPr lang="fa-IR" sz="2800" dirty="0" smtClean="0">
              <a:cs typeface="B Zar" pitchFamily="2" charset="-78"/>
            </a:rPr>
            <a:t>یعنی قوانینی که خداوند به وسیله ی انبیا فرستاده است بر پایه عدل و دادگری است. </a:t>
          </a:r>
          <a:endParaRPr lang="en-US" sz="2800" dirty="0">
            <a:cs typeface="B Zar" pitchFamily="2" charset="-78"/>
          </a:endParaRPr>
        </a:p>
      </dgm:t>
    </dgm:pt>
    <dgm:pt modelId="{4EAD475B-0502-4E2C-BDAA-63F8EE1A9170}" type="parTrans" cxnId="{B6D2ADC2-E8CB-4B7D-965F-0CF6385103F1}">
      <dgm:prSet/>
      <dgm:spPr/>
      <dgm:t>
        <a:bodyPr/>
        <a:lstStyle/>
        <a:p>
          <a:endParaRPr lang="en-US"/>
        </a:p>
      </dgm:t>
    </dgm:pt>
    <dgm:pt modelId="{32E7AFBC-EEF2-4B64-AF75-85805E14E43B}" type="sibTrans" cxnId="{B6D2ADC2-E8CB-4B7D-965F-0CF6385103F1}">
      <dgm:prSet/>
      <dgm:spPr/>
      <dgm:t>
        <a:bodyPr/>
        <a:lstStyle/>
        <a:p>
          <a:endParaRPr lang="en-US"/>
        </a:p>
      </dgm:t>
    </dgm:pt>
    <dgm:pt modelId="{C6E6659E-E6C9-4698-AAA5-861FBD1F42E8}">
      <dgm:prSet phldrT="[Text]"/>
      <dgm:spPr/>
      <dgm:t>
        <a:bodyPr/>
        <a:lstStyle/>
        <a:p>
          <a:pPr rtl="1"/>
          <a:r>
            <a:rPr lang="fa-IR" b="1" smtClean="0">
              <a:cs typeface="B Titr" pitchFamily="2" charset="-78"/>
            </a:rPr>
            <a:t>3</a:t>
          </a:r>
          <a:r>
            <a:rPr lang="en-US" b="1" smtClean="0">
              <a:cs typeface="B Titr" pitchFamily="2" charset="-78"/>
            </a:rPr>
            <a:t>.</a:t>
          </a:r>
          <a:r>
            <a:rPr lang="fa-IR" b="1" smtClean="0">
              <a:cs typeface="B Titr" pitchFamily="2" charset="-78"/>
            </a:rPr>
            <a:t> عدل جزایی</a:t>
          </a:r>
          <a:endParaRPr lang="en-US" dirty="0">
            <a:cs typeface="B Titr" pitchFamily="2" charset="-78"/>
          </a:endParaRPr>
        </a:p>
      </dgm:t>
    </dgm:pt>
    <dgm:pt modelId="{C7F39BA3-4B34-40B3-B715-A77FC7E32173}" type="parTrans" cxnId="{D3188134-E9D2-43E3-954B-DF79941A794B}">
      <dgm:prSet/>
      <dgm:spPr/>
      <dgm:t>
        <a:bodyPr/>
        <a:lstStyle/>
        <a:p>
          <a:endParaRPr lang="en-US"/>
        </a:p>
      </dgm:t>
    </dgm:pt>
    <dgm:pt modelId="{5A654C52-52E5-4376-9041-A90123312A8A}" type="sibTrans" cxnId="{D3188134-E9D2-43E3-954B-DF79941A794B}">
      <dgm:prSet/>
      <dgm:spPr/>
      <dgm:t>
        <a:bodyPr/>
        <a:lstStyle/>
        <a:p>
          <a:endParaRPr lang="en-US"/>
        </a:p>
      </dgm:t>
    </dgm:pt>
    <dgm:pt modelId="{447CC521-C272-4190-AFEB-2F7F898C7604}">
      <dgm:prSet phldrT="[Text]" custT="1"/>
      <dgm:spPr/>
      <dgm:t>
        <a:bodyPr/>
        <a:lstStyle/>
        <a:p>
          <a:pPr rtl="1">
            <a:spcAft>
              <a:spcPts val="0"/>
            </a:spcAft>
          </a:pPr>
          <a:r>
            <a:rPr lang="fa-IR" sz="2800" dirty="0" smtClean="0">
              <a:cs typeface="B Zar" pitchFamily="2" charset="-78"/>
            </a:rPr>
            <a:t>یعنی خداوند در روز قیامت در میان مردم به عدل داوری می کند. </a:t>
          </a:r>
          <a:endParaRPr lang="en-US" sz="2800" dirty="0">
            <a:cs typeface="B Zar" pitchFamily="2" charset="-78"/>
          </a:endParaRPr>
        </a:p>
      </dgm:t>
    </dgm:pt>
    <dgm:pt modelId="{E88A11BF-EDB6-4679-9470-1C580CD2F16E}" type="parTrans" cxnId="{32A4C823-683D-4709-A5C5-08846D9F81BE}">
      <dgm:prSet/>
      <dgm:spPr/>
      <dgm:t>
        <a:bodyPr/>
        <a:lstStyle/>
        <a:p>
          <a:endParaRPr lang="en-US"/>
        </a:p>
      </dgm:t>
    </dgm:pt>
    <dgm:pt modelId="{739B45C0-E854-4ABB-BB02-4A7A0DFE0F8B}" type="sibTrans" cxnId="{32A4C823-683D-4709-A5C5-08846D9F81BE}">
      <dgm:prSet/>
      <dgm:spPr/>
      <dgm:t>
        <a:bodyPr/>
        <a:lstStyle/>
        <a:p>
          <a:endParaRPr lang="en-US"/>
        </a:p>
      </dgm:t>
    </dgm:pt>
    <dgm:pt modelId="{895C2E29-A556-479A-97DC-19463F1640D3}" type="pres">
      <dgm:prSet presAssocID="{5F8C62EB-4A4B-4D69-A282-8458B4A44D25}" presName="Name0" presStyleCnt="0">
        <dgm:presLayoutVars>
          <dgm:dir val="rev"/>
          <dgm:animLvl val="lvl"/>
          <dgm:resizeHandles val="exact"/>
        </dgm:presLayoutVars>
      </dgm:prSet>
      <dgm:spPr/>
      <dgm:t>
        <a:bodyPr/>
        <a:lstStyle/>
        <a:p>
          <a:endParaRPr lang="en-US"/>
        </a:p>
      </dgm:t>
    </dgm:pt>
    <dgm:pt modelId="{7046E8A1-F901-4E59-A21D-AEE4052101E2}" type="pres">
      <dgm:prSet presAssocID="{387A7AC9-79B4-42D2-8800-37F4FFE20AE4}" presName="linNode" presStyleCnt="0"/>
      <dgm:spPr/>
    </dgm:pt>
    <dgm:pt modelId="{32C8081E-BB66-41AE-B5C2-70CD038D8B43}" type="pres">
      <dgm:prSet presAssocID="{387A7AC9-79B4-42D2-8800-37F4FFE20AE4}" presName="parentText" presStyleLbl="node1" presStyleIdx="0" presStyleCnt="3" custScaleX="122446">
        <dgm:presLayoutVars>
          <dgm:chMax val="1"/>
          <dgm:bulletEnabled val="1"/>
        </dgm:presLayoutVars>
      </dgm:prSet>
      <dgm:spPr/>
      <dgm:t>
        <a:bodyPr/>
        <a:lstStyle/>
        <a:p>
          <a:endParaRPr lang="en-US"/>
        </a:p>
      </dgm:t>
    </dgm:pt>
    <dgm:pt modelId="{7082C025-BB3C-4F88-B6F8-8FFB75477D70}" type="pres">
      <dgm:prSet presAssocID="{387A7AC9-79B4-42D2-8800-37F4FFE20AE4}" presName="descendantText" presStyleLbl="alignAccFollowNode1" presStyleIdx="0" presStyleCnt="3" custScaleX="178299">
        <dgm:presLayoutVars>
          <dgm:bulletEnabled val="1"/>
        </dgm:presLayoutVars>
      </dgm:prSet>
      <dgm:spPr/>
      <dgm:t>
        <a:bodyPr/>
        <a:lstStyle/>
        <a:p>
          <a:endParaRPr lang="en-US"/>
        </a:p>
      </dgm:t>
    </dgm:pt>
    <dgm:pt modelId="{45F640C5-BB9F-4B58-BBBD-0929E8FF21E9}" type="pres">
      <dgm:prSet presAssocID="{3793A6DF-0263-4BE2-A59A-949D1E4D8728}" presName="sp" presStyleCnt="0"/>
      <dgm:spPr/>
    </dgm:pt>
    <dgm:pt modelId="{4C9BC15B-7980-4618-B4D0-D5B0E493178A}" type="pres">
      <dgm:prSet presAssocID="{FC8F5B55-44F0-4972-B57E-20448225BC08}" presName="linNode" presStyleCnt="0"/>
      <dgm:spPr/>
    </dgm:pt>
    <dgm:pt modelId="{49F7A36A-8B53-4A3C-BB3E-B9494D66E2AC}" type="pres">
      <dgm:prSet presAssocID="{FC8F5B55-44F0-4972-B57E-20448225BC08}" presName="parentText" presStyleLbl="node1" presStyleIdx="1" presStyleCnt="3" custScaleX="122446">
        <dgm:presLayoutVars>
          <dgm:chMax val="1"/>
          <dgm:bulletEnabled val="1"/>
        </dgm:presLayoutVars>
      </dgm:prSet>
      <dgm:spPr/>
      <dgm:t>
        <a:bodyPr/>
        <a:lstStyle/>
        <a:p>
          <a:endParaRPr lang="en-US"/>
        </a:p>
      </dgm:t>
    </dgm:pt>
    <dgm:pt modelId="{E62EE14D-71F0-4B36-A16C-A5D00C5F84E9}" type="pres">
      <dgm:prSet presAssocID="{FC8F5B55-44F0-4972-B57E-20448225BC08}" presName="descendantText" presStyleLbl="alignAccFollowNode1" presStyleIdx="1" presStyleCnt="3" custScaleX="178299">
        <dgm:presLayoutVars>
          <dgm:bulletEnabled val="1"/>
        </dgm:presLayoutVars>
      </dgm:prSet>
      <dgm:spPr/>
      <dgm:t>
        <a:bodyPr/>
        <a:lstStyle/>
        <a:p>
          <a:endParaRPr lang="en-US"/>
        </a:p>
      </dgm:t>
    </dgm:pt>
    <dgm:pt modelId="{081C37AB-2825-43ED-8444-EDFAF34D12B2}" type="pres">
      <dgm:prSet presAssocID="{C9880399-F5E5-4FB9-904A-410F94820464}" presName="sp" presStyleCnt="0"/>
      <dgm:spPr/>
    </dgm:pt>
    <dgm:pt modelId="{BBBA8289-A7E2-469F-AA80-AD0A2F2BF8DA}" type="pres">
      <dgm:prSet presAssocID="{C6E6659E-E6C9-4698-AAA5-861FBD1F42E8}" presName="linNode" presStyleCnt="0"/>
      <dgm:spPr/>
    </dgm:pt>
    <dgm:pt modelId="{C554384A-5FD1-4EF8-8878-CBB8E4C608FD}" type="pres">
      <dgm:prSet presAssocID="{C6E6659E-E6C9-4698-AAA5-861FBD1F42E8}" presName="parentText" presStyleLbl="node1" presStyleIdx="2" presStyleCnt="3" custScaleX="122447">
        <dgm:presLayoutVars>
          <dgm:chMax val="1"/>
          <dgm:bulletEnabled val="1"/>
        </dgm:presLayoutVars>
      </dgm:prSet>
      <dgm:spPr/>
      <dgm:t>
        <a:bodyPr/>
        <a:lstStyle/>
        <a:p>
          <a:endParaRPr lang="en-US"/>
        </a:p>
      </dgm:t>
    </dgm:pt>
    <dgm:pt modelId="{6843E4D2-C011-4945-A763-8A3EFD935C75}" type="pres">
      <dgm:prSet presAssocID="{C6E6659E-E6C9-4698-AAA5-861FBD1F42E8}" presName="descendantText" presStyleLbl="alignAccFollowNode1" presStyleIdx="2" presStyleCnt="3" custScaleX="178299">
        <dgm:presLayoutVars>
          <dgm:bulletEnabled val="1"/>
        </dgm:presLayoutVars>
      </dgm:prSet>
      <dgm:spPr/>
      <dgm:t>
        <a:bodyPr/>
        <a:lstStyle/>
        <a:p>
          <a:endParaRPr lang="en-US"/>
        </a:p>
      </dgm:t>
    </dgm:pt>
  </dgm:ptLst>
  <dgm:cxnLst>
    <dgm:cxn modelId="{D0B3FE25-24F9-4FDD-BF65-8EDF12D0B152}" type="presOf" srcId="{FB5B5C9E-7A0C-4C4B-A7F9-C93ECBBC6499}" destId="{E62EE14D-71F0-4B36-A16C-A5D00C5F84E9}" srcOrd="0" destOrd="0" presId="urn:microsoft.com/office/officeart/2005/8/layout/vList5"/>
    <dgm:cxn modelId="{B6D2ADC2-E8CB-4B7D-965F-0CF6385103F1}" srcId="{FC8F5B55-44F0-4972-B57E-20448225BC08}" destId="{FB5B5C9E-7A0C-4C4B-A7F9-C93ECBBC6499}" srcOrd="0" destOrd="0" parTransId="{4EAD475B-0502-4E2C-BDAA-63F8EE1A9170}" sibTransId="{32E7AFBC-EEF2-4B64-AF75-85805E14E43B}"/>
    <dgm:cxn modelId="{C7225D10-D15C-4D30-A10B-9414F033795C}" type="presOf" srcId="{FC8F5B55-44F0-4972-B57E-20448225BC08}" destId="{49F7A36A-8B53-4A3C-BB3E-B9494D66E2AC}" srcOrd="0" destOrd="0" presId="urn:microsoft.com/office/officeart/2005/8/layout/vList5"/>
    <dgm:cxn modelId="{D3188134-E9D2-43E3-954B-DF79941A794B}" srcId="{5F8C62EB-4A4B-4D69-A282-8458B4A44D25}" destId="{C6E6659E-E6C9-4698-AAA5-861FBD1F42E8}" srcOrd="2" destOrd="0" parTransId="{C7F39BA3-4B34-40B3-B715-A77FC7E32173}" sibTransId="{5A654C52-52E5-4376-9041-A90123312A8A}"/>
    <dgm:cxn modelId="{10CDF210-F10A-442B-BB67-1475D3A5C954}" srcId="{5F8C62EB-4A4B-4D69-A282-8458B4A44D25}" destId="{387A7AC9-79B4-42D2-8800-37F4FFE20AE4}" srcOrd="0" destOrd="0" parTransId="{FB8BB675-06C4-470C-833D-58C737AAFA88}" sibTransId="{3793A6DF-0263-4BE2-A59A-949D1E4D8728}"/>
    <dgm:cxn modelId="{518A1B51-4049-4706-AB63-0083DB22725E}" type="presOf" srcId="{387A7AC9-79B4-42D2-8800-37F4FFE20AE4}" destId="{32C8081E-BB66-41AE-B5C2-70CD038D8B43}" srcOrd="0" destOrd="0" presId="urn:microsoft.com/office/officeart/2005/8/layout/vList5"/>
    <dgm:cxn modelId="{32A4C823-683D-4709-A5C5-08846D9F81BE}" srcId="{C6E6659E-E6C9-4698-AAA5-861FBD1F42E8}" destId="{447CC521-C272-4190-AFEB-2F7F898C7604}" srcOrd="0" destOrd="0" parTransId="{E88A11BF-EDB6-4679-9470-1C580CD2F16E}" sibTransId="{739B45C0-E854-4ABB-BB02-4A7A0DFE0F8B}"/>
    <dgm:cxn modelId="{A8D58838-53B2-4038-BA95-C64C12FF0C27}" type="presOf" srcId="{5F8C62EB-4A4B-4D69-A282-8458B4A44D25}" destId="{895C2E29-A556-479A-97DC-19463F1640D3}" srcOrd="0" destOrd="0" presId="urn:microsoft.com/office/officeart/2005/8/layout/vList5"/>
    <dgm:cxn modelId="{BF702E79-D6F1-4378-92BD-705E810430DB}" srcId="{387A7AC9-79B4-42D2-8800-37F4FFE20AE4}" destId="{415BCC83-68D0-459E-B27C-4535F305F921}" srcOrd="0" destOrd="0" parTransId="{87FDEE3B-59E1-4D86-97C9-589816074DF7}" sibTransId="{8D41AFB7-DA6B-461B-9201-C36FDF9E4784}"/>
    <dgm:cxn modelId="{68A513EA-3879-43FE-8C6D-0FE20A9281E0}" type="presOf" srcId="{415BCC83-68D0-459E-B27C-4535F305F921}" destId="{7082C025-BB3C-4F88-B6F8-8FFB75477D70}" srcOrd="0" destOrd="0" presId="urn:microsoft.com/office/officeart/2005/8/layout/vList5"/>
    <dgm:cxn modelId="{CCC38F58-CACE-4A43-8AB4-5B694084E9F3}" srcId="{5F8C62EB-4A4B-4D69-A282-8458B4A44D25}" destId="{FC8F5B55-44F0-4972-B57E-20448225BC08}" srcOrd="1" destOrd="0" parTransId="{74E2394C-AD59-4ECA-9E02-A409A7474C3D}" sibTransId="{C9880399-F5E5-4FB9-904A-410F94820464}"/>
    <dgm:cxn modelId="{5EED952E-581B-4254-BADD-97DD14E9E9B6}" type="presOf" srcId="{C6E6659E-E6C9-4698-AAA5-861FBD1F42E8}" destId="{C554384A-5FD1-4EF8-8878-CBB8E4C608FD}" srcOrd="0" destOrd="0" presId="urn:microsoft.com/office/officeart/2005/8/layout/vList5"/>
    <dgm:cxn modelId="{6B6F84CA-93EC-46F4-A2A3-0F487BFA580B}" type="presOf" srcId="{447CC521-C272-4190-AFEB-2F7F898C7604}" destId="{6843E4D2-C011-4945-A763-8A3EFD935C75}" srcOrd="0" destOrd="0" presId="urn:microsoft.com/office/officeart/2005/8/layout/vList5"/>
    <dgm:cxn modelId="{49ECEBD9-E135-450E-A7A5-2E2E3A24A3BC}" type="presParOf" srcId="{895C2E29-A556-479A-97DC-19463F1640D3}" destId="{7046E8A1-F901-4E59-A21D-AEE4052101E2}" srcOrd="0" destOrd="0" presId="urn:microsoft.com/office/officeart/2005/8/layout/vList5"/>
    <dgm:cxn modelId="{8646906A-31E0-42D7-8FC3-591C4F015DF9}" type="presParOf" srcId="{7046E8A1-F901-4E59-A21D-AEE4052101E2}" destId="{32C8081E-BB66-41AE-B5C2-70CD038D8B43}" srcOrd="0" destOrd="0" presId="urn:microsoft.com/office/officeart/2005/8/layout/vList5"/>
    <dgm:cxn modelId="{5C36A569-A58C-47E9-877F-74C393C29986}" type="presParOf" srcId="{7046E8A1-F901-4E59-A21D-AEE4052101E2}" destId="{7082C025-BB3C-4F88-B6F8-8FFB75477D70}" srcOrd="1" destOrd="0" presId="urn:microsoft.com/office/officeart/2005/8/layout/vList5"/>
    <dgm:cxn modelId="{1E8A0A9E-9D2F-4D57-9B96-5FD726A88F61}" type="presParOf" srcId="{895C2E29-A556-479A-97DC-19463F1640D3}" destId="{45F640C5-BB9F-4B58-BBBD-0929E8FF21E9}" srcOrd="1" destOrd="0" presId="urn:microsoft.com/office/officeart/2005/8/layout/vList5"/>
    <dgm:cxn modelId="{785EC6F5-E1D5-4CE8-AFC8-B2485F3EA0CF}" type="presParOf" srcId="{895C2E29-A556-479A-97DC-19463F1640D3}" destId="{4C9BC15B-7980-4618-B4D0-D5B0E493178A}" srcOrd="2" destOrd="0" presId="urn:microsoft.com/office/officeart/2005/8/layout/vList5"/>
    <dgm:cxn modelId="{161AE454-23B8-4A25-B091-61C629EF8397}" type="presParOf" srcId="{4C9BC15B-7980-4618-B4D0-D5B0E493178A}" destId="{49F7A36A-8B53-4A3C-BB3E-B9494D66E2AC}" srcOrd="0" destOrd="0" presId="urn:microsoft.com/office/officeart/2005/8/layout/vList5"/>
    <dgm:cxn modelId="{79DE6064-E779-4E7C-B87C-D87D43AF295A}" type="presParOf" srcId="{4C9BC15B-7980-4618-B4D0-D5B0E493178A}" destId="{E62EE14D-71F0-4B36-A16C-A5D00C5F84E9}" srcOrd="1" destOrd="0" presId="urn:microsoft.com/office/officeart/2005/8/layout/vList5"/>
    <dgm:cxn modelId="{FA9CEF43-010A-4754-844B-6F5E1B0521FB}" type="presParOf" srcId="{895C2E29-A556-479A-97DC-19463F1640D3}" destId="{081C37AB-2825-43ED-8444-EDFAF34D12B2}" srcOrd="3" destOrd="0" presId="urn:microsoft.com/office/officeart/2005/8/layout/vList5"/>
    <dgm:cxn modelId="{A003E9A8-1F72-4DF2-89FF-EC3C42C33155}" type="presParOf" srcId="{895C2E29-A556-479A-97DC-19463F1640D3}" destId="{BBBA8289-A7E2-469F-AA80-AD0A2F2BF8DA}" srcOrd="4" destOrd="0" presId="urn:microsoft.com/office/officeart/2005/8/layout/vList5"/>
    <dgm:cxn modelId="{63A2CED9-ECE9-4864-BFBC-CDDC70622424}" type="presParOf" srcId="{BBBA8289-A7E2-469F-AA80-AD0A2F2BF8DA}" destId="{C554384A-5FD1-4EF8-8878-CBB8E4C608FD}" srcOrd="0" destOrd="0" presId="urn:microsoft.com/office/officeart/2005/8/layout/vList5"/>
    <dgm:cxn modelId="{1BCA86FA-AC35-4ACC-ADF6-AEBC1E4FCCD8}" type="presParOf" srcId="{BBBA8289-A7E2-469F-AA80-AD0A2F2BF8DA}" destId="{6843E4D2-C011-4945-A763-8A3EFD935C75}"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6FF0E73-C01E-4BE8-BEA8-67F0ED33602A}" type="doc">
      <dgm:prSet loTypeId="urn:microsoft.com/office/officeart/2005/8/layout/hProcess10" loCatId="picture" qsTypeId="urn:microsoft.com/office/officeart/2005/8/quickstyle/simple2" qsCatId="simple" csTypeId="urn:microsoft.com/office/officeart/2005/8/colors/accent2_1" csCatId="accent2" phldr="1"/>
      <dgm:spPr/>
      <dgm:t>
        <a:bodyPr/>
        <a:lstStyle/>
        <a:p>
          <a:endParaRPr lang="en-US"/>
        </a:p>
      </dgm:t>
    </dgm:pt>
    <dgm:pt modelId="{1F0C332A-599F-4BA1-ACF5-D21DBCE2D049}">
      <dgm:prSet phldrT="[Text]" custT="1"/>
      <dgm:spPr/>
      <dgm:t>
        <a:bodyPr/>
        <a:lstStyle/>
        <a:p>
          <a:pPr rtl="1"/>
          <a:r>
            <a:rPr lang="fa-IR" sz="2800" b="0" smtClean="0">
              <a:cs typeface="B Zar" pitchFamily="2" charset="-78"/>
            </a:rPr>
            <a:t>2. ارجاع آن مساله به ضعف علمی ما. </a:t>
          </a:r>
          <a:endParaRPr lang="en-US" sz="2800" b="0" dirty="0">
            <a:cs typeface="B Zar" pitchFamily="2" charset="-78"/>
          </a:endParaRPr>
        </a:p>
      </dgm:t>
    </dgm:pt>
    <dgm:pt modelId="{BBB03245-C438-40AB-A0CE-131F39E89EC8}" type="parTrans" cxnId="{A2F14CAD-1F31-4204-AE40-5ACCB4EE9833}">
      <dgm:prSet/>
      <dgm:spPr/>
      <dgm:t>
        <a:bodyPr/>
        <a:lstStyle/>
        <a:p>
          <a:endParaRPr lang="en-US"/>
        </a:p>
      </dgm:t>
    </dgm:pt>
    <dgm:pt modelId="{6BF6A88A-3DBC-4B40-8601-1327B1023B9C}" type="sibTrans" cxnId="{A2F14CAD-1F31-4204-AE40-5ACCB4EE9833}">
      <dgm:prSet/>
      <dgm:spPr/>
      <dgm:t>
        <a:bodyPr/>
        <a:lstStyle/>
        <a:p>
          <a:endParaRPr lang="en-US"/>
        </a:p>
      </dgm:t>
    </dgm:pt>
    <dgm:pt modelId="{5FCBD422-19D3-4979-BE06-E8E0DB395E23}">
      <dgm:prSet phldrT="[Text]" custT="1"/>
      <dgm:spPr/>
      <dgm:t>
        <a:bodyPr/>
        <a:lstStyle/>
        <a:p>
          <a:pPr rtl="1"/>
          <a:r>
            <a:rPr lang="fa-IR" sz="2800" b="0" smtClean="0">
              <a:cs typeface="B Zar" pitchFamily="2" charset="-78"/>
            </a:rPr>
            <a:t>1.ارجاع این ناخوشایندی به خالق.</a:t>
          </a:r>
          <a:endParaRPr lang="en-US" sz="2800" b="0" dirty="0">
            <a:cs typeface="B Zar" pitchFamily="2" charset="-78"/>
          </a:endParaRPr>
        </a:p>
      </dgm:t>
    </dgm:pt>
    <dgm:pt modelId="{49688F7C-7592-42D7-8153-204493D1D63D}" type="parTrans" cxnId="{8B287CED-FD9F-4573-BD62-91CC810076F5}">
      <dgm:prSet/>
      <dgm:spPr/>
      <dgm:t>
        <a:bodyPr/>
        <a:lstStyle/>
        <a:p>
          <a:endParaRPr lang="en-US"/>
        </a:p>
      </dgm:t>
    </dgm:pt>
    <dgm:pt modelId="{8DE1D34A-82CA-4A06-9608-5FD4A870BBC7}" type="sibTrans" cxnId="{8B287CED-FD9F-4573-BD62-91CC810076F5}">
      <dgm:prSet/>
      <dgm:spPr/>
      <dgm:t>
        <a:bodyPr/>
        <a:lstStyle/>
        <a:p>
          <a:endParaRPr lang="en-US"/>
        </a:p>
      </dgm:t>
    </dgm:pt>
    <dgm:pt modelId="{2E9E9462-8379-4858-BC8D-7A08D2DB670E}" type="pres">
      <dgm:prSet presAssocID="{F6FF0E73-C01E-4BE8-BEA8-67F0ED33602A}" presName="Name0" presStyleCnt="0">
        <dgm:presLayoutVars>
          <dgm:dir/>
          <dgm:resizeHandles val="exact"/>
        </dgm:presLayoutVars>
      </dgm:prSet>
      <dgm:spPr/>
      <dgm:t>
        <a:bodyPr/>
        <a:lstStyle/>
        <a:p>
          <a:endParaRPr lang="en-US"/>
        </a:p>
      </dgm:t>
    </dgm:pt>
    <dgm:pt modelId="{F11AE4DC-FCBF-455F-974E-7BEC3543A48A}" type="pres">
      <dgm:prSet presAssocID="{1F0C332A-599F-4BA1-ACF5-D21DBCE2D049}" presName="composite" presStyleCnt="0"/>
      <dgm:spPr/>
    </dgm:pt>
    <dgm:pt modelId="{C88F790D-242C-4276-951B-8863F8D7B49A}" type="pres">
      <dgm:prSet presAssocID="{1F0C332A-599F-4BA1-ACF5-D21DBCE2D049}" presName="imagSh" presStyleLbl="bgImgPlace1" presStyleIdx="0" presStyleCnt="2" custLinFactNeighborY="-951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5000" r="-5000"/>
          </a:stretch>
        </a:blipFill>
      </dgm:spPr>
      <dgm:t>
        <a:bodyPr/>
        <a:lstStyle/>
        <a:p>
          <a:endParaRPr lang="en-US"/>
        </a:p>
      </dgm:t>
    </dgm:pt>
    <dgm:pt modelId="{B2119A61-C11E-42AB-85CD-F296D59F95BA}" type="pres">
      <dgm:prSet presAssocID="{1F0C332A-599F-4BA1-ACF5-D21DBCE2D049}" presName="txNode" presStyleLbl="node1" presStyleIdx="0" presStyleCnt="2" custScaleX="127209" custLinFactNeighborY="6892">
        <dgm:presLayoutVars>
          <dgm:bulletEnabled val="1"/>
        </dgm:presLayoutVars>
      </dgm:prSet>
      <dgm:spPr/>
      <dgm:t>
        <a:bodyPr/>
        <a:lstStyle/>
        <a:p>
          <a:endParaRPr lang="en-US"/>
        </a:p>
      </dgm:t>
    </dgm:pt>
    <dgm:pt modelId="{7F4341C7-6DD9-479C-AC11-F2650B97FD6E}" type="pres">
      <dgm:prSet presAssocID="{6BF6A88A-3DBC-4B40-8601-1327B1023B9C}" presName="sibTrans" presStyleLbl="sibTrans2D1" presStyleIdx="0" presStyleCnt="1"/>
      <dgm:spPr>
        <a:prstGeom prst="flowChartConnector">
          <a:avLst/>
        </a:prstGeom>
      </dgm:spPr>
      <dgm:t>
        <a:bodyPr/>
        <a:lstStyle/>
        <a:p>
          <a:endParaRPr lang="en-US"/>
        </a:p>
      </dgm:t>
    </dgm:pt>
    <dgm:pt modelId="{C258AD26-2ABD-494F-8C34-6DFD6A363514}" type="pres">
      <dgm:prSet presAssocID="{6BF6A88A-3DBC-4B40-8601-1327B1023B9C}" presName="connTx" presStyleLbl="sibTrans2D1" presStyleIdx="0" presStyleCnt="1"/>
      <dgm:spPr/>
      <dgm:t>
        <a:bodyPr/>
        <a:lstStyle/>
        <a:p>
          <a:endParaRPr lang="en-US"/>
        </a:p>
      </dgm:t>
    </dgm:pt>
    <dgm:pt modelId="{A5CA9C6F-3D16-4EB3-BDD1-7D4B4EACA768}" type="pres">
      <dgm:prSet presAssocID="{5FCBD422-19D3-4979-BE06-E8E0DB395E23}" presName="composite" presStyleCnt="0"/>
      <dgm:spPr/>
    </dgm:pt>
    <dgm:pt modelId="{E2744B38-8A4B-41D4-9A7A-EE52C2150CA7}" type="pres">
      <dgm:prSet presAssocID="{5FCBD422-19D3-4979-BE06-E8E0DB395E23}" presName="imagSh" presStyleLbl="bgImgPlace1" presStyleIdx="1" presStyleCnt="2" custLinFactNeighborX="-10176" custLinFactNeighborY="-7821"/>
      <dgm:spPr>
        <a:blipFill>
          <a:blip xmlns:r="http://schemas.openxmlformats.org/officeDocument/2006/relationships" r:embed="rId2">
            <a:extLst>
              <a:ext uri="{28A0092B-C50C-407E-A947-70E740481C1C}">
                <a14:useLocalDpi xmlns:a14="http://schemas.microsoft.com/office/drawing/2010/main" val="0"/>
              </a:ext>
            </a:extLst>
          </a:blip>
          <a:srcRect/>
          <a:stretch>
            <a:fillRect l="-10000" r="-10000"/>
          </a:stretch>
        </a:blipFill>
      </dgm:spPr>
    </dgm:pt>
    <dgm:pt modelId="{06BBB9B9-89F2-4348-A1AB-07106EB5ECEA}" type="pres">
      <dgm:prSet presAssocID="{5FCBD422-19D3-4979-BE06-E8E0DB395E23}" presName="txNode" presStyleLbl="node1" presStyleIdx="1" presStyleCnt="2" custScaleX="145846" custLinFactNeighborY="5200">
        <dgm:presLayoutVars>
          <dgm:bulletEnabled val="1"/>
        </dgm:presLayoutVars>
      </dgm:prSet>
      <dgm:spPr/>
      <dgm:t>
        <a:bodyPr/>
        <a:lstStyle/>
        <a:p>
          <a:endParaRPr lang="en-US"/>
        </a:p>
      </dgm:t>
    </dgm:pt>
  </dgm:ptLst>
  <dgm:cxnLst>
    <dgm:cxn modelId="{8B287CED-FD9F-4573-BD62-91CC810076F5}" srcId="{F6FF0E73-C01E-4BE8-BEA8-67F0ED33602A}" destId="{5FCBD422-19D3-4979-BE06-E8E0DB395E23}" srcOrd="1" destOrd="0" parTransId="{49688F7C-7592-42D7-8153-204493D1D63D}" sibTransId="{8DE1D34A-82CA-4A06-9608-5FD4A870BBC7}"/>
    <dgm:cxn modelId="{A2F14CAD-1F31-4204-AE40-5ACCB4EE9833}" srcId="{F6FF0E73-C01E-4BE8-BEA8-67F0ED33602A}" destId="{1F0C332A-599F-4BA1-ACF5-D21DBCE2D049}" srcOrd="0" destOrd="0" parTransId="{BBB03245-C438-40AB-A0CE-131F39E89EC8}" sibTransId="{6BF6A88A-3DBC-4B40-8601-1327B1023B9C}"/>
    <dgm:cxn modelId="{43C1F70B-A221-4BA2-91E8-9B5CE0077BB0}" type="presOf" srcId="{5FCBD422-19D3-4979-BE06-E8E0DB395E23}" destId="{06BBB9B9-89F2-4348-A1AB-07106EB5ECEA}" srcOrd="0" destOrd="0" presId="urn:microsoft.com/office/officeart/2005/8/layout/hProcess10"/>
    <dgm:cxn modelId="{D6B981DE-B7F8-430A-A038-B67AD30EA15B}" type="presOf" srcId="{F6FF0E73-C01E-4BE8-BEA8-67F0ED33602A}" destId="{2E9E9462-8379-4858-BC8D-7A08D2DB670E}" srcOrd="0" destOrd="0" presId="urn:microsoft.com/office/officeart/2005/8/layout/hProcess10"/>
    <dgm:cxn modelId="{8751D632-4456-40DC-9D64-B1A82DD2B199}" type="presOf" srcId="{6BF6A88A-3DBC-4B40-8601-1327B1023B9C}" destId="{C258AD26-2ABD-494F-8C34-6DFD6A363514}" srcOrd="1" destOrd="0" presId="urn:microsoft.com/office/officeart/2005/8/layout/hProcess10"/>
    <dgm:cxn modelId="{5993B29E-660D-48C5-8A37-188A4930C39B}" type="presOf" srcId="{1F0C332A-599F-4BA1-ACF5-D21DBCE2D049}" destId="{B2119A61-C11E-42AB-85CD-F296D59F95BA}" srcOrd="0" destOrd="0" presId="urn:microsoft.com/office/officeart/2005/8/layout/hProcess10"/>
    <dgm:cxn modelId="{02E62803-C5EB-4366-89F1-B674EB4B0E62}" type="presOf" srcId="{6BF6A88A-3DBC-4B40-8601-1327B1023B9C}" destId="{7F4341C7-6DD9-479C-AC11-F2650B97FD6E}" srcOrd="0" destOrd="0" presId="urn:microsoft.com/office/officeart/2005/8/layout/hProcess10"/>
    <dgm:cxn modelId="{4A9EF792-36FF-464C-AAAA-4DB4B354A30B}" type="presParOf" srcId="{2E9E9462-8379-4858-BC8D-7A08D2DB670E}" destId="{F11AE4DC-FCBF-455F-974E-7BEC3543A48A}" srcOrd="0" destOrd="0" presId="urn:microsoft.com/office/officeart/2005/8/layout/hProcess10"/>
    <dgm:cxn modelId="{3A3CDF59-6239-4F18-9207-1E5AAF0889D7}" type="presParOf" srcId="{F11AE4DC-FCBF-455F-974E-7BEC3543A48A}" destId="{C88F790D-242C-4276-951B-8863F8D7B49A}" srcOrd="0" destOrd="0" presId="urn:microsoft.com/office/officeart/2005/8/layout/hProcess10"/>
    <dgm:cxn modelId="{7B05DA0A-91C4-4C65-818B-0CC353F52901}" type="presParOf" srcId="{F11AE4DC-FCBF-455F-974E-7BEC3543A48A}" destId="{B2119A61-C11E-42AB-85CD-F296D59F95BA}" srcOrd="1" destOrd="0" presId="urn:microsoft.com/office/officeart/2005/8/layout/hProcess10"/>
    <dgm:cxn modelId="{A11A68EC-4F0E-468D-AD84-331DD822391A}" type="presParOf" srcId="{2E9E9462-8379-4858-BC8D-7A08D2DB670E}" destId="{7F4341C7-6DD9-479C-AC11-F2650B97FD6E}" srcOrd="1" destOrd="0" presId="urn:microsoft.com/office/officeart/2005/8/layout/hProcess10"/>
    <dgm:cxn modelId="{37C2A72D-152B-4186-B2FF-C9B255D02026}" type="presParOf" srcId="{7F4341C7-6DD9-479C-AC11-F2650B97FD6E}" destId="{C258AD26-2ABD-494F-8C34-6DFD6A363514}" srcOrd="0" destOrd="0" presId="urn:microsoft.com/office/officeart/2005/8/layout/hProcess10"/>
    <dgm:cxn modelId="{E94134CA-4366-4450-A288-D0167915B60A}" type="presParOf" srcId="{2E9E9462-8379-4858-BC8D-7A08D2DB670E}" destId="{A5CA9C6F-3D16-4EB3-BDD1-7D4B4EACA768}" srcOrd="2" destOrd="0" presId="urn:microsoft.com/office/officeart/2005/8/layout/hProcess10"/>
    <dgm:cxn modelId="{2478B4B8-4BB8-4403-9179-2C4DD63D0BC5}" type="presParOf" srcId="{A5CA9C6F-3D16-4EB3-BDD1-7D4B4EACA768}" destId="{E2744B38-8A4B-41D4-9A7A-EE52C2150CA7}" srcOrd="0" destOrd="0" presId="urn:microsoft.com/office/officeart/2005/8/layout/hProcess10"/>
    <dgm:cxn modelId="{12834430-A0B0-4872-9709-FF8715524EB9}" type="presParOf" srcId="{A5CA9C6F-3D16-4EB3-BDD1-7D4B4EACA768}" destId="{06BBB9B9-89F2-4348-A1AB-07106EB5ECEA}" srcOrd="1" destOrd="0" presId="urn:microsoft.com/office/officeart/2005/8/layout/hProcess10"/>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B97D668-DD92-4834-95DA-3705EA753AE1}" type="doc">
      <dgm:prSet loTypeId="urn:microsoft.com/office/officeart/2005/8/layout/hList2" loCatId="picture" qsTypeId="urn:microsoft.com/office/officeart/2005/8/quickstyle/simple1" qsCatId="simple" csTypeId="urn:microsoft.com/office/officeart/2005/8/colors/accent2_2" csCatId="accent2" phldr="1"/>
      <dgm:spPr/>
      <dgm:t>
        <a:bodyPr/>
        <a:lstStyle/>
        <a:p>
          <a:endParaRPr lang="en-US"/>
        </a:p>
      </dgm:t>
    </dgm:pt>
    <dgm:pt modelId="{9D00D60A-880A-4C2B-860A-A2E2E3ACC6ED}">
      <dgm:prSet phldrT="[Text]" phldr="1"/>
      <dgm:spPr/>
      <dgm:t>
        <a:bodyPr/>
        <a:lstStyle/>
        <a:p>
          <a:endParaRPr lang="en-US"/>
        </a:p>
      </dgm:t>
    </dgm:pt>
    <dgm:pt modelId="{8E80606F-013A-4242-A2C3-C77EE3ED68DA}" type="parTrans" cxnId="{C207C9E8-8AF6-4CDE-B5C3-207609666AF6}">
      <dgm:prSet/>
      <dgm:spPr/>
      <dgm:t>
        <a:bodyPr/>
        <a:lstStyle/>
        <a:p>
          <a:endParaRPr lang="en-US"/>
        </a:p>
      </dgm:t>
    </dgm:pt>
    <dgm:pt modelId="{50993F5A-6447-46CF-B55E-4EEA830763A9}" type="sibTrans" cxnId="{C207C9E8-8AF6-4CDE-B5C3-207609666AF6}">
      <dgm:prSet/>
      <dgm:spPr/>
      <dgm:t>
        <a:bodyPr/>
        <a:lstStyle/>
        <a:p>
          <a:endParaRPr lang="en-US"/>
        </a:p>
      </dgm:t>
    </dgm:pt>
    <dgm:pt modelId="{497B0A17-3000-4C72-9E7C-099276A5CC50}">
      <dgm:prSet phldrT="[Text]" custT="1"/>
      <dgm:spPr/>
      <dgm:t>
        <a:bodyPr/>
        <a:lstStyle/>
        <a:p>
          <a:pPr algn="justLow" rtl="1"/>
          <a:r>
            <a:rPr lang="fa-IR" sz="2800" b="0" dirty="0" smtClean="0">
              <a:latin typeface="B Nazanin"/>
              <a:cs typeface="B Zar" pitchFamily="2" charset="-78"/>
            </a:rPr>
            <a:t>دوم اینکه شناخت غایت و هدف زندگی برای انسان از اهمیت زیادی برخوردار است. انسان معتقد به معاد و کسی که اعتقادی به آن ندارد در زندگی کردن یک جور نیستند و تفاوت های زیادی در نحوه ی عملکرد و اهداف در زندگی دارند. </a:t>
          </a:r>
          <a:endParaRPr lang="en-US" sz="2800" b="0" dirty="0">
            <a:cs typeface="B Zar" pitchFamily="2" charset="-78"/>
          </a:endParaRPr>
        </a:p>
      </dgm:t>
    </dgm:pt>
    <dgm:pt modelId="{B67939D6-2513-4358-A90E-63CECBCB1311}" type="parTrans" cxnId="{635D6DD6-D12E-470E-A6CE-A3E9D3E490FB}">
      <dgm:prSet/>
      <dgm:spPr/>
      <dgm:t>
        <a:bodyPr/>
        <a:lstStyle/>
        <a:p>
          <a:endParaRPr lang="en-US"/>
        </a:p>
      </dgm:t>
    </dgm:pt>
    <dgm:pt modelId="{7A4C51FC-191B-4051-990C-7469C9444D39}" type="sibTrans" cxnId="{635D6DD6-D12E-470E-A6CE-A3E9D3E490FB}">
      <dgm:prSet/>
      <dgm:spPr/>
      <dgm:t>
        <a:bodyPr/>
        <a:lstStyle/>
        <a:p>
          <a:endParaRPr lang="en-US"/>
        </a:p>
      </dgm:t>
    </dgm:pt>
    <dgm:pt modelId="{E229F1EE-EAD3-4DA6-9D43-5F549AADA11F}">
      <dgm:prSet phldrT="[Text]" custT="1"/>
      <dgm:spPr/>
      <dgm:t>
        <a:bodyPr/>
        <a:lstStyle/>
        <a:p>
          <a:pPr algn="justLow" rtl="1"/>
          <a:r>
            <a:rPr lang="fa-IR" sz="2800" b="0" dirty="0" smtClean="0">
              <a:latin typeface="B Nazanin"/>
              <a:cs typeface="B Zar" pitchFamily="2" charset="-78"/>
            </a:rPr>
            <a:t>اول اینکه انسان حقیقت جو است مخصوصا درباره ی معاد که به زندگی او وابسته است. </a:t>
          </a:r>
          <a:endParaRPr lang="en-US" sz="2800" b="0" dirty="0">
            <a:cs typeface="B Zar" pitchFamily="2" charset="-78"/>
          </a:endParaRPr>
        </a:p>
      </dgm:t>
    </dgm:pt>
    <dgm:pt modelId="{2E601AB3-7E62-4396-A076-0E0532DC449B}" type="sibTrans" cxnId="{A2727B1D-5039-4424-945F-7A9541A093DE}">
      <dgm:prSet/>
      <dgm:spPr/>
      <dgm:t>
        <a:bodyPr/>
        <a:lstStyle/>
        <a:p>
          <a:endParaRPr lang="en-US"/>
        </a:p>
      </dgm:t>
    </dgm:pt>
    <dgm:pt modelId="{045017D7-88D5-4FF5-A8B9-61B0BC0D271A}" type="parTrans" cxnId="{A2727B1D-5039-4424-945F-7A9541A093DE}">
      <dgm:prSet/>
      <dgm:spPr/>
      <dgm:t>
        <a:bodyPr/>
        <a:lstStyle/>
        <a:p>
          <a:endParaRPr lang="en-US"/>
        </a:p>
      </dgm:t>
    </dgm:pt>
    <dgm:pt modelId="{AEF486E5-0BF1-4579-9460-A9A7EEB7F0D4}">
      <dgm:prSet phldrT="[Text]" phldr="1"/>
      <dgm:spPr/>
      <dgm:t>
        <a:bodyPr/>
        <a:lstStyle/>
        <a:p>
          <a:endParaRPr lang="en-US" dirty="0"/>
        </a:p>
      </dgm:t>
    </dgm:pt>
    <dgm:pt modelId="{B8E7F3A0-34B8-4676-894E-442CD12F87A1}" type="sibTrans" cxnId="{7363156C-471F-4311-9D00-7DCF8A324D2F}">
      <dgm:prSet/>
      <dgm:spPr/>
      <dgm:t>
        <a:bodyPr/>
        <a:lstStyle/>
        <a:p>
          <a:endParaRPr lang="en-US"/>
        </a:p>
      </dgm:t>
    </dgm:pt>
    <dgm:pt modelId="{6BB90800-79E3-40F2-A5AD-E2885E7EEC38}" type="parTrans" cxnId="{7363156C-471F-4311-9D00-7DCF8A324D2F}">
      <dgm:prSet/>
      <dgm:spPr/>
      <dgm:t>
        <a:bodyPr/>
        <a:lstStyle/>
        <a:p>
          <a:endParaRPr lang="en-US"/>
        </a:p>
      </dgm:t>
    </dgm:pt>
    <dgm:pt modelId="{02D49ACA-9067-410A-B5C4-670B46DBB82C}" type="pres">
      <dgm:prSet presAssocID="{6B97D668-DD92-4834-95DA-3705EA753AE1}" presName="linearFlow" presStyleCnt="0">
        <dgm:presLayoutVars>
          <dgm:dir val="rev"/>
          <dgm:animLvl val="lvl"/>
          <dgm:resizeHandles/>
        </dgm:presLayoutVars>
      </dgm:prSet>
      <dgm:spPr/>
      <dgm:t>
        <a:bodyPr/>
        <a:lstStyle/>
        <a:p>
          <a:endParaRPr lang="en-US"/>
        </a:p>
      </dgm:t>
    </dgm:pt>
    <dgm:pt modelId="{4E9836C1-AA94-46CB-83E5-BED9B7E5CD53}" type="pres">
      <dgm:prSet presAssocID="{AEF486E5-0BF1-4579-9460-A9A7EEB7F0D4}" presName="compositeNode" presStyleCnt="0">
        <dgm:presLayoutVars>
          <dgm:bulletEnabled val="1"/>
        </dgm:presLayoutVars>
      </dgm:prSet>
      <dgm:spPr/>
    </dgm:pt>
    <dgm:pt modelId="{72AA9EE4-E469-4748-90E7-A2B3E1CF4479}" type="pres">
      <dgm:prSet presAssocID="{AEF486E5-0BF1-4579-9460-A9A7EEB7F0D4}" presName="image"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8000" b="-8000"/>
          </a:stretch>
        </a:blipFill>
      </dgm:spPr>
    </dgm:pt>
    <dgm:pt modelId="{28C6C1A3-BFE6-4CB7-8599-C92309DDD514}" type="pres">
      <dgm:prSet presAssocID="{AEF486E5-0BF1-4579-9460-A9A7EEB7F0D4}" presName="childNode" presStyleLbl="node1" presStyleIdx="0" presStyleCnt="2" custScaleX="128707">
        <dgm:presLayoutVars>
          <dgm:bulletEnabled val="1"/>
        </dgm:presLayoutVars>
      </dgm:prSet>
      <dgm:spPr/>
      <dgm:t>
        <a:bodyPr/>
        <a:lstStyle/>
        <a:p>
          <a:endParaRPr lang="en-US"/>
        </a:p>
      </dgm:t>
    </dgm:pt>
    <dgm:pt modelId="{D7D4799B-EB32-487A-BE19-97476049672C}" type="pres">
      <dgm:prSet presAssocID="{AEF486E5-0BF1-4579-9460-A9A7EEB7F0D4}" presName="parentNode" presStyleLbl="revTx" presStyleIdx="0" presStyleCnt="2">
        <dgm:presLayoutVars>
          <dgm:chMax val="0"/>
          <dgm:bulletEnabled val="1"/>
        </dgm:presLayoutVars>
      </dgm:prSet>
      <dgm:spPr/>
      <dgm:t>
        <a:bodyPr/>
        <a:lstStyle/>
        <a:p>
          <a:endParaRPr lang="en-US"/>
        </a:p>
      </dgm:t>
    </dgm:pt>
    <dgm:pt modelId="{91B0A903-BEB5-498C-8264-4338355F8A10}" type="pres">
      <dgm:prSet presAssocID="{B8E7F3A0-34B8-4676-894E-442CD12F87A1}" presName="sibTrans" presStyleCnt="0"/>
      <dgm:spPr/>
    </dgm:pt>
    <dgm:pt modelId="{549FA94D-97C4-47CF-8BC1-F60A1F57B879}" type="pres">
      <dgm:prSet presAssocID="{9D00D60A-880A-4C2B-860A-A2E2E3ACC6ED}" presName="compositeNode" presStyleCnt="0">
        <dgm:presLayoutVars>
          <dgm:bulletEnabled val="1"/>
        </dgm:presLayoutVars>
      </dgm:prSet>
      <dgm:spPr/>
    </dgm:pt>
    <dgm:pt modelId="{87837C96-D79B-4F48-B8DF-76D2442B3608}" type="pres">
      <dgm:prSet presAssocID="{9D00D60A-880A-4C2B-860A-A2E2E3ACC6ED}" presName="image" presStyleLbl="fgImgPlace1" presStyleIdx="1" presStyleCnt="2" custLinFactNeighborX="83701"/>
      <dgm:spPr>
        <a:blipFill>
          <a:blip xmlns:r="http://schemas.openxmlformats.org/officeDocument/2006/relationships" r:embed="rId2">
            <a:extLst>
              <a:ext uri="{28A0092B-C50C-407E-A947-70E740481C1C}">
                <a14:useLocalDpi xmlns:a14="http://schemas.microsoft.com/office/drawing/2010/main" val="0"/>
              </a:ext>
            </a:extLst>
          </a:blip>
          <a:srcRect/>
          <a:stretch>
            <a:fillRect t="-8000" b="-8000"/>
          </a:stretch>
        </a:blipFill>
      </dgm:spPr>
    </dgm:pt>
    <dgm:pt modelId="{08267EED-888F-4687-8871-BD4C228BD814}" type="pres">
      <dgm:prSet presAssocID="{9D00D60A-880A-4C2B-860A-A2E2E3ACC6ED}" presName="childNode" presStyleLbl="node1" presStyleIdx="1" presStyleCnt="2" custScaleX="196164">
        <dgm:presLayoutVars>
          <dgm:bulletEnabled val="1"/>
        </dgm:presLayoutVars>
      </dgm:prSet>
      <dgm:spPr/>
      <dgm:t>
        <a:bodyPr/>
        <a:lstStyle/>
        <a:p>
          <a:endParaRPr lang="en-US"/>
        </a:p>
      </dgm:t>
    </dgm:pt>
    <dgm:pt modelId="{25631895-285C-4980-9FC2-49C97611FE18}" type="pres">
      <dgm:prSet presAssocID="{9D00D60A-880A-4C2B-860A-A2E2E3ACC6ED}" presName="parentNode" presStyleLbl="revTx" presStyleIdx="1" presStyleCnt="2">
        <dgm:presLayoutVars>
          <dgm:chMax val="0"/>
          <dgm:bulletEnabled val="1"/>
        </dgm:presLayoutVars>
      </dgm:prSet>
      <dgm:spPr/>
      <dgm:t>
        <a:bodyPr/>
        <a:lstStyle/>
        <a:p>
          <a:endParaRPr lang="en-US"/>
        </a:p>
      </dgm:t>
    </dgm:pt>
  </dgm:ptLst>
  <dgm:cxnLst>
    <dgm:cxn modelId="{635D6DD6-D12E-470E-A6CE-A3E9D3E490FB}" srcId="{9D00D60A-880A-4C2B-860A-A2E2E3ACC6ED}" destId="{497B0A17-3000-4C72-9E7C-099276A5CC50}" srcOrd="0" destOrd="0" parTransId="{B67939D6-2513-4358-A90E-63CECBCB1311}" sibTransId="{7A4C51FC-191B-4051-990C-7469C9444D39}"/>
    <dgm:cxn modelId="{C207C9E8-8AF6-4CDE-B5C3-207609666AF6}" srcId="{6B97D668-DD92-4834-95DA-3705EA753AE1}" destId="{9D00D60A-880A-4C2B-860A-A2E2E3ACC6ED}" srcOrd="1" destOrd="0" parTransId="{8E80606F-013A-4242-A2C3-C77EE3ED68DA}" sibTransId="{50993F5A-6447-46CF-B55E-4EEA830763A9}"/>
    <dgm:cxn modelId="{4F5F89C2-6E7F-4921-8D11-230BF87E5D37}" type="presOf" srcId="{AEF486E5-0BF1-4579-9460-A9A7EEB7F0D4}" destId="{D7D4799B-EB32-487A-BE19-97476049672C}" srcOrd="0" destOrd="0" presId="urn:microsoft.com/office/officeart/2005/8/layout/hList2"/>
    <dgm:cxn modelId="{A36681F3-2DDE-4B49-BF65-68421796D2CB}" type="presOf" srcId="{6B97D668-DD92-4834-95DA-3705EA753AE1}" destId="{02D49ACA-9067-410A-B5C4-670B46DBB82C}" srcOrd="0" destOrd="0" presId="urn:microsoft.com/office/officeart/2005/8/layout/hList2"/>
    <dgm:cxn modelId="{85AD2EFE-818E-4A0F-9243-9BA52992EEDB}" type="presOf" srcId="{9D00D60A-880A-4C2B-860A-A2E2E3ACC6ED}" destId="{25631895-285C-4980-9FC2-49C97611FE18}" srcOrd="0" destOrd="0" presId="urn:microsoft.com/office/officeart/2005/8/layout/hList2"/>
    <dgm:cxn modelId="{5A9C2396-2F97-4BE3-A33C-53740064F44D}" type="presOf" srcId="{E229F1EE-EAD3-4DA6-9D43-5F549AADA11F}" destId="{28C6C1A3-BFE6-4CB7-8599-C92309DDD514}" srcOrd="0" destOrd="0" presId="urn:microsoft.com/office/officeart/2005/8/layout/hList2"/>
    <dgm:cxn modelId="{B06CCB97-6F80-4026-B427-0CFE485D23E3}" type="presOf" srcId="{497B0A17-3000-4C72-9E7C-099276A5CC50}" destId="{08267EED-888F-4687-8871-BD4C228BD814}" srcOrd="0" destOrd="0" presId="urn:microsoft.com/office/officeart/2005/8/layout/hList2"/>
    <dgm:cxn modelId="{7363156C-471F-4311-9D00-7DCF8A324D2F}" srcId="{6B97D668-DD92-4834-95DA-3705EA753AE1}" destId="{AEF486E5-0BF1-4579-9460-A9A7EEB7F0D4}" srcOrd="0" destOrd="0" parTransId="{6BB90800-79E3-40F2-A5AD-E2885E7EEC38}" sibTransId="{B8E7F3A0-34B8-4676-894E-442CD12F87A1}"/>
    <dgm:cxn modelId="{A2727B1D-5039-4424-945F-7A9541A093DE}" srcId="{AEF486E5-0BF1-4579-9460-A9A7EEB7F0D4}" destId="{E229F1EE-EAD3-4DA6-9D43-5F549AADA11F}" srcOrd="0" destOrd="0" parTransId="{045017D7-88D5-4FF5-A8B9-61B0BC0D271A}" sibTransId="{2E601AB3-7E62-4396-A076-0E0532DC449B}"/>
    <dgm:cxn modelId="{443F47C0-B23B-4B40-B595-82E919AC4F56}" type="presParOf" srcId="{02D49ACA-9067-410A-B5C4-670B46DBB82C}" destId="{4E9836C1-AA94-46CB-83E5-BED9B7E5CD53}" srcOrd="0" destOrd="0" presId="urn:microsoft.com/office/officeart/2005/8/layout/hList2"/>
    <dgm:cxn modelId="{D6D43EF7-9274-4ADE-9E19-B994FFF67A88}" type="presParOf" srcId="{4E9836C1-AA94-46CB-83E5-BED9B7E5CD53}" destId="{72AA9EE4-E469-4748-90E7-A2B3E1CF4479}" srcOrd="0" destOrd="0" presId="urn:microsoft.com/office/officeart/2005/8/layout/hList2"/>
    <dgm:cxn modelId="{DC3F9A83-FE0B-41F1-885B-40933C7C87C3}" type="presParOf" srcId="{4E9836C1-AA94-46CB-83E5-BED9B7E5CD53}" destId="{28C6C1A3-BFE6-4CB7-8599-C92309DDD514}" srcOrd="1" destOrd="0" presId="urn:microsoft.com/office/officeart/2005/8/layout/hList2"/>
    <dgm:cxn modelId="{7ED0C4F2-C2C7-4F6A-A46B-3A125FD863EF}" type="presParOf" srcId="{4E9836C1-AA94-46CB-83E5-BED9B7E5CD53}" destId="{D7D4799B-EB32-487A-BE19-97476049672C}" srcOrd="2" destOrd="0" presId="urn:microsoft.com/office/officeart/2005/8/layout/hList2"/>
    <dgm:cxn modelId="{D0EDB6A1-9292-4F1D-8817-F5BD19801204}" type="presParOf" srcId="{02D49ACA-9067-410A-B5C4-670B46DBB82C}" destId="{91B0A903-BEB5-498C-8264-4338355F8A10}" srcOrd="1" destOrd="0" presId="urn:microsoft.com/office/officeart/2005/8/layout/hList2"/>
    <dgm:cxn modelId="{C5119180-7C67-434C-A24A-CAC75549255E}" type="presParOf" srcId="{02D49ACA-9067-410A-B5C4-670B46DBB82C}" destId="{549FA94D-97C4-47CF-8BC1-F60A1F57B879}" srcOrd="2" destOrd="0" presId="urn:microsoft.com/office/officeart/2005/8/layout/hList2"/>
    <dgm:cxn modelId="{9B88F753-E401-44B6-B8F6-C935D71D6F35}" type="presParOf" srcId="{549FA94D-97C4-47CF-8BC1-F60A1F57B879}" destId="{87837C96-D79B-4F48-B8DF-76D2442B3608}" srcOrd="0" destOrd="0" presId="urn:microsoft.com/office/officeart/2005/8/layout/hList2"/>
    <dgm:cxn modelId="{12F8DF32-D4ED-477F-B4CD-6A25ED16F954}" type="presParOf" srcId="{549FA94D-97C4-47CF-8BC1-F60A1F57B879}" destId="{08267EED-888F-4687-8871-BD4C228BD814}" srcOrd="1" destOrd="0" presId="urn:microsoft.com/office/officeart/2005/8/layout/hList2"/>
    <dgm:cxn modelId="{62F654B7-6ADF-4F3E-B457-14DF3EAC347C}" type="presParOf" srcId="{549FA94D-97C4-47CF-8BC1-F60A1F57B879}" destId="{25631895-285C-4980-9FC2-49C97611FE18}"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A067594-E6A1-4A09-BA13-4003CD24DBDC}" type="doc">
      <dgm:prSet loTypeId="urn:microsoft.com/office/officeart/2005/8/layout/vList5" loCatId="list" qsTypeId="urn:microsoft.com/office/officeart/2005/8/quickstyle/simple3" qsCatId="simple" csTypeId="urn:microsoft.com/office/officeart/2005/8/colors/colorful1" csCatId="colorful" phldr="1"/>
      <dgm:spPr/>
      <dgm:t>
        <a:bodyPr/>
        <a:lstStyle/>
        <a:p>
          <a:endParaRPr lang="en-US"/>
        </a:p>
      </dgm:t>
    </dgm:pt>
    <dgm:pt modelId="{68EDAC30-DC6B-4AA7-BB84-D9BC390A6096}">
      <dgm:prSet phldrT="[Text]" custT="1"/>
      <dgm:spPr>
        <a:solidFill>
          <a:schemeClr val="accent6">
            <a:lumMod val="60000"/>
            <a:lumOff val="40000"/>
          </a:schemeClr>
        </a:solidFill>
      </dgm:spPr>
      <dgm:t>
        <a:bodyPr/>
        <a:lstStyle/>
        <a:p>
          <a:r>
            <a:rPr lang="fa-IR" sz="2800" b="0" smtClean="0">
              <a:latin typeface="B Nazanin"/>
              <a:cs typeface="B Zar" pitchFamily="2" charset="-78"/>
            </a:rPr>
            <a:t>1.علوم تجربی: </a:t>
          </a:r>
          <a:endParaRPr lang="en-US" sz="2800" b="0" dirty="0">
            <a:cs typeface="B Zar" pitchFamily="2" charset="-78"/>
          </a:endParaRPr>
        </a:p>
      </dgm:t>
    </dgm:pt>
    <dgm:pt modelId="{6C14E19B-37C5-47A6-A7C8-30924A8681B0}" type="parTrans" cxnId="{9311AB33-45CA-4C82-819F-8C8DBC37E055}">
      <dgm:prSet/>
      <dgm:spPr/>
      <dgm:t>
        <a:bodyPr/>
        <a:lstStyle/>
        <a:p>
          <a:endParaRPr lang="en-US"/>
        </a:p>
      </dgm:t>
    </dgm:pt>
    <dgm:pt modelId="{CCE1C431-DF37-4A3A-A07E-77E4D1770A50}" type="sibTrans" cxnId="{9311AB33-45CA-4C82-819F-8C8DBC37E055}">
      <dgm:prSet/>
      <dgm:spPr/>
      <dgm:t>
        <a:bodyPr/>
        <a:lstStyle/>
        <a:p>
          <a:endParaRPr lang="en-US"/>
        </a:p>
      </dgm:t>
    </dgm:pt>
    <dgm:pt modelId="{830D5BCD-2D6B-4B30-8431-EF3DE7E99094}">
      <dgm:prSet phldrT="[Text]" custT="1"/>
      <dgm:spPr>
        <a:solidFill>
          <a:schemeClr val="accent2">
            <a:lumMod val="60000"/>
            <a:lumOff val="40000"/>
          </a:schemeClr>
        </a:solidFill>
      </dgm:spPr>
      <dgm:t>
        <a:bodyPr/>
        <a:lstStyle/>
        <a:p>
          <a:pPr algn="justLow" rtl="1"/>
          <a:r>
            <a:rPr lang="fa-IR" sz="2800" b="0" smtClean="0">
              <a:latin typeface="B Nazanin"/>
              <a:cs typeface="B Zar" pitchFamily="2" charset="-78"/>
            </a:rPr>
            <a:t>چون علوم تجربی از راه حس به معرفت می رسند و موضوع معاد غیب است پس علوم تجربی ربطی به غیب ندارد. </a:t>
          </a:r>
          <a:endParaRPr lang="en-US" sz="2800" b="0" dirty="0">
            <a:cs typeface="B Zar" pitchFamily="2" charset="-78"/>
          </a:endParaRPr>
        </a:p>
      </dgm:t>
    </dgm:pt>
    <dgm:pt modelId="{81C68F98-CBF4-4C8A-9C26-15068F0994AF}" type="parTrans" cxnId="{C5E6CEA8-1CB5-49AD-8D8D-DD88A49EA9EB}">
      <dgm:prSet/>
      <dgm:spPr/>
      <dgm:t>
        <a:bodyPr/>
        <a:lstStyle/>
        <a:p>
          <a:endParaRPr lang="en-US"/>
        </a:p>
      </dgm:t>
    </dgm:pt>
    <dgm:pt modelId="{05AEC93D-0991-46B6-9664-46B43006607D}" type="sibTrans" cxnId="{C5E6CEA8-1CB5-49AD-8D8D-DD88A49EA9EB}">
      <dgm:prSet/>
      <dgm:spPr/>
      <dgm:t>
        <a:bodyPr/>
        <a:lstStyle/>
        <a:p>
          <a:endParaRPr lang="en-US"/>
        </a:p>
      </dgm:t>
    </dgm:pt>
    <dgm:pt modelId="{395761E3-75D7-4071-8514-180111E5C5EB}">
      <dgm:prSet phldrT="[Text]" custT="1"/>
      <dgm:spPr>
        <a:solidFill>
          <a:schemeClr val="accent6">
            <a:lumMod val="60000"/>
            <a:lumOff val="40000"/>
          </a:schemeClr>
        </a:solidFill>
      </dgm:spPr>
      <dgm:t>
        <a:bodyPr/>
        <a:lstStyle/>
        <a:p>
          <a:r>
            <a:rPr lang="fa-IR" sz="2800" b="0" smtClean="0">
              <a:latin typeface="B Nazanin"/>
              <a:cs typeface="B Zar" pitchFamily="2" charset="-78"/>
            </a:rPr>
            <a:t>3.علوم عرفانی: </a:t>
          </a:r>
          <a:endParaRPr lang="en-US" sz="2800" b="0" dirty="0">
            <a:cs typeface="B Zar" pitchFamily="2" charset="-78"/>
          </a:endParaRPr>
        </a:p>
      </dgm:t>
    </dgm:pt>
    <dgm:pt modelId="{38EE2118-1F07-4783-A177-5C08722E30C7}" type="parTrans" cxnId="{B23452EA-A838-47E7-88D6-2DC115E103AB}">
      <dgm:prSet/>
      <dgm:spPr/>
      <dgm:t>
        <a:bodyPr/>
        <a:lstStyle/>
        <a:p>
          <a:endParaRPr lang="en-US"/>
        </a:p>
      </dgm:t>
    </dgm:pt>
    <dgm:pt modelId="{28B1B961-E600-46EA-A3B4-926DCDC4313C}" type="sibTrans" cxnId="{B23452EA-A838-47E7-88D6-2DC115E103AB}">
      <dgm:prSet/>
      <dgm:spPr/>
      <dgm:t>
        <a:bodyPr/>
        <a:lstStyle/>
        <a:p>
          <a:endParaRPr lang="en-US"/>
        </a:p>
      </dgm:t>
    </dgm:pt>
    <dgm:pt modelId="{5AF597E8-49A5-4C8F-8ECF-5C5A6DF4C593}">
      <dgm:prSet phldrT="[Text]" custT="1"/>
      <dgm:spPr>
        <a:solidFill>
          <a:schemeClr val="accent2">
            <a:lumMod val="60000"/>
            <a:lumOff val="40000"/>
          </a:schemeClr>
        </a:solidFill>
      </dgm:spPr>
      <dgm:t>
        <a:bodyPr/>
        <a:lstStyle/>
        <a:p>
          <a:pPr algn="justLow" rtl="1"/>
          <a:r>
            <a:rPr lang="fa-IR" sz="2800" b="0" smtClean="0">
              <a:latin typeface="B Nazanin"/>
              <a:cs typeface="B Zar" pitchFamily="2" charset="-78"/>
            </a:rPr>
            <a:t>با ابزار شهود و رویت قلبی آگاهی هایی به دست           می آورند ولی این ها مربوط به حوزه شخصی است. </a:t>
          </a:r>
          <a:endParaRPr lang="en-US" sz="2800" b="0" dirty="0">
            <a:cs typeface="B Zar" pitchFamily="2" charset="-78"/>
          </a:endParaRPr>
        </a:p>
      </dgm:t>
    </dgm:pt>
    <dgm:pt modelId="{6F019C71-59AD-4140-B415-74676E2BCF42}" type="parTrans" cxnId="{9509C3DA-F035-4FBC-894A-40F0DBAE06F2}">
      <dgm:prSet/>
      <dgm:spPr/>
      <dgm:t>
        <a:bodyPr/>
        <a:lstStyle/>
        <a:p>
          <a:endParaRPr lang="en-US"/>
        </a:p>
      </dgm:t>
    </dgm:pt>
    <dgm:pt modelId="{02339FF5-DF52-4270-B863-9F6993842827}" type="sibTrans" cxnId="{9509C3DA-F035-4FBC-894A-40F0DBAE06F2}">
      <dgm:prSet/>
      <dgm:spPr/>
      <dgm:t>
        <a:bodyPr/>
        <a:lstStyle/>
        <a:p>
          <a:endParaRPr lang="en-US"/>
        </a:p>
      </dgm:t>
    </dgm:pt>
    <dgm:pt modelId="{9B3E97BD-E5AB-4EE3-A0B4-C67095DD1445}">
      <dgm:prSet phldrT="[Text]" custT="1"/>
      <dgm:spPr>
        <a:solidFill>
          <a:schemeClr val="accent2">
            <a:lumMod val="40000"/>
            <a:lumOff val="60000"/>
          </a:schemeClr>
        </a:solidFill>
      </dgm:spPr>
      <dgm:t>
        <a:bodyPr/>
        <a:lstStyle/>
        <a:p>
          <a:r>
            <a:rPr lang="fa-IR" sz="2800" b="0" smtClean="0">
              <a:latin typeface="B Nazanin"/>
              <a:cs typeface="B Zar" pitchFamily="2" charset="-78"/>
            </a:rPr>
            <a:t>4.علوم وحیانی: </a:t>
          </a:r>
          <a:endParaRPr lang="en-US" sz="2800" b="0" dirty="0">
            <a:cs typeface="B Zar" pitchFamily="2" charset="-78"/>
          </a:endParaRPr>
        </a:p>
      </dgm:t>
    </dgm:pt>
    <dgm:pt modelId="{312BA251-D520-41F9-AFBB-470D29D991B5}" type="parTrans" cxnId="{5146D74D-C5D6-47E4-8172-265327AD55F8}">
      <dgm:prSet/>
      <dgm:spPr/>
      <dgm:t>
        <a:bodyPr/>
        <a:lstStyle/>
        <a:p>
          <a:endParaRPr lang="en-US"/>
        </a:p>
      </dgm:t>
    </dgm:pt>
    <dgm:pt modelId="{1FB3128F-8125-45B9-877C-4B0A6176D3B4}" type="sibTrans" cxnId="{5146D74D-C5D6-47E4-8172-265327AD55F8}">
      <dgm:prSet/>
      <dgm:spPr/>
      <dgm:t>
        <a:bodyPr/>
        <a:lstStyle/>
        <a:p>
          <a:endParaRPr lang="en-US"/>
        </a:p>
      </dgm:t>
    </dgm:pt>
    <dgm:pt modelId="{26F4C6C4-258B-41D0-B913-4C56F31973AD}">
      <dgm:prSet phldrT="[Text]" custT="1"/>
      <dgm:spPr>
        <a:solidFill>
          <a:schemeClr val="accent6">
            <a:lumMod val="75000"/>
          </a:schemeClr>
        </a:solidFill>
      </dgm:spPr>
      <dgm:t>
        <a:bodyPr/>
        <a:lstStyle/>
        <a:p>
          <a:pPr algn="justLow" rtl="1"/>
          <a:r>
            <a:rPr lang="fa-IR" sz="2800" b="0" smtClean="0">
              <a:latin typeface="B Nazanin"/>
              <a:cs typeface="B Zar" pitchFamily="2" charset="-78"/>
            </a:rPr>
            <a:t>این علوم از هر گونه اشتباهی مبراست و بیشتر بحث های در باب معاد برگرفته از تعالیم انبیا الهی است. </a:t>
          </a:r>
          <a:endParaRPr lang="en-US" sz="2800" b="0" dirty="0">
            <a:cs typeface="B Zar" pitchFamily="2" charset="-78"/>
          </a:endParaRPr>
        </a:p>
      </dgm:t>
    </dgm:pt>
    <dgm:pt modelId="{0649B827-ED17-410F-8F0D-AB303789C0FC}" type="parTrans" cxnId="{E9625AE3-EC9F-4DF9-A7AF-61FBE1634796}">
      <dgm:prSet/>
      <dgm:spPr/>
      <dgm:t>
        <a:bodyPr/>
        <a:lstStyle/>
        <a:p>
          <a:endParaRPr lang="en-US"/>
        </a:p>
      </dgm:t>
    </dgm:pt>
    <dgm:pt modelId="{DC3EF753-D503-48A6-BF84-852F0E5C7D03}" type="sibTrans" cxnId="{E9625AE3-EC9F-4DF9-A7AF-61FBE1634796}">
      <dgm:prSet/>
      <dgm:spPr/>
      <dgm:t>
        <a:bodyPr/>
        <a:lstStyle/>
        <a:p>
          <a:endParaRPr lang="en-US"/>
        </a:p>
      </dgm:t>
    </dgm:pt>
    <dgm:pt modelId="{FFD3CB81-8BF8-4EBA-8139-53AC90D11580}">
      <dgm:prSet custT="1"/>
      <dgm:spPr>
        <a:solidFill>
          <a:schemeClr val="accent2">
            <a:lumMod val="40000"/>
            <a:lumOff val="60000"/>
          </a:schemeClr>
        </a:solidFill>
      </dgm:spPr>
      <dgm:t>
        <a:bodyPr/>
        <a:lstStyle/>
        <a:p>
          <a:r>
            <a:rPr lang="fa-IR" sz="2800" b="0" smtClean="0">
              <a:latin typeface="B Nazanin"/>
              <a:cs typeface="B Zar" pitchFamily="2" charset="-78"/>
            </a:rPr>
            <a:t>2.علوم فلسفی: </a:t>
          </a:r>
          <a:endParaRPr lang="en-US" sz="2800" b="0" dirty="0">
            <a:cs typeface="B Zar" pitchFamily="2" charset="-78"/>
          </a:endParaRPr>
        </a:p>
      </dgm:t>
    </dgm:pt>
    <dgm:pt modelId="{EBD17D8B-BA69-4956-AE9F-A4412C6EDC61}" type="parTrans" cxnId="{9D56244A-2FFF-4384-9C5E-BAF752432438}">
      <dgm:prSet/>
      <dgm:spPr/>
      <dgm:t>
        <a:bodyPr/>
        <a:lstStyle/>
        <a:p>
          <a:endParaRPr lang="en-US"/>
        </a:p>
      </dgm:t>
    </dgm:pt>
    <dgm:pt modelId="{C36EDE50-EDB6-4F87-8FB1-5128BAC98A62}" type="sibTrans" cxnId="{9D56244A-2FFF-4384-9C5E-BAF752432438}">
      <dgm:prSet/>
      <dgm:spPr/>
      <dgm:t>
        <a:bodyPr/>
        <a:lstStyle/>
        <a:p>
          <a:endParaRPr lang="en-US"/>
        </a:p>
      </dgm:t>
    </dgm:pt>
    <dgm:pt modelId="{F0502E70-8E4A-4BC8-966F-1D1DF375F834}">
      <dgm:prSet custT="1"/>
      <dgm:spPr>
        <a:solidFill>
          <a:schemeClr val="accent6">
            <a:lumMod val="75000"/>
          </a:schemeClr>
        </a:solidFill>
      </dgm:spPr>
      <dgm:t>
        <a:bodyPr/>
        <a:lstStyle/>
        <a:p>
          <a:pPr algn="justLow" rtl="1"/>
          <a:r>
            <a:rPr lang="fa-IR" sz="2800" b="0" smtClean="0">
              <a:latin typeface="B Nazanin"/>
              <a:cs typeface="B Zar" pitchFamily="2" charset="-78"/>
            </a:rPr>
            <a:t>با استفاده از عقل و استدلال می تواند کلیات را بفهمد ولی قادر به دسترسی به جزئیات نیست. </a:t>
          </a:r>
          <a:endParaRPr lang="en-US" sz="2800" b="0" dirty="0">
            <a:cs typeface="B Zar" pitchFamily="2" charset="-78"/>
          </a:endParaRPr>
        </a:p>
      </dgm:t>
    </dgm:pt>
    <dgm:pt modelId="{13116598-31E1-4632-ADB1-BBCFAB9805AA}" type="parTrans" cxnId="{90A910ED-9C47-4013-A697-96C51CFC982D}">
      <dgm:prSet/>
      <dgm:spPr/>
      <dgm:t>
        <a:bodyPr/>
        <a:lstStyle/>
        <a:p>
          <a:endParaRPr lang="en-US"/>
        </a:p>
      </dgm:t>
    </dgm:pt>
    <dgm:pt modelId="{C43AF8A4-46CA-490E-90E9-29CBB798412F}" type="sibTrans" cxnId="{90A910ED-9C47-4013-A697-96C51CFC982D}">
      <dgm:prSet/>
      <dgm:spPr/>
      <dgm:t>
        <a:bodyPr/>
        <a:lstStyle/>
        <a:p>
          <a:endParaRPr lang="en-US"/>
        </a:p>
      </dgm:t>
    </dgm:pt>
    <dgm:pt modelId="{53FB80F5-56FA-4411-AEF8-08F281070629}" type="pres">
      <dgm:prSet presAssocID="{CA067594-E6A1-4A09-BA13-4003CD24DBDC}" presName="Name0" presStyleCnt="0">
        <dgm:presLayoutVars>
          <dgm:dir val="rev"/>
          <dgm:animLvl val="lvl"/>
          <dgm:resizeHandles val="exact"/>
        </dgm:presLayoutVars>
      </dgm:prSet>
      <dgm:spPr/>
      <dgm:t>
        <a:bodyPr/>
        <a:lstStyle/>
        <a:p>
          <a:endParaRPr lang="en-US"/>
        </a:p>
      </dgm:t>
    </dgm:pt>
    <dgm:pt modelId="{804A4281-9DFE-45D1-A370-FBE2A6DAC6E0}" type="pres">
      <dgm:prSet presAssocID="{68EDAC30-DC6B-4AA7-BB84-D9BC390A6096}" presName="linNode" presStyleCnt="0"/>
      <dgm:spPr/>
    </dgm:pt>
    <dgm:pt modelId="{0B4F5B4A-6941-41A3-9E9C-8C0FAC2B7B32}" type="pres">
      <dgm:prSet presAssocID="{68EDAC30-DC6B-4AA7-BB84-D9BC390A6096}" presName="parentText" presStyleLbl="node1" presStyleIdx="0" presStyleCnt="4" custScaleX="66192">
        <dgm:presLayoutVars>
          <dgm:chMax val="1"/>
          <dgm:bulletEnabled val="1"/>
        </dgm:presLayoutVars>
      </dgm:prSet>
      <dgm:spPr/>
      <dgm:t>
        <a:bodyPr/>
        <a:lstStyle/>
        <a:p>
          <a:endParaRPr lang="en-US"/>
        </a:p>
      </dgm:t>
    </dgm:pt>
    <dgm:pt modelId="{87083AEC-BC56-4E98-86F0-69F56F88D46F}" type="pres">
      <dgm:prSet presAssocID="{68EDAC30-DC6B-4AA7-BB84-D9BC390A6096}" presName="descendantText" presStyleLbl="alignAccFollowNode1" presStyleIdx="0" presStyleCnt="4" custScaleX="136278" custScaleY="113845">
        <dgm:presLayoutVars>
          <dgm:bulletEnabled val="1"/>
        </dgm:presLayoutVars>
      </dgm:prSet>
      <dgm:spPr/>
      <dgm:t>
        <a:bodyPr/>
        <a:lstStyle/>
        <a:p>
          <a:endParaRPr lang="en-US"/>
        </a:p>
      </dgm:t>
    </dgm:pt>
    <dgm:pt modelId="{A85D7565-8AF5-4FD3-8D3A-3427497C70C4}" type="pres">
      <dgm:prSet presAssocID="{CCE1C431-DF37-4A3A-A07E-77E4D1770A50}" presName="sp" presStyleCnt="0"/>
      <dgm:spPr/>
    </dgm:pt>
    <dgm:pt modelId="{9B0810DB-81CA-4D97-8B07-D1861B8B10B7}" type="pres">
      <dgm:prSet presAssocID="{FFD3CB81-8BF8-4EBA-8139-53AC90D11580}" presName="linNode" presStyleCnt="0"/>
      <dgm:spPr/>
    </dgm:pt>
    <dgm:pt modelId="{5E763B68-E539-49C8-9C8D-5B0C2857A9DC}" type="pres">
      <dgm:prSet presAssocID="{FFD3CB81-8BF8-4EBA-8139-53AC90D11580}" presName="parentText" presStyleLbl="node1" presStyleIdx="1" presStyleCnt="4" custScaleX="66192">
        <dgm:presLayoutVars>
          <dgm:chMax val="1"/>
          <dgm:bulletEnabled val="1"/>
        </dgm:presLayoutVars>
      </dgm:prSet>
      <dgm:spPr/>
      <dgm:t>
        <a:bodyPr/>
        <a:lstStyle/>
        <a:p>
          <a:endParaRPr lang="en-US"/>
        </a:p>
      </dgm:t>
    </dgm:pt>
    <dgm:pt modelId="{280F56E5-3669-4152-A3A7-CDBCA20ECA97}" type="pres">
      <dgm:prSet presAssocID="{FFD3CB81-8BF8-4EBA-8139-53AC90D11580}" presName="descendantText" presStyleLbl="alignAccFollowNode1" presStyleIdx="1" presStyleCnt="4" custScaleX="130994">
        <dgm:presLayoutVars>
          <dgm:bulletEnabled val="1"/>
        </dgm:presLayoutVars>
      </dgm:prSet>
      <dgm:spPr/>
      <dgm:t>
        <a:bodyPr/>
        <a:lstStyle/>
        <a:p>
          <a:endParaRPr lang="en-US"/>
        </a:p>
      </dgm:t>
    </dgm:pt>
    <dgm:pt modelId="{1A0DD7AC-97AC-42D0-B41D-6D5D42E0A2E7}" type="pres">
      <dgm:prSet presAssocID="{C36EDE50-EDB6-4F87-8FB1-5128BAC98A62}" presName="sp" presStyleCnt="0"/>
      <dgm:spPr/>
    </dgm:pt>
    <dgm:pt modelId="{8102E4FC-E004-488B-866C-1B88DE9E51F9}" type="pres">
      <dgm:prSet presAssocID="{395761E3-75D7-4071-8514-180111E5C5EB}" presName="linNode" presStyleCnt="0"/>
      <dgm:spPr/>
    </dgm:pt>
    <dgm:pt modelId="{25DDFE2C-5694-4326-A1AF-535FA2F708C6}" type="pres">
      <dgm:prSet presAssocID="{395761E3-75D7-4071-8514-180111E5C5EB}" presName="parentText" presStyleLbl="node1" presStyleIdx="2" presStyleCnt="4" custScaleX="66192">
        <dgm:presLayoutVars>
          <dgm:chMax val="1"/>
          <dgm:bulletEnabled val="1"/>
        </dgm:presLayoutVars>
      </dgm:prSet>
      <dgm:spPr/>
      <dgm:t>
        <a:bodyPr/>
        <a:lstStyle/>
        <a:p>
          <a:endParaRPr lang="en-US"/>
        </a:p>
      </dgm:t>
    </dgm:pt>
    <dgm:pt modelId="{85FA594B-61B6-48E0-BB49-7AF845528C4B}" type="pres">
      <dgm:prSet presAssocID="{395761E3-75D7-4071-8514-180111E5C5EB}" presName="descendantText" presStyleLbl="alignAccFollowNode1" presStyleIdx="2" presStyleCnt="4" custScaleX="123408">
        <dgm:presLayoutVars>
          <dgm:bulletEnabled val="1"/>
        </dgm:presLayoutVars>
      </dgm:prSet>
      <dgm:spPr/>
      <dgm:t>
        <a:bodyPr/>
        <a:lstStyle/>
        <a:p>
          <a:endParaRPr lang="en-US"/>
        </a:p>
      </dgm:t>
    </dgm:pt>
    <dgm:pt modelId="{A50BD6EE-CC8E-4F8B-866F-815993C97D82}" type="pres">
      <dgm:prSet presAssocID="{28B1B961-E600-46EA-A3B4-926DCDC4313C}" presName="sp" presStyleCnt="0"/>
      <dgm:spPr/>
    </dgm:pt>
    <dgm:pt modelId="{29AA6C79-D426-4D6E-993D-4874EF2D4811}" type="pres">
      <dgm:prSet presAssocID="{9B3E97BD-E5AB-4EE3-A0B4-C67095DD1445}" presName="linNode" presStyleCnt="0"/>
      <dgm:spPr/>
    </dgm:pt>
    <dgm:pt modelId="{13DDEE4F-E1F0-43C6-81A9-B9E381710D71}" type="pres">
      <dgm:prSet presAssocID="{9B3E97BD-E5AB-4EE3-A0B4-C67095DD1445}" presName="parentText" presStyleLbl="node1" presStyleIdx="3" presStyleCnt="4" custScaleX="66192">
        <dgm:presLayoutVars>
          <dgm:chMax val="1"/>
          <dgm:bulletEnabled val="1"/>
        </dgm:presLayoutVars>
      </dgm:prSet>
      <dgm:spPr/>
      <dgm:t>
        <a:bodyPr/>
        <a:lstStyle/>
        <a:p>
          <a:endParaRPr lang="en-US"/>
        </a:p>
      </dgm:t>
    </dgm:pt>
    <dgm:pt modelId="{ED1C5264-7028-48A3-AB44-E8B18E96D020}" type="pres">
      <dgm:prSet presAssocID="{9B3E97BD-E5AB-4EE3-A0B4-C67095DD1445}" presName="descendantText" presStyleLbl="alignAccFollowNode1" presStyleIdx="3" presStyleCnt="4" custScaleX="123408">
        <dgm:presLayoutVars>
          <dgm:bulletEnabled val="1"/>
        </dgm:presLayoutVars>
      </dgm:prSet>
      <dgm:spPr/>
      <dgm:t>
        <a:bodyPr/>
        <a:lstStyle/>
        <a:p>
          <a:endParaRPr lang="en-US"/>
        </a:p>
      </dgm:t>
    </dgm:pt>
  </dgm:ptLst>
  <dgm:cxnLst>
    <dgm:cxn modelId="{9FA33379-F41F-4734-B5ED-EA501D6FAA22}" type="presOf" srcId="{26F4C6C4-258B-41D0-B913-4C56F31973AD}" destId="{ED1C5264-7028-48A3-AB44-E8B18E96D020}" srcOrd="0" destOrd="0" presId="urn:microsoft.com/office/officeart/2005/8/layout/vList5"/>
    <dgm:cxn modelId="{FD0E40A3-5CAF-4F91-802E-E9C401771050}" type="presOf" srcId="{395761E3-75D7-4071-8514-180111E5C5EB}" destId="{25DDFE2C-5694-4326-A1AF-535FA2F708C6}" srcOrd="0" destOrd="0" presId="urn:microsoft.com/office/officeart/2005/8/layout/vList5"/>
    <dgm:cxn modelId="{C5E6CEA8-1CB5-49AD-8D8D-DD88A49EA9EB}" srcId="{68EDAC30-DC6B-4AA7-BB84-D9BC390A6096}" destId="{830D5BCD-2D6B-4B30-8431-EF3DE7E99094}" srcOrd="0" destOrd="0" parTransId="{81C68F98-CBF4-4C8A-9C26-15068F0994AF}" sibTransId="{05AEC93D-0991-46B6-9664-46B43006607D}"/>
    <dgm:cxn modelId="{9509C3DA-F035-4FBC-894A-40F0DBAE06F2}" srcId="{395761E3-75D7-4071-8514-180111E5C5EB}" destId="{5AF597E8-49A5-4C8F-8ECF-5C5A6DF4C593}" srcOrd="0" destOrd="0" parTransId="{6F019C71-59AD-4140-B415-74676E2BCF42}" sibTransId="{02339FF5-DF52-4270-B863-9F6993842827}"/>
    <dgm:cxn modelId="{7F34FA1A-0D67-40AE-B0E6-1113EC5F1B4B}" type="presOf" srcId="{9B3E97BD-E5AB-4EE3-A0B4-C67095DD1445}" destId="{13DDEE4F-E1F0-43C6-81A9-B9E381710D71}" srcOrd="0" destOrd="0" presId="urn:microsoft.com/office/officeart/2005/8/layout/vList5"/>
    <dgm:cxn modelId="{AA9E40B1-191A-419E-BBAC-8005B034F110}" type="presOf" srcId="{68EDAC30-DC6B-4AA7-BB84-D9BC390A6096}" destId="{0B4F5B4A-6941-41A3-9E9C-8C0FAC2B7B32}" srcOrd="0" destOrd="0" presId="urn:microsoft.com/office/officeart/2005/8/layout/vList5"/>
    <dgm:cxn modelId="{5146D74D-C5D6-47E4-8172-265327AD55F8}" srcId="{CA067594-E6A1-4A09-BA13-4003CD24DBDC}" destId="{9B3E97BD-E5AB-4EE3-A0B4-C67095DD1445}" srcOrd="3" destOrd="0" parTransId="{312BA251-D520-41F9-AFBB-470D29D991B5}" sibTransId="{1FB3128F-8125-45B9-877C-4B0A6176D3B4}"/>
    <dgm:cxn modelId="{B23452EA-A838-47E7-88D6-2DC115E103AB}" srcId="{CA067594-E6A1-4A09-BA13-4003CD24DBDC}" destId="{395761E3-75D7-4071-8514-180111E5C5EB}" srcOrd="2" destOrd="0" parTransId="{38EE2118-1F07-4783-A177-5C08722E30C7}" sibTransId="{28B1B961-E600-46EA-A3B4-926DCDC4313C}"/>
    <dgm:cxn modelId="{AB42AA29-393C-4F52-A686-49BC73794F7F}" type="presOf" srcId="{830D5BCD-2D6B-4B30-8431-EF3DE7E99094}" destId="{87083AEC-BC56-4E98-86F0-69F56F88D46F}" srcOrd="0" destOrd="0" presId="urn:microsoft.com/office/officeart/2005/8/layout/vList5"/>
    <dgm:cxn modelId="{9311AB33-45CA-4C82-819F-8C8DBC37E055}" srcId="{CA067594-E6A1-4A09-BA13-4003CD24DBDC}" destId="{68EDAC30-DC6B-4AA7-BB84-D9BC390A6096}" srcOrd="0" destOrd="0" parTransId="{6C14E19B-37C5-47A6-A7C8-30924A8681B0}" sibTransId="{CCE1C431-DF37-4A3A-A07E-77E4D1770A50}"/>
    <dgm:cxn modelId="{7F3F8D25-06E7-4FC7-80A0-7053C70F5CEB}" type="presOf" srcId="{5AF597E8-49A5-4C8F-8ECF-5C5A6DF4C593}" destId="{85FA594B-61B6-48E0-BB49-7AF845528C4B}" srcOrd="0" destOrd="0" presId="urn:microsoft.com/office/officeart/2005/8/layout/vList5"/>
    <dgm:cxn modelId="{663B5786-1DC8-4B64-85EB-15EF40B44FA2}" type="presOf" srcId="{CA067594-E6A1-4A09-BA13-4003CD24DBDC}" destId="{53FB80F5-56FA-4411-AEF8-08F281070629}" srcOrd="0" destOrd="0" presId="urn:microsoft.com/office/officeart/2005/8/layout/vList5"/>
    <dgm:cxn modelId="{90A910ED-9C47-4013-A697-96C51CFC982D}" srcId="{FFD3CB81-8BF8-4EBA-8139-53AC90D11580}" destId="{F0502E70-8E4A-4BC8-966F-1D1DF375F834}" srcOrd="0" destOrd="0" parTransId="{13116598-31E1-4632-ADB1-BBCFAB9805AA}" sibTransId="{C43AF8A4-46CA-490E-90E9-29CBB798412F}"/>
    <dgm:cxn modelId="{06112B0A-3B5A-4EDF-8BAC-57703B4B6D5C}" type="presOf" srcId="{F0502E70-8E4A-4BC8-966F-1D1DF375F834}" destId="{280F56E5-3669-4152-A3A7-CDBCA20ECA97}" srcOrd="0" destOrd="0" presId="urn:microsoft.com/office/officeart/2005/8/layout/vList5"/>
    <dgm:cxn modelId="{17A350F2-5B03-4435-A40B-F54647F61E93}" type="presOf" srcId="{FFD3CB81-8BF8-4EBA-8139-53AC90D11580}" destId="{5E763B68-E539-49C8-9C8D-5B0C2857A9DC}" srcOrd="0" destOrd="0" presId="urn:microsoft.com/office/officeart/2005/8/layout/vList5"/>
    <dgm:cxn modelId="{9D56244A-2FFF-4384-9C5E-BAF752432438}" srcId="{CA067594-E6A1-4A09-BA13-4003CD24DBDC}" destId="{FFD3CB81-8BF8-4EBA-8139-53AC90D11580}" srcOrd="1" destOrd="0" parTransId="{EBD17D8B-BA69-4956-AE9F-A4412C6EDC61}" sibTransId="{C36EDE50-EDB6-4F87-8FB1-5128BAC98A62}"/>
    <dgm:cxn modelId="{E9625AE3-EC9F-4DF9-A7AF-61FBE1634796}" srcId="{9B3E97BD-E5AB-4EE3-A0B4-C67095DD1445}" destId="{26F4C6C4-258B-41D0-B913-4C56F31973AD}" srcOrd="0" destOrd="0" parTransId="{0649B827-ED17-410F-8F0D-AB303789C0FC}" sibTransId="{DC3EF753-D503-48A6-BF84-852F0E5C7D03}"/>
    <dgm:cxn modelId="{4E8591D5-61CD-492D-BAE2-2E82F5836440}" type="presParOf" srcId="{53FB80F5-56FA-4411-AEF8-08F281070629}" destId="{804A4281-9DFE-45D1-A370-FBE2A6DAC6E0}" srcOrd="0" destOrd="0" presId="urn:microsoft.com/office/officeart/2005/8/layout/vList5"/>
    <dgm:cxn modelId="{C432DD8B-CB27-4BE8-99A7-8A5F380E447C}" type="presParOf" srcId="{804A4281-9DFE-45D1-A370-FBE2A6DAC6E0}" destId="{0B4F5B4A-6941-41A3-9E9C-8C0FAC2B7B32}" srcOrd="0" destOrd="0" presId="urn:microsoft.com/office/officeart/2005/8/layout/vList5"/>
    <dgm:cxn modelId="{54786C40-4975-4D83-8B17-499FCDE05823}" type="presParOf" srcId="{804A4281-9DFE-45D1-A370-FBE2A6DAC6E0}" destId="{87083AEC-BC56-4E98-86F0-69F56F88D46F}" srcOrd="1" destOrd="0" presId="urn:microsoft.com/office/officeart/2005/8/layout/vList5"/>
    <dgm:cxn modelId="{3A1635FF-7563-497A-8F49-016D1759E2D5}" type="presParOf" srcId="{53FB80F5-56FA-4411-AEF8-08F281070629}" destId="{A85D7565-8AF5-4FD3-8D3A-3427497C70C4}" srcOrd="1" destOrd="0" presId="urn:microsoft.com/office/officeart/2005/8/layout/vList5"/>
    <dgm:cxn modelId="{CAA20F11-B471-477C-96A7-D6BF019C6BEC}" type="presParOf" srcId="{53FB80F5-56FA-4411-AEF8-08F281070629}" destId="{9B0810DB-81CA-4D97-8B07-D1861B8B10B7}" srcOrd="2" destOrd="0" presId="urn:microsoft.com/office/officeart/2005/8/layout/vList5"/>
    <dgm:cxn modelId="{C8C4804C-A74D-48A4-BD2D-704FE38267B4}" type="presParOf" srcId="{9B0810DB-81CA-4D97-8B07-D1861B8B10B7}" destId="{5E763B68-E539-49C8-9C8D-5B0C2857A9DC}" srcOrd="0" destOrd="0" presId="urn:microsoft.com/office/officeart/2005/8/layout/vList5"/>
    <dgm:cxn modelId="{1384BE2D-5F7E-43D6-8919-BA526988F6FC}" type="presParOf" srcId="{9B0810DB-81CA-4D97-8B07-D1861B8B10B7}" destId="{280F56E5-3669-4152-A3A7-CDBCA20ECA97}" srcOrd="1" destOrd="0" presId="urn:microsoft.com/office/officeart/2005/8/layout/vList5"/>
    <dgm:cxn modelId="{168F6C1C-D485-4F94-BE57-AE7D38C9F9C2}" type="presParOf" srcId="{53FB80F5-56FA-4411-AEF8-08F281070629}" destId="{1A0DD7AC-97AC-42D0-B41D-6D5D42E0A2E7}" srcOrd="3" destOrd="0" presId="urn:microsoft.com/office/officeart/2005/8/layout/vList5"/>
    <dgm:cxn modelId="{D5C3C21C-E317-4A1B-BE54-153990892EB8}" type="presParOf" srcId="{53FB80F5-56FA-4411-AEF8-08F281070629}" destId="{8102E4FC-E004-488B-866C-1B88DE9E51F9}" srcOrd="4" destOrd="0" presId="urn:microsoft.com/office/officeart/2005/8/layout/vList5"/>
    <dgm:cxn modelId="{D3320414-4410-4416-9FE2-7CDC915BC089}" type="presParOf" srcId="{8102E4FC-E004-488B-866C-1B88DE9E51F9}" destId="{25DDFE2C-5694-4326-A1AF-535FA2F708C6}" srcOrd="0" destOrd="0" presId="urn:microsoft.com/office/officeart/2005/8/layout/vList5"/>
    <dgm:cxn modelId="{162B65A7-127A-4C6B-B38C-2393FC508BB2}" type="presParOf" srcId="{8102E4FC-E004-488B-866C-1B88DE9E51F9}" destId="{85FA594B-61B6-48E0-BB49-7AF845528C4B}" srcOrd="1" destOrd="0" presId="urn:microsoft.com/office/officeart/2005/8/layout/vList5"/>
    <dgm:cxn modelId="{27C5FECD-7AF8-4940-A27C-54EF69FD2520}" type="presParOf" srcId="{53FB80F5-56FA-4411-AEF8-08F281070629}" destId="{A50BD6EE-CC8E-4F8B-866F-815993C97D82}" srcOrd="5" destOrd="0" presId="urn:microsoft.com/office/officeart/2005/8/layout/vList5"/>
    <dgm:cxn modelId="{E5E90FAB-6461-455F-98A9-420084A2C529}" type="presParOf" srcId="{53FB80F5-56FA-4411-AEF8-08F281070629}" destId="{29AA6C79-D426-4D6E-993D-4874EF2D4811}" srcOrd="6" destOrd="0" presId="urn:microsoft.com/office/officeart/2005/8/layout/vList5"/>
    <dgm:cxn modelId="{D6D10FC4-1B3C-4B9E-91E2-7D4126056CEF}" type="presParOf" srcId="{29AA6C79-D426-4D6E-993D-4874EF2D4811}" destId="{13DDEE4F-E1F0-43C6-81A9-B9E381710D71}" srcOrd="0" destOrd="0" presId="urn:microsoft.com/office/officeart/2005/8/layout/vList5"/>
    <dgm:cxn modelId="{E36404A0-0310-4E3C-AC08-13F124FDD756}" type="presParOf" srcId="{29AA6C79-D426-4D6E-993D-4874EF2D4811}" destId="{ED1C5264-7028-48A3-AB44-E8B18E96D020}" srcOrd="1"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AB43373-B1DB-4535-BE1F-AA197BE56B2D}" type="doc">
      <dgm:prSet loTypeId="urn:microsoft.com/office/officeart/2005/8/layout/hList7" loCatId="relationship" qsTypeId="urn:microsoft.com/office/officeart/2005/8/quickstyle/simple3" qsCatId="simple" csTypeId="urn:microsoft.com/office/officeart/2005/8/colors/accent2_3" csCatId="accent2" phldr="1"/>
      <dgm:spPr/>
    </dgm:pt>
    <dgm:pt modelId="{757F162F-35C8-4770-964D-B71C3EC9CD42}">
      <dgm:prSet phldrT="[Text]" custT="1"/>
      <dgm:spPr>
        <a:solidFill>
          <a:schemeClr val="accent6">
            <a:lumMod val="20000"/>
            <a:lumOff val="80000"/>
          </a:schemeClr>
        </a:solidFill>
        <a:ln>
          <a:solidFill>
            <a:schemeClr val="accent6">
              <a:lumMod val="50000"/>
            </a:schemeClr>
          </a:solidFill>
        </a:ln>
      </dgm:spPr>
      <dgm:t>
        <a:bodyPr/>
        <a:lstStyle/>
        <a:p>
          <a:pPr algn="ctr" rtl="1"/>
          <a:r>
            <a:rPr lang="fa-IR" sz="2400" b="1" dirty="0" smtClean="0">
              <a:cs typeface="B Titr" pitchFamily="2" charset="-78"/>
            </a:rPr>
            <a:t>نفخ صور</a:t>
          </a:r>
        </a:p>
        <a:p>
          <a:pPr algn="justLow" rtl="1"/>
          <a:r>
            <a:rPr lang="fa-IR" sz="2800" dirty="0" smtClean="0">
              <a:cs typeface="B Zar" pitchFamily="2" charset="-78"/>
            </a:rPr>
            <a:t>دو نفخ دمیده می شود یکی نفخ مرگ است که موجب مرگ همه است و دیگر نفخ حیات که با آن قیامت برپا می شود. </a:t>
          </a:r>
          <a:r>
            <a:rPr lang="fa-IR" sz="2800" b="1" dirty="0" smtClean="0">
              <a:cs typeface="B Zar" pitchFamily="2" charset="-78"/>
            </a:rPr>
            <a:t> </a:t>
          </a:r>
          <a:endParaRPr lang="en-US" sz="2800" dirty="0">
            <a:cs typeface="B Zar" pitchFamily="2" charset="-78"/>
          </a:endParaRPr>
        </a:p>
      </dgm:t>
    </dgm:pt>
    <dgm:pt modelId="{BED903D5-D49E-4A3C-9365-5A51F7A042DE}" type="parTrans" cxnId="{CF6D68BA-AA68-442E-BE0E-CC8467E8CB0C}">
      <dgm:prSet/>
      <dgm:spPr/>
      <dgm:t>
        <a:bodyPr/>
        <a:lstStyle/>
        <a:p>
          <a:endParaRPr lang="en-US"/>
        </a:p>
      </dgm:t>
    </dgm:pt>
    <dgm:pt modelId="{F038AE55-E097-4792-BB5D-29B5C263EFB2}" type="sibTrans" cxnId="{CF6D68BA-AA68-442E-BE0E-CC8467E8CB0C}">
      <dgm:prSet/>
      <dgm:spPr/>
      <dgm:t>
        <a:bodyPr/>
        <a:lstStyle/>
        <a:p>
          <a:endParaRPr lang="en-US"/>
        </a:p>
      </dgm:t>
    </dgm:pt>
    <dgm:pt modelId="{EEE02222-AA60-4856-8FF8-60CD6B7AB1E8}">
      <dgm:prSet phldrT="[Text]" custT="1"/>
      <dgm:spPr>
        <a:solidFill>
          <a:schemeClr val="accent6">
            <a:lumMod val="20000"/>
            <a:lumOff val="80000"/>
          </a:schemeClr>
        </a:solidFill>
        <a:ln>
          <a:solidFill>
            <a:schemeClr val="accent6">
              <a:lumMod val="50000"/>
            </a:schemeClr>
          </a:solidFill>
        </a:ln>
      </dgm:spPr>
      <dgm:t>
        <a:bodyPr/>
        <a:lstStyle/>
        <a:p>
          <a:pPr algn="ctr" rtl="1"/>
          <a:r>
            <a:rPr lang="fa-IR" sz="2400" b="1" smtClean="0">
              <a:cs typeface="B Titr" pitchFamily="2" charset="-78"/>
            </a:rPr>
            <a:t>وضع آسمان و ستارگان</a:t>
          </a:r>
        </a:p>
        <a:p>
          <a:pPr algn="justLow" rtl="1"/>
          <a:r>
            <a:rPr lang="fa-IR" sz="2800" smtClean="0">
              <a:cs typeface="B Zar" pitchFamily="2" charset="-78"/>
            </a:rPr>
            <a:t>نظم آسمان به هم       می خورد. خورشید و ماه به تاریکی می گروند و ... </a:t>
          </a:r>
          <a:endParaRPr lang="en-US" sz="2800" dirty="0">
            <a:cs typeface="B Zar" pitchFamily="2" charset="-78"/>
          </a:endParaRPr>
        </a:p>
      </dgm:t>
    </dgm:pt>
    <dgm:pt modelId="{DC7912F4-091B-40D2-8661-45B789059B58}" type="parTrans" cxnId="{095CCCB4-298F-4E74-BFA4-E92BD2946D8D}">
      <dgm:prSet/>
      <dgm:spPr/>
      <dgm:t>
        <a:bodyPr/>
        <a:lstStyle/>
        <a:p>
          <a:endParaRPr lang="en-US"/>
        </a:p>
      </dgm:t>
    </dgm:pt>
    <dgm:pt modelId="{AB3F2099-903C-4023-B155-D76490392427}" type="sibTrans" cxnId="{095CCCB4-298F-4E74-BFA4-E92BD2946D8D}">
      <dgm:prSet/>
      <dgm:spPr/>
      <dgm:t>
        <a:bodyPr/>
        <a:lstStyle/>
        <a:p>
          <a:endParaRPr lang="en-US"/>
        </a:p>
      </dgm:t>
    </dgm:pt>
    <dgm:pt modelId="{1A6C4FFB-AD07-418E-A4D7-45ADEBDFDFC6}">
      <dgm:prSet phldrT="[Text]" custT="1"/>
      <dgm:spPr>
        <a:solidFill>
          <a:schemeClr val="accent6">
            <a:lumMod val="20000"/>
            <a:lumOff val="80000"/>
          </a:schemeClr>
        </a:solidFill>
        <a:ln>
          <a:solidFill>
            <a:schemeClr val="accent6">
              <a:lumMod val="50000"/>
            </a:schemeClr>
          </a:solidFill>
        </a:ln>
      </dgm:spPr>
      <dgm:t>
        <a:bodyPr/>
        <a:lstStyle/>
        <a:p>
          <a:pPr algn="ctr" rtl="1"/>
          <a:r>
            <a:rPr lang="fa-IR" sz="2400" b="0" smtClean="0">
              <a:cs typeface="B Titr" pitchFamily="2" charset="-78"/>
            </a:rPr>
            <a:t>وضع زمین و دریاها و کوه ها</a:t>
          </a:r>
        </a:p>
        <a:p>
          <a:pPr algn="justLow" rtl="1"/>
          <a:r>
            <a:rPr lang="fa-IR" sz="2800" b="0" smtClean="0">
              <a:cs typeface="B Zar" pitchFamily="2" charset="-78"/>
            </a:rPr>
            <a:t>زمین و کوه ها به غیر تبدیل می شوند، دریاها شکافته می شود، مردگان از خاک بیرون می آیند و... </a:t>
          </a:r>
          <a:endParaRPr lang="en-US" sz="2800" b="0" dirty="0">
            <a:cs typeface="B Zar" pitchFamily="2" charset="-78"/>
          </a:endParaRPr>
        </a:p>
      </dgm:t>
    </dgm:pt>
    <dgm:pt modelId="{B3569803-6D1D-479A-AA8D-843A5C2C72D9}" type="parTrans" cxnId="{DE59767B-FE8B-4213-AD81-F127AFA95C90}">
      <dgm:prSet/>
      <dgm:spPr/>
      <dgm:t>
        <a:bodyPr/>
        <a:lstStyle/>
        <a:p>
          <a:endParaRPr lang="en-US"/>
        </a:p>
      </dgm:t>
    </dgm:pt>
    <dgm:pt modelId="{A540CA2A-73F9-48AF-93A4-DD2561E0B0EF}" type="sibTrans" cxnId="{DE59767B-FE8B-4213-AD81-F127AFA95C90}">
      <dgm:prSet/>
      <dgm:spPr/>
      <dgm:t>
        <a:bodyPr/>
        <a:lstStyle/>
        <a:p>
          <a:endParaRPr lang="en-US"/>
        </a:p>
      </dgm:t>
    </dgm:pt>
    <dgm:pt modelId="{7590E0A2-54F7-4653-83DF-EAD79E3330C4}" type="pres">
      <dgm:prSet presAssocID="{1AB43373-B1DB-4535-BE1F-AA197BE56B2D}" presName="Name0" presStyleCnt="0">
        <dgm:presLayoutVars>
          <dgm:dir/>
          <dgm:resizeHandles val="exact"/>
        </dgm:presLayoutVars>
      </dgm:prSet>
      <dgm:spPr/>
    </dgm:pt>
    <dgm:pt modelId="{04E26E3D-AB07-4C05-B432-9EDA13A1A5F7}" type="pres">
      <dgm:prSet presAssocID="{1AB43373-B1DB-4535-BE1F-AA197BE56B2D}" presName="fgShape" presStyleLbl="fgShp" presStyleIdx="0" presStyleCnt="1" custFlipVert="0" custScaleY="12051" custLinFactNeighborY="68975"/>
      <dgm:spPr>
        <a:prstGeom prst="flowChartProcess">
          <a:avLst/>
        </a:prstGeom>
        <a:ln>
          <a:solidFill>
            <a:schemeClr val="accent6">
              <a:lumMod val="50000"/>
            </a:schemeClr>
          </a:solidFill>
        </a:ln>
      </dgm:spPr>
    </dgm:pt>
    <dgm:pt modelId="{085AFC19-C9CD-4EEF-85D3-1AC358CDCF0C}" type="pres">
      <dgm:prSet presAssocID="{1AB43373-B1DB-4535-BE1F-AA197BE56B2D}" presName="linComp" presStyleCnt="0"/>
      <dgm:spPr/>
    </dgm:pt>
    <dgm:pt modelId="{19D8B1D3-A9D4-4C2E-95E0-80DE934B4160}" type="pres">
      <dgm:prSet presAssocID="{757F162F-35C8-4770-964D-B71C3EC9CD42}" presName="compNode" presStyleCnt="0"/>
      <dgm:spPr/>
    </dgm:pt>
    <dgm:pt modelId="{71FD6274-1125-433A-9186-A4742F864B81}" type="pres">
      <dgm:prSet presAssocID="{757F162F-35C8-4770-964D-B71C3EC9CD42}" presName="bkgdShape" presStyleLbl="node1" presStyleIdx="0" presStyleCnt="3"/>
      <dgm:spPr/>
      <dgm:t>
        <a:bodyPr/>
        <a:lstStyle/>
        <a:p>
          <a:endParaRPr lang="en-US"/>
        </a:p>
      </dgm:t>
    </dgm:pt>
    <dgm:pt modelId="{A3A02568-C971-4FC1-ACB2-6C14EE7FC3F7}" type="pres">
      <dgm:prSet presAssocID="{757F162F-35C8-4770-964D-B71C3EC9CD42}" presName="nodeTx" presStyleLbl="node1" presStyleIdx="0" presStyleCnt="3">
        <dgm:presLayoutVars>
          <dgm:bulletEnabled val="1"/>
        </dgm:presLayoutVars>
      </dgm:prSet>
      <dgm:spPr/>
      <dgm:t>
        <a:bodyPr/>
        <a:lstStyle/>
        <a:p>
          <a:endParaRPr lang="en-US"/>
        </a:p>
      </dgm:t>
    </dgm:pt>
    <dgm:pt modelId="{C1EA4CAF-A9A2-4881-8EE9-0CE807329A2F}" type="pres">
      <dgm:prSet presAssocID="{757F162F-35C8-4770-964D-B71C3EC9CD42}" presName="invisiNode" presStyleLbl="node1" presStyleIdx="0" presStyleCnt="3"/>
      <dgm:spPr/>
    </dgm:pt>
    <dgm:pt modelId="{9B54B579-1480-4A98-8531-634B81DCE644}" type="pres">
      <dgm:prSet presAssocID="{757F162F-35C8-4770-964D-B71C3EC9CD42}" presName="imagNode" presStyleLbl="fgImgPlace1" presStyleIdx="0" presStyleCnt="3" custScaleX="74859" custScaleY="74859" custLinFactNeighborY="-26787"/>
      <dgm:spPr>
        <a:blipFill>
          <a:blip xmlns:r="http://schemas.openxmlformats.org/officeDocument/2006/relationships" r:embed="rId1">
            <a:extLst>
              <a:ext uri="{28A0092B-C50C-407E-A947-70E740481C1C}">
                <a14:useLocalDpi xmlns:a14="http://schemas.microsoft.com/office/drawing/2010/main" val="0"/>
              </a:ext>
            </a:extLst>
          </a:blip>
          <a:srcRect/>
          <a:stretch>
            <a:fillRect l="-25000" r="-25000"/>
          </a:stretch>
        </a:blipFill>
        <a:ln w="28575">
          <a:solidFill>
            <a:schemeClr val="accent6">
              <a:lumMod val="50000"/>
            </a:schemeClr>
          </a:solidFill>
        </a:ln>
      </dgm:spPr>
    </dgm:pt>
    <dgm:pt modelId="{2476FFFC-7169-449F-AA48-3D182CF0EDE2}" type="pres">
      <dgm:prSet presAssocID="{F038AE55-E097-4792-BB5D-29B5C263EFB2}" presName="sibTrans" presStyleLbl="sibTrans2D1" presStyleIdx="0" presStyleCnt="0"/>
      <dgm:spPr/>
      <dgm:t>
        <a:bodyPr/>
        <a:lstStyle/>
        <a:p>
          <a:endParaRPr lang="en-US"/>
        </a:p>
      </dgm:t>
    </dgm:pt>
    <dgm:pt modelId="{FB9D3A68-203B-4A23-A1D1-555D20D24DA8}" type="pres">
      <dgm:prSet presAssocID="{EEE02222-AA60-4856-8FF8-60CD6B7AB1E8}" presName="compNode" presStyleCnt="0"/>
      <dgm:spPr/>
    </dgm:pt>
    <dgm:pt modelId="{88E806D6-7ECB-4472-A9F9-B9386A9F4A6F}" type="pres">
      <dgm:prSet presAssocID="{EEE02222-AA60-4856-8FF8-60CD6B7AB1E8}" presName="bkgdShape" presStyleLbl="node1" presStyleIdx="1" presStyleCnt="3"/>
      <dgm:spPr/>
      <dgm:t>
        <a:bodyPr/>
        <a:lstStyle/>
        <a:p>
          <a:endParaRPr lang="en-US"/>
        </a:p>
      </dgm:t>
    </dgm:pt>
    <dgm:pt modelId="{992D811D-AA17-4810-9FD6-72F0917ECC82}" type="pres">
      <dgm:prSet presAssocID="{EEE02222-AA60-4856-8FF8-60CD6B7AB1E8}" presName="nodeTx" presStyleLbl="node1" presStyleIdx="1" presStyleCnt="3">
        <dgm:presLayoutVars>
          <dgm:bulletEnabled val="1"/>
        </dgm:presLayoutVars>
      </dgm:prSet>
      <dgm:spPr/>
      <dgm:t>
        <a:bodyPr/>
        <a:lstStyle/>
        <a:p>
          <a:endParaRPr lang="en-US"/>
        </a:p>
      </dgm:t>
    </dgm:pt>
    <dgm:pt modelId="{B1F1B249-C03D-471B-AC34-8CE6748C48C4}" type="pres">
      <dgm:prSet presAssocID="{EEE02222-AA60-4856-8FF8-60CD6B7AB1E8}" presName="invisiNode" presStyleLbl="node1" presStyleIdx="1" presStyleCnt="3"/>
      <dgm:spPr/>
    </dgm:pt>
    <dgm:pt modelId="{03482DFF-FB28-400B-933D-C682693D2D77}" type="pres">
      <dgm:prSet presAssocID="{EEE02222-AA60-4856-8FF8-60CD6B7AB1E8}" presName="imagNode" presStyleLbl="fgImgPlace1" presStyleIdx="1" presStyleCnt="3" custScaleX="74859" custScaleY="74859" custLinFactNeighborY="-26787"/>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000" r="-3000"/>
          </a:stretch>
        </a:blipFill>
        <a:ln w="28575">
          <a:solidFill>
            <a:schemeClr val="accent6">
              <a:lumMod val="50000"/>
            </a:schemeClr>
          </a:solidFill>
        </a:ln>
      </dgm:spPr>
    </dgm:pt>
    <dgm:pt modelId="{D6A74D8A-A7D2-4B47-9F85-DB5DD6ACE60D}" type="pres">
      <dgm:prSet presAssocID="{AB3F2099-903C-4023-B155-D76490392427}" presName="sibTrans" presStyleLbl="sibTrans2D1" presStyleIdx="0" presStyleCnt="0"/>
      <dgm:spPr/>
      <dgm:t>
        <a:bodyPr/>
        <a:lstStyle/>
        <a:p>
          <a:endParaRPr lang="en-US"/>
        </a:p>
      </dgm:t>
    </dgm:pt>
    <dgm:pt modelId="{73B85182-A192-4CBE-869C-158B5D075BA0}" type="pres">
      <dgm:prSet presAssocID="{1A6C4FFB-AD07-418E-A4D7-45ADEBDFDFC6}" presName="compNode" presStyleCnt="0"/>
      <dgm:spPr/>
    </dgm:pt>
    <dgm:pt modelId="{6142FE7B-D32C-44A1-83BE-1CC7E35EE5C6}" type="pres">
      <dgm:prSet presAssocID="{1A6C4FFB-AD07-418E-A4D7-45ADEBDFDFC6}" presName="bkgdShape" presStyleLbl="node1" presStyleIdx="2" presStyleCnt="3"/>
      <dgm:spPr/>
      <dgm:t>
        <a:bodyPr/>
        <a:lstStyle/>
        <a:p>
          <a:endParaRPr lang="en-US"/>
        </a:p>
      </dgm:t>
    </dgm:pt>
    <dgm:pt modelId="{24DC39C5-A682-48DF-8A25-7BAC7EE81127}" type="pres">
      <dgm:prSet presAssocID="{1A6C4FFB-AD07-418E-A4D7-45ADEBDFDFC6}" presName="nodeTx" presStyleLbl="node1" presStyleIdx="2" presStyleCnt="3">
        <dgm:presLayoutVars>
          <dgm:bulletEnabled val="1"/>
        </dgm:presLayoutVars>
      </dgm:prSet>
      <dgm:spPr/>
      <dgm:t>
        <a:bodyPr/>
        <a:lstStyle/>
        <a:p>
          <a:endParaRPr lang="en-US"/>
        </a:p>
      </dgm:t>
    </dgm:pt>
    <dgm:pt modelId="{41531716-5F38-4E3C-B32E-E69228D98E63}" type="pres">
      <dgm:prSet presAssocID="{1A6C4FFB-AD07-418E-A4D7-45ADEBDFDFC6}" presName="invisiNode" presStyleLbl="node1" presStyleIdx="2" presStyleCnt="3"/>
      <dgm:spPr/>
    </dgm:pt>
    <dgm:pt modelId="{392CE06D-04C8-44D1-A836-38C5BB1CC524}" type="pres">
      <dgm:prSet presAssocID="{1A6C4FFB-AD07-418E-A4D7-45ADEBDFDFC6}" presName="imagNode" presStyleLbl="fgImgPlace1" presStyleIdx="2" presStyleCnt="3" custScaleX="74859" custScaleY="74859" custLinFactNeighborY="-26787"/>
      <dgm:spPr>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w="28575">
          <a:solidFill>
            <a:schemeClr val="accent6">
              <a:lumMod val="50000"/>
            </a:schemeClr>
          </a:solidFill>
        </a:ln>
      </dgm:spPr>
    </dgm:pt>
  </dgm:ptLst>
  <dgm:cxnLst>
    <dgm:cxn modelId="{CF6D68BA-AA68-442E-BE0E-CC8467E8CB0C}" srcId="{1AB43373-B1DB-4535-BE1F-AA197BE56B2D}" destId="{757F162F-35C8-4770-964D-B71C3EC9CD42}" srcOrd="0" destOrd="0" parTransId="{BED903D5-D49E-4A3C-9365-5A51F7A042DE}" sibTransId="{F038AE55-E097-4792-BB5D-29B5C263EFB2}"/>
    <dgm:cxn modelId="{9A26F16A-9DB3-4FF3-85B9-B6E814C5FA79}" type="presOf" srcId="{1AB43373-B1DB-4535-BE1F-AA197BE56B2D}" destId="{7590E0A2-54F7-4653-83DF-EAD79E3330C4}" srcOrd="0" destOrd="0" presId="urn:microsoft.com/office/officeart/2005/8/layout/hList7"/>
    <dgm:cxn modelId="{29CCE744-BA68-4CAC-9970-F64038AFDB1D}" type="presOf" srcId="{F038AE55-E097-4792-BB5D-29B5C263EFB2}" destId="{2476FFFC-7169-449F-AA48-3D182CF0EDE2}" srcOrd="0" destOrd="0" presId="urn:microsoft.com/office/officeart/2005/8/layout/hList7"/>
    <dgm:cxn modelId="{DE59767B-FE8B-4213-AD81-F127AFA95C90}" srcId="{1AB43373-B1DB-4535-BE1F-AA197BE56B2D}" destId="{1A6C4FFB-AD07-418E-A4D7-45ADEBDFDFC6}" srcOrd="2" destOrd="0" parTransId="{B3569803-6D1D-479A-AA8D-843A5C2C72D9}" sibTransId="{A540CA2A-73F9-48AF-93A4-DD2561E0B0EF}"/>
    <dgm:cxn modelId="{FB9C2207-010E-47BB-9DC6-9DFDB1B5A273}" type="presOf" srcId="{EEE02222-AA60-4856-8FF8-60CD6B7AB1E8}" destId="{992D811D-AA17-4810-9FD6-72F0917ECC82}" srcOrd="1" destOrd="0" presId="urn:microsoft.com/office/officeart/2005/8/layout/hList7"/>
    <dgm:cxn modelId="{095CCCB4-298F-4E74-BFA4-E92BD2946D8D}" srcId="{1AB43373-B1DB-4535-BE1F-AA197BE56B2D}" destId="{EEE02222-AA60-4856-8FF8-60CD6B7AB1E8}" srcOrd="1" destOrd="0" parTransId="{DC7912F4-091B-40D2-8661-45B789059B58}" sibTransId="{AB3F2099-903C-4023-B155-D76490392427}"/>
    <dgm:cxn modelId="{2FC8E999-3D2A-43C4-9881-47FAC68FCDCB}" type="presOf" srcId="{AB3F2099-903C-4023-B155-D76490392427}" destId="{D6A74D8A-A7D2-4B47-9F85-DB5DD6ACE60D}" srcOrd="0" destOrd="0" presId="urn:microsoft.com/office/officeart/2005/8/layout/hList7"/>
    <dgm:cxn modelId="{26381972-ABFB-459A-9470-6A4C410A01BE}" type="presOf" srcId="{1A6C4FFB-AD07-418E-A4D7-45ADEBDFDFC6}" destId="{24DC39C5-A682-48DF-8A25-7BAC7EE81127}" srcOrd="1" destOrd="0" presId="urn:microsoft.com/office/officeart/2005/8/layout/hList7"/>
    <dgm:cxn modelId="{84C5363B-B1D5-4937-89BD-3119AC54271E}" type="presOf" srcId="{EEE02222-AA60-4856-8FF8-60CD6B7AB1E8}" destId="{88E806D6-7ECB-4472-A9F9-B9386A9F4A6F}" srcOrd="0" destOrd="0" presId="urn:microsoft.com/office/officeart/2005/8/layout/hList7"/>
    <dgm:cxn modelId="{E8DDDDEF-3F34-41CD-9D4A-B7152E06F4D1}" type="presOf" srcId="{1A6C4FFB-AD07-418E-A4D7-45ADEBDFDFC6}" destId="{6142FE7B-D32C-44A1-83BE-1CC7E35EE5C6}" srcOrd="0" destOrd="0" presId="urn:microsoft.com/office/officeart/2005/8/layout/hList7"/>
    <dgm:cxn modelId="{8092F10E-A035-439C-9F71-06CFC3C0C087}" type="presOf" srcId="{757F162F-35C8-4770-964D-B71C3EC9CD42}" destId="{71FD6274-1125-433A-9186-A4742F864B81}" srcOrd="0" destOrd="0" presId="urn:microsoft.com/office/officeart/2005/8/layout/hList7"/>
    <dgm:cxn modelId="{6594CD6C-61C1-4E8D-B776-E96515399461}" type="presOf" srcId="{757F162F-35C8-4770-964D-B71C3EC9CD42}" destId="{A3A02568-C971-4FC1-ACB2-6C14EE7FC3F7}" srcOrd="1" destOrd="0" presId="urn:microsoft.com/office/officeart/2005/8/layout/hList7"/>
    <dgm:cxn modelId="{4B1695D7-3E68-48EB-B4A0-C13121F4C50A}" type="presParOf" srcId="{7590E0A2-54F7-4653-83DF-EAD79E3330C4}" destId="{04E26E3D-AB07-4C05-B432-9EDA13A1A5F7}" srcOrd="0" destOrd="0" presId="urn:microsoft.com/office/officeart/2005/8/layout/hList7"/>
    <dgm:cxn modelId="{EF1820F7-A0F3-4C19-8E73-E940DA1C4EB6}" type="presParOf" srcId="{7590E0A2-54F7-4653-83DF-EAD79E3330C4}" destId="{085AFC19-C9CD-4EEF-85D3-1AC358CDCF0C}" srcOrd="1" destOrd="0" presId="urn:microsoft.com/office/officeart/2005/8/layout/hList7"/>
    <dgm:cxn modelId="{1D34E61C-C5CD-46B9-BAA0-AC0FAA2C19DB}" type="presParOf" srcId="{085AFC19-C9CD-4EEF-85D3-1AC358CDCF0C}" destId="{19D8B1D3-A9D4-4C2E-95E0-80DE934B4160}" srcOrd="0" destOrd="0" presId="urn:microsoft.com/office/officeart/2005/8/layout/hList7"/>
    <dgm:cxn modelId="{211B1B45-8F4F-4ABA-B7EB-DF2E34A8CDF7}" type="presParOf" srcId="{19D8B1D3-A9D4-4C2E-95E0-80DE934B4160}" destId="{71FD6274-1125-433A-9186-A4742F864B81}" srcOrd="0" destOrd="0" presId="urn:microsoft.com/office/officeart/2005/8/layout/hList7"/>
    <dgm:cxn modelId="{9506A83C-83ED-4FE5-A771-12C5F6F0D3F9}" type="presParOf" srcId="{19D8B1D3-A9D4-4C2E-95E0-80DE934B4160}" destId="{A3A02568-C971-4FC1-ACB2-6C14EE7FC3F7}" srcOrd="1" destOrd="0" presId="urn:microsoft.com/office/officeart/2005/8/layout/hList7"/>
    <dgm:cxn modelId="{93C771DE-41D9-411B-A5B1-7C2DA6F99FCA}" type="presParOf" srcId="{19D8B1D3-A9D4-4C2E-95E0-80DE934B4160}" destId="{C1EA4CAF-A9A2-4881-8EE9-0CE807329A2F}" srcOrd="2" destOrd="0" presId="urn:microsoft.com/office/officeart/2005/8/layout/hList7"/>
    <dgm:cxn modelId="{1D990964-561E-4FD0-8DE9-A092FA22C350}" type="presParOf" srcId="{19D8B1D3-A9D4-4C2E-95E0-80DE934B4160}" destId="{9B54B579-1480-4A98-8531-634B81DCE644}" srcOrd="3" destOrd="0" presId="urn:microsoft.com/office/officeart/2005/8/layout/hList7"/>
    <dgm:cxn modelId="{11CE8BB5-9EC1-4EF4-8169-F95B89DD7A06}" type="presParOf" srcId="{085AFC19-C9CD-4EEF-85D3-1AC358CDCF0C}" destId="{2476FFFC-7169-449F-AA48-3D182CF0EDE2}" srcOrd="1" destOrd="0" presId="urn:microsoft.com/office/officeart/2005/8/layout/hList7"/>
    <dgm:cxn modelId="{EF251A1D-289D-488D-A075-D758D6521EFB}" type="presParOf" srcId="{085AFC19-C9CD-4EEF-85D3-1AC358CDCF0C}" destId="{FB9D3A68-203B-4A23-A1D1-555D20D24DA8}" srcOrd="2" destOrd="0" presId="urn:microsoft.com/office/officeart/2005/8/layout/hList7"/>
    <dgm:cxn modelId="{0A5718DB-FF9B-4A2D-9533-1B768A2CEB27}" type="presParOf" srcId="{FB9D3A68-203B-4A23-A1D1-555D20D24DA8}" destId="{88E806D6-7ECB-4472-A9F9-B9386A9F4A6F}" srcOrd="0" destOrd="0" presId="urn:microsoft.com/office/officeart/2005/8/layout/hList7"/>
    <dgm:cxn modelId="{8F963F7D-CFF3-4136-A1CB-4943A16BFA02}" type="presParOf" srcId="{FB9D3A68-203B-4A23-A1D1-555D20D24DA8}" destId="{992D811D-AA17-4810-9FD6-72F0917ECC82}" srcOrd="1" destOrd="0" presId="urn:microsoft.com/office/officeart/2005/8/layout/hList7"/>
    <dgm:cxn modelId="{A1ED1EED-DC1E-4F9D-B5C0-CF99F3BD3BA3}" type="presParOf" srcId="{FB9D3A68-203B-4A23-A1D1-555D20D24DA8}" destId="{B1F1B249-C03D-471B-AC34-8CE6748C48C4}" srcOrd="2" destOrd="0" presId="urn:microsoft.com/office/officeart/2005/8/layout/hList7"/>
    <dgm:cxn modelId="{AB5160C9-9E44-4D07-A300-D4EEA3616682}" type="presParOf" srcId="{FB9D3A68-203B-4A23-A1D1-555D20D24DA8}" destId="{03482DFF-FB28-400B-933D-C682693D2D77}" srcOrd="3" destOrd="0" presId="urn:microsoft.com/office/officeart/2005/8/layout/hList7"/>
    <dgm:cxn modelId="{CA90A2A0-6C60-43E5-80FE-51606062BF63}" type="presParOf" srcId="{085AFC19-C9CD-4EEF-85D3-1AC358CDCF0C}" destId="{D6A74D8A-A7D2-4B47-9F85-DB5DD6ACE60D}" srcOrd="3" destOrd="0" presId="urn:microsoft.com/office/officeart/2005/8/layout/hList7"/>
    <dgm:cxn modelId="{2B56EDD6-6DF4-49B7-948A-D0307E3A703F}" type="presParOf" srcId="{085AFC19-C9CD-4EEF-85D3-1AC358CDCF0C}" destId="{73B85182-A192-4CBE-869C-158B5D075BA0}" srcOrd="4" destOrd="0" presId="urn:microsoft.com/office/officeart/2005/8/layout/hList7"/>
    <dgm:cxn modelId="{B8092211-AABD-4908-85BF-08B6E3D90C24}" type="presParOf" srcId="{73B85182-A192-4CBE-869C-158B5D075BA0}" destId="{6142FE7B-D32C-44A1-83BE-1CC7E35EE5C6}" srcOrd="0" destOrd="0" presId="urn:microsoft.com/office/officeart/2005/8/layout/hList7"/>
    <dgm:cxn modelId="{1D48CDB9-0A4E-4F19-B0A2-01D9508E1436}" type="presParOf" srcId="{73B85182-A192-4CBE-869C-158B5D075BA0}" destId="{24DC39C5-A682-48DF-8A25-7BAC7EE81127}" srcOrd="1" destOrd="0" presId="urn:microsoft.com/office/officeart/2005/8/layout/hList7"/>
    <dgm:cxn modelId="{C41F9132-CBE8-420A-8F8C-4B8AD029C632}" type="presParOf" srcId="{73B85182-A192-4CBE-869C-158B5D075BA0}" destId="{41531716-5F38-4E3C-B32E-E69228D98E63}" srcOrd="2" destOrd="0" presId="urn:microsoft.com/office/officeart/2005/8/layout/hList7"/>
    <dgm:cxn modelId="{40DF5218-875B-4D15-9F8D-E06561FF486B}" type="presParOf" srcId="{73B85182-A192-4CBE-869C-158B5D075BA0}" destId="{392CE06D-04C8-44D1-A836-38C5BB1CC524}" srcOrd="3" destOrd="0" presId="urn:microsoft.com/office/officeart/2005/8/layout/hList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3E62A8-82FF-48B4-A623-634597C8D710}" type="datetimeFigureOut">
              <a:rPr lang="en-US" smtClean="0"/>
              <a:t>12/29/2018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B282E8-71A2-4E5F-9153-9A914F559852}" type="slidenum">
              <a:rPr lang="en-US" smtClean="0"/>
              <a:t>‹#›</a:t>
            </a:fld>
            <a:endParaRPr lang="en-US"/>
          </a:p>
        </p:txBody>
      </p:sp>
    </p:spTree>
    <p:extLst>
      <p:ext uri="{BB962C8B-B14F-4D97-AF65-F5344CB8AC3E}">
        <p14:creationId xmlns:p14="http://schemas.microsoft.com/office/powerpoint/2010/main" val="2154948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42</a:t>
            </a:fld>
            <a:endParaRPr lang="en-US"/>
          </a:p>
        </p:txBody>
      </p:sp>
    </p:spTree>
    <p:extLst>
      <p:ext uri="{BB962C8B-B14F-4D97-AF65-F5344CB8AC3E}">
        <p14:creationId xmlns:p14="http://schemas.microsoft.com/office/powerpoint/2010/main" val="657353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65</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66</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68</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69</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70</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71</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73</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74</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75</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76</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77</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78</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79</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80</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81</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82</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83</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85</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86</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87</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88</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89</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90</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91</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92</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93</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95</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96</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97</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98</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99</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101</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103</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104</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105</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106</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107</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108</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109</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110</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111</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112</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113</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114</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116</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117</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118</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119</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120</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121</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122</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123</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124</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125</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126</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127</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128</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129</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130</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131</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132</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133</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134</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135</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136</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137</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138</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139</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140</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141</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142</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143</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144</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145</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146</a:t>
            </a:fld>
            <a:endParaRPr lang="en-US"/>
          </a:p>
        </p:txBody>
      </p:sp>
    </p:spTree>
    <p:extLst>
      <p:ext uri="{BB962C8B-B14F-4D97-AF65-F5344CB8AC3E}">
        <p14:creationId xmlns:p14="http://schemas.microsoft.com/office/powerpoint/2010/main" val="352795373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B282E8-71A2-4E5F-9153-9A914F559852}" type="slidenum">
              <a:rPr lang="en-US" smtClean="0"/>
              <a:t>147</a:t>
            </a:fld>
            <a:endParaRPr lang="en-US"/>
          </a:p>
        </p:txBody>
      </p:sp>
    </p:spTree>
    <p:extLst>
      <p:ext uri="{BB962C8B-B14F-4D97-AF65-F5344CB8AC3E}">
        <p14:creationId xmlns:p14="http://schemas.microsoft.com/office/powerpoint/2010/main" val="3527953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8D5010-7A70-4E1A-A613-1E5741AA9195}" type="datetimeFigureOut">
              <a:rPr lang="en-US" smtClean="0"/>
              <a:t>12/29/2018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697C5-254E-4A28-8BCA-9444FF3D2E86}" type="slidenum">
              <a:rPr lang="en-US" smtClean="0"/>
              <a:t>‹#›</a:t>
            </a:fld>
            <a:endParaRPr lang="en-US"/>
          </a:p>
        </p:txBody>
      </p:sp>
    </p:spTree>
    <p:extLst>
      <p:ext uri="{BB962C8B-B14F-4D97-AF65-F5344CB8AC3E}">
        <p14:creationId xmlns:p14="http://schemas.microsoft.com/office/powerpoint/2010/main" val="2576056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8D5010-7A70-4E1A-A613-1E5741AA9195}" type="datetimeFigureOut">
              <a:rPr lang="en-US" smtClean="0"/>
              <a:t>12/29/2018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697C5-254E-4A28-8BCA-9444FF3D2E86}" type="slidenum">
              <a:rPr lang="en-US" smtClean="0"/>
              <a:t>‹#›</a:t>
            </a:fld>
            <a:endParaRPr lang="en-US"/>
          </a:p>
        </p:txBody>
      </p:sp>
    </p:spTree>
    <p:extLst>
      <p:ext uri="{BB962C8B-B14F-4D97-AF65-F5344CB8AC3E}">
        <p14:creationId xmlns:p14="http://schemas.microsoft.com/office/powerpoint/2010/main" val="1817187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8D5010-7A70-4E1A-A613-1E5741AA9195}" type="datetimeFigureOut">
              <a:rPr lang="en-US" smtClean="0"/>
              <a:t>12/29/2018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697C5-254E-4A28-8BCA-9444FF3D2E86}" type="slidenum">
              <a:rPr lang="en-US" smtClean="0"/>
              <a:t>‹#›</a:t>
            </a:fld>
            <a:endParaRPr lang="en-US"/>
          </a:p>
        </p:txBody>
      </p:sp>
    </p:spTree>
    <p:extLst>
      <p:ext uri="{BB962C8B-B14F-4D97-AF65-F5344CB8AC3E}">
        <p14:creationId xmlns:p14="http://schemas.microsoft.com/office/powerpoint/2010/main" val="3882294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8D5010-7A70-4E1A-A613-1E5741AA9195}" type="datetimeFigureOut">
              <a:rPr lang="en-US" smtClean="0"/>
              <a:t>12/29/2018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697C5-254E-4A28-8BCA-9444FF3D2E86}" type="slidenum">
              <a:rPr lang="en-US" smtClean="0"/>
              <a:t>‹#›</a:t>
            </a:fld>
            <a:endParaRPr lang="en-US"/>
          </a:p>
        </p:txBody>
      </p:sp>
    </p:spTree>
    <p:extLst>
      <p:ext uri="{BB962C8B-B14F-4D97-AF65-F5344CB8AC3E}">
        <p14:creationId xmlns:p14="http://schemas.microsoft.com/office/powerpoint/2010/main" val="272627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8D5010-7A70-4E1A-A613-1E5741AA9195}" type="datetimeFigureOut">
              <a:rPr lang="en-US" smtClean="0"/>
              <a:t>12/29/2018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4697C5-254E-4A28-8BCA-9444FF3D2E86}" type="slidenum">
              <a:rPr lang="en-US" smtClean="0"/>
              <a:t>‹#›</a:t>
            </a:fld>
            <a:endParaRPr lang="en-US"/>
          </a:p>
        </p:txBody>
      </p:sp>
    </p:spTree>
    <p:extLst>
      <p:ext uri="{BB962C8B-B14F-4D97-AF65-F5344CB8AC3E}">
        <p14:creationId xmlns:p14="http://schemas.microsoft.com/office/powerpoint/2010/main" val="3899860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8D5010-7A70-4E1A-A613-1E5741AA9195}" type="datetimeFigureOut">
              <a:rPr lang="en-US" smtClean="0"/>
              <a:t>12/29/2018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4697C5-254E-4A28-8BCA-9444FF3D2E86}" type="slidenum">
              <a:rPr lang="en-US" smtClean="0"/>
              <a:t>‹#›</a:t>
            </a:fld>
            <a:endParaRPr lang="en-US"/>
          </a:p>
        </p:txBody>
      </p:sp>
    </p:spTree>
    <p:extLst>
      <p:ext uri="{BB962C8B-B14F-4D97-AF65-F5344CB8AC3E}">
        <p14:creationId xmlns:p14="http://schemas.microsoft.com/office/powerpoint/2010/main" val="848616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8D5010-7A70-4E1A-A613-1E5741AA9195}" type="datetimeFigureOut">
              <a:rPr lang="en-US" smtClean="0"/>
              <a:t>12/29/2018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4697C5-254E-4A28-8BCA-9444FF3D2E86}" type="slidenum">
              <a:rPr lang="en-US" smtClean="0"/>
              <a:t>‹#›</a:t>
            </a:fld>
            <a:endParaRPr lang="en-US"/>
          </a:p>
        </p:txBody>
      </p:sp>
    </p:spTree>
    <p:extLst>
      <p:ext uri="{BB962C8B-B14F-4D97-AF65-F5344CB8AC3E}">
        <p14:creationId xmlns:p14="http://schemas.microsoft.com/office/powerpoint/2010/main" val="2772901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8D5010-7A70-4E1A-A613-1E5741AA9195}" type="datetimeFigureOut">
              <a:rPr lang="en-US" smtClean="0"/>
              <a:t>12/29/2018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697C5-254E-4A28-8BCA-9444FF3D2E86}" type="slidenum">
              <a:rPr lang="en-US" smtClean="0"/>
              <a:t>‹#›</a:t>
            </a:fld>
            <a:endParaRPr lang="en-US"/>
          </a:p>
        </p:txBody>
      </p:sp>
    </p:spTree>
    <p:extLst>
      <p:ext uri="{BB962C8B-B14F-4D97-AF65-F5344CB8AC3E}">
        <p14:creationId xmlns:p14="http://schemas.microsoft.com/office/powerpoint/2010/main" val="1579812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8D5010-7A70-4E1A-A613-1E5741AA9195}" type="datetimeFigureOut">
              <a:rPr lang="en-US" smtClean="0"/>
              <a:t>12/29/2018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4697C5-254E-4A28-8BCA-9444FF3D2E86}" type="slidenum">
              <a:rPr lang="en-US" smtClean="0"/>
              <a:t>‹#›</a:t>
            </a:fld>
            <a:endParaRPr lang="en-US"/>
          </a:p>
        </p:txBody>
      </p:sp>
    </p:spTree>
    <p:extLst>
      <p:ext uri="{BB962C8B-B14F-4D97-AF65-F5344CB8AC3E}">
        <p14:creationId xmlns:p14="http://schemas.microsoft.com/office/powerpoint/2010/main" val="2106871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8D5010-7A70-4E1A-A613-1E5741AA9195}" type="datetimeFigureOut">
              <a:rPr lang="en-US" smtClean="0"/>
              <a:t>12/29/2018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697C5-254E-4A28-8BCA-9444FF3D2E86}" type="slidenum">
              <a:rPr lang="en-US" smtClean="0"/>
              <a:t>‹#›</a:t>
            </a:fld>
            <a:endParaRPr lang="en-US"/>
          </a:p>
        </p:txBody>
      </p:sp>
    </p:spTree>
    <p:extLst>
      <p:ext uri="{BB962C8B-B14F-4D97-AF65-F5344CB8AC3E}">
        <p14:creationId xmlns:p14="http://schemas.microsoft.com/office/powerpoint/2010/main" val="1417433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8D5010-7A70-4E1A-A613-1E5741AA9195}" type="datetimeFigureOut">
              <a:rPr lang="en-US" smtClean="0"/>
              <a:t>12/29/2018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697C5-254E-4A28-8BCA-9444FF3D2E86}" type="slidenum">
              <a:rPr lang="en-US" smtClean="0"/>
              <a:t>‹#›</a:t>
            </a:fld>
            <a:endParaRPr lang="en-US"/>
          </a:p>
        </p:txBody>
      </p:sp>
    </p:spTree>
    <p:extLst>
      <p:ext uri="{BB962C8B-B14F-4D97-AF65-F5344CB8AC3E}">
        <p14:creationId xmlns:p14="http://schemas.microsoft.com/office/powerpoint/2010/main" val="2752478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8D5010-7A70-4E1A-A613-1E5741AA9195}" type="datetimeFigureOut">
              <a:rPr lang="en-US" smtClean="0"/>
              <a:t>12/29/2018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4697C5-254E-4A28-8BCA-9444FF3D2E86}" type="slidenum">
              <a:rPr lang="en-US" smtClean="0"/>
              <a:t>‹#›</a:t>
            </a:fld>
            <a:endParaRPr lang="en-US"/>
          </a:p>
        </p:txBody>
      </p:sp>
    </p:spTree>
    <p:extLst>
      <p:ext uri="{BB962C8B-B14F-4D97-AF65-F5344CB8AC3E}">
        <p14:creationId xmlns:p14="http://schemas.microsoft.com/office/powerpoint/2010/main" val="252946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slide" Target="slide48.xml"/><Relationship Id="rId13" Type="http://schemas.openxmlformats.org/officeDocument/2006/relationships/slide" Target="slide72.xml"/><Relationship Id="rId3" Type="http://schemas.openxmlformats.org/officeDocument/2006/relationships/slide" Target="slide4.xml"/><Relationship Id="rId7" Type="http://schemas.openxmlformats.org/officeDocument/2006/relationships/slide" Target="slide41.xml"/><Relationship Id="rId12" Type="http://schemas.openxmlformats.org/officeDocument/2006/relationships/slide" Target="slide67.xml"/><Relationship Id="rId2" Type="http://schemas.openxmlformats.org/officeDocument/2006/relationships/image" Target="../media/image3.jpg"/><Relationship Id="rId16" Type="http://schemas.openxmlformats.org/officeDocument/2006/relationships/slide" Target="slide115.xml"/><Relationship Id="rId1" Type="http://schemas.openxmlformats.org/officeDocument/2006/relationships/slideLayout" Target="../slideLayouts/slideLayout7.xml"/><Relationship Id="rId6" Type="http://schemas.openxmlformats.org/officeDocument/2006/relationships/slide" Target="slide39.xml"/><Relationship Id="rId11" Type="http://schemas.openxmlformats.org/officeDocument/2006/relationships/slide" Target="slide62.xml"/><Relationship Id="rId5" Type="http://schemas.openxmlformats.org/officeDocument/2006/relationships/slide" Target="slide28.xml"/><Relationship Id="rId15" Type="http://schemas.openxmlformats.org/officeDocument/2006/relationships/slide" Target="slide94.xml"/><Relationship Id="rId10" Type="http://schemas.openxmlformats.org/officeDocument/2006/relationships/slide" Target="slide61.xml"/><Relationship Id="rId4" Type="http://schemas.openxmlformats.org/officeDocument/2006/relationships/slide" Target="slide5.xml"/><Relationship Id="rId9" Type="http://schemas.openxmlformats.org/officeDocument/2006/relationships/slide" Target="slide54.xml"/><Relationship Id="rId14" Type="http://schemas.openxmlformats.org/officeDocument/2006/relationships/slide" Target="slide8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14.jpe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24.jp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28.jp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33.jp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34.jp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2.xml"/><Relationship Id="rId5" Type="http://schemas.openxmlformats.org/officeDocument/2006/relationships/image" Target="../media/image35.jp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36.jp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37.jp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39.jp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42.png"/><Relationship Id="rId4" Type="http://schemas.openxmlformats.org/officeDocument/2006/relationships/diagramLayout" Target="../diagrams/layout1.xml"/><Relationship Id="rId9"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43.jp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2.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jpg"/><Relationship Id="rId7" Type="http://schemas.openxmlformats.org/officeDocument/2006/relationships/diagramColors" Target="../diagrams/colors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Layout" Target="../slideLayouts/slideLayout2.xml"/><Relationship Id="rId5" Type="http://schemas.openxmlformats.org/officeDocument/2006/relationships/image" Target="../media/image48.jpg"/><Relationship Id="rId4" Type="http://schemas.microsoft.com/office/2007/relationships/hdphoto" Target="../media/hdphoto1.wdp"/></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18.png"/><Relationship Id="rId4" Type="http://schemas.microsoft.com/office/2007/relationships/hdphoto" Target="../media/hdphoto1.wdp"/></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2.xml"/><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2.xml"/><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52.jp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Layout" Target="../slideLayouts/slideLayout2.xml"/><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g"/><Relationship Id="rId1" Type="http://schemas.openxmlformats.org/officeDocument/2006/relationships/slideLayout" Target="../slideLayouts/slideLayout2.xml"/><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57.png"/><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6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6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jpg"/></Relationships>
</file>

<file path=ppt/slides/_rels/slide6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7.jpg"/></Relationships>
</file>

<file path=ppt/slides/_rels/slide7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8.jpg"/></Relationships>
</file>

<file path=ppt/slides/_rels/slide7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9.jpg"/><Relationship Id="rId5" Type="http://schemas.microsoft.com/office/2007/relationships/hdphoto" Target="../media/hdphoto1.wdp"/><Relationship Id="rId4" Type="http://schemas.openxmlformats.org/officeDocument/2006/relationships/image" Target="../media/image8.png"/></Relationships>
</file>

<file path=ppt/slides/_rels/slide7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1.jpg"/></Relationships>
</file>

<file path=ppt/slides/_rels/slide7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2.jpg"/></Relationships>
</file>

<file path=ppt/slides/_rels/slide7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3.jpg"/></Relationships>
</file>

<file path=ppt/slides/_rels/slide7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4.jpg"/></Relationships>
</file>

<file path=ppt/slides/_rels/slide7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8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6.jpg"/></Relationships>
</file>

<file path=ppt/slides/_rels/slide8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9.jpg"/><Relationship Id="rId7" Type="http://schemas.openxmlformats.org/officeDocument/2006/relationships/diagramColors" Target="../diagrams/colors5.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65.png"/></Relationships>
</file>

<file path=ppt/slides/_rels/slide84.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8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7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8.jpg"/><Relationship Id="rId5" Type="http://schemas.microsoft.com/office/2007/relationships/hdphoto" Target="../media/hdphoto1.wdp"/><Relationship Id="rId4" Type="http://schemas.openxmlformats.org/officeDocument/2006/relationships/image" Target="../media/image8.png"/></Relationships>
</file>

<file path=ppt/slides/_rels/slide8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8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1.gif"/></Relationships>
</file>

<file path=ppt/slides/_rels/slide8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82.jpg"/></Relationships>
</file>

<file path=ppt/slides/_rels/slide9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83.jpg"/></Relationships>
</file>

<file path=ppt/slides/_rels/slide9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jpg"/><Relationship Id="rId7" Type="http://schemas.openxmlformats.org/officeDocument/2006/relationships/diagramColors" Target="../diagrams/colors6.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79.png"/></Relationships>
</file>

<file path=ppt/slides/_rels/slide9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86.jpg"/></Relationships>
</file>

<file path=ppt/slides/_rels/slide9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5.png"/><Relationship Id="rId5" Type="http://schemas.microsoft.com/office/2007/relationships/hdphoto" Target="../media/hdphoto1.wdp"/><Relationship Id="rId4" Type="http://schemas.openxmlformats.org/officeDocument/2006/relationships/image" Target="../media/image8.png"/></Relationships>
</file>

<file path=ppt/slides/_rels/slide94.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8.jpg"/><Relationship Id="rId5" Type="http://schemas.microsoft.com/office/2007/relationships/hdphoto" Target="../media/hdphoto1.wdp"/><Relationship Id="rId4" Type="http://schemas.openxmlformats.org/officeDocument/2006/relationships/image" Target="../media/image8.png"/></Relationships>
</file>

<file path=ppt/slides/_rels/slide9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9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9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90.jpg"/></Relationships>
</file>

<file path=ppt/slides/_rels/slide9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93.jpg"/></Relationships>
</file>

<file path=ppt/slides/_rels/slide10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94.jpg"/></Relationships>
</file>

<file path=ppt/slides/_rels/slide10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95.jpg"/></Relationships>
</file>

<file path=ppt/slides/_rels/slide10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10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96.jpg"/></Relationships>
</file>

<file path=ppt/slides/_rels/slide10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97.jpg"/><Relationship Id="rId5" Type="http://schemas.microsoft.com/office/2007/relationships/hdphoto" Target="../media/hdphoto1.wdp"/><Relationship Id="rId4" Type="http://schemas.openxmlformats.org/officeDocument/2006/relationships/image" Target="../media/image8.png"/></Relationships>
</file>

<file path=ppt/slides/_rels/slide1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98.jpeg"/><Relationship Id="rId5" Type="http://schemas.microsoft.com/office/2007/relationships/hdphoto" Target="../media/hdphoto1.wdp"/><Relationship Id="rId4" Type="http://schemas.openxmlformats.org/officeDocument/2006/relationships/image" Target="../media/image8.png"/></Relationships>
</file>

<file path=ppt/slides/_rels/slide1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1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99.jpg"/><Relationship Id="rId4" Type="http://schemas.openxmlformats.org/officeDocument/2006/relationships/image" Target="../media/image79.png"/></Relationships>
</file>

<file path=ppt/slides/_rels/slide1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115.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01.jpg"/><Relationship Id="rId5" Type="http://schemas.microsoft.com/office/2007/relationships/hdphoto" Target="../media/hdphoto1.wdp"/><Relationship Id="rId4" Type="http://schemas.openxmlformats.org/officeDocument/2006/relationships/image" Target="../media/image8.png"/></Relationships>
</file>

<file path=ppt/slides/_rels/slide117.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9.jpg"/><Relationship Id="rId7" Type="http://schemas.openxmlformats.org/officeDocument/2006/relationships/diagramColors" Target="../diagrams/colors7.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18.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image" Target="../media/image9.jpg"/><Relationship Id="rId7" Type="http://schemas.openxmlformats.org/officeDocument/2006/relationships/diagramLayout" Target="../diagrams/layout8.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Data" Target="../diagrams/data8.xml"/><Relationship Id="rId5" Type="http://schemas.microsoft.com/office/2007/relationships/hdphoto" Target="../media/hdphoto1.wdp"/><Relationship Id="rId10" Type="http://schemas.microsoft.com/office/2007/relationships/diagramDrawing" Target="../diagrams/drawing8.xml"/><Relationship Id="rId4" Type="http://schemas.openxmlformats.org/officeDocument/2006/relationships/image" Target="../media/image8.png"/><Relationship Id="rId9" Type="http://schemas.openxmlformats.org/officeDocument/2006/relationships/diagramColors" Target="../diagrams/colors8.xml"/></Relationships>
</file>

<file path=ppt/slides/_rels/slide1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03.jpg"/><Relationship Id="rId5" Type="http://schemas.microsoft.com/office/2007/relationships/hdphoto" Target="../media/hdphoto1.wdp"/><Relationship Id="rId4" Type="http://schemas.openxmlformats.org/officeDocument/2006/relationships/image" Target="../media/image8.png"/></Relationships>
</file>

<file path=ppt/slides/_rels/slide12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04.jpg"/><Relationship Id="rId5" Type="http://schemas.microsoft.com/office/2007/relationships/hdphoto" Target="../media/hdphoto1.wdp"/><Relationship Id="rId4" Type="http://schemas.openxmlformats.org/officeDocument/2006/relationships/image" Target="../media/image8.png"/></Relationships>
</file>

<file path=ppt/slides/_rels/slide1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05.jpg"/><Relationship Id="rId5" Type="http://schemas.microsoft.com/office/2007/relationships/hdphoto" Target="../media/hdphoto1.wdp"/><Relationship Id="rId4" Type="http://schemas.openxmlformats.org/officeDocument/2006/relationships/image" Target="../media/image8.png"/></Relationships>
</file>

<file path=ppt/slides/_rels/slide1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06.jpg"/><Relationship Id="rId5" Type="http://schemas.microsoft.com/office/2007/relationships/hdphoto" Target="../media/hdphoto1.wdp"/><Relationship Id="rId4" Type="http://schemas.openxmlformats.org/officeDocument/2006/relationships/image" Target="../media/image8.png"/></Relationships>
</file>

<file path=ppt/slides/_rels/slide12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07.jpg"/><Relationship Id="rId4" Type="http://schemas.openxmlformats.org/officeDocument/2006/relationships/image" Target="../media/image65.png"/></Relationships>
</file>

<file path=ppt/slides/_rels/slide12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108.jpg"/><Relationship Id="rId4" Type="http://schemas.openxmlformats.org/officeDocument/2006/relationships/image" Target="../media/image65.png"/></Relationships>
</file>

<file path=ppt/slides/_rels/slide1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109.jpg"/><Relationship Id="rId4" Type="http://schemas.openxmlformats.org/officeDocument/2006/relationships/image" Target="../media/image65.png"/></Relationships>
</file>

<file path=ppt/slides/_rels/slide12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110.jpg"/><Relationship Id="rId4" Type="http://schemas.openxmlformats.org/officeDocument/2006/relationships/image" Target="../media/image65.png"/></Relationships>
</file>

<file path=ppt/slides/_rels/slide1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12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12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111.jpg"/><Relationship Id="rId5" Type="http://schemas.microsoft.com/office/2007/relationships/hdphoto" Target="../media/hdphoto1.wdp"/><Relationship Id="rId4" Type="http://schemas.openxmlformats.org/officeDocument/2006/relationships/image" Target="../media/image8.png"/></Relationships>
</file>

<file path=ppt/slides/_rels/slide130.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112.jpg"/></Relationships>
</file>

<file path=ppt/slides/_rels/slide13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113.jpg"/></Relationships>
</file>

<file path=ppt/slides/_rels/slide13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14.jpg"/></Relationships>
</file>

<file path=ppt/slides/_rels/slide13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115.jpg"/></Relationships>
</file>

<file path=ppt/slides/_rels/slide13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116.jpg"/></Relationships>
</file>

<file path=ppt/slides/_rels/slide13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117.jpg"/><Relationship Id="rId5" Type="http://schemas.microsoft.com/office/2007/relationships/hdphoto" Target="../media/hdphoto1.wdp"/><Relationship Id="rId4" Type="http://schemas.openxmlformats.org/officeDocument/2006/relationships/image" Target="../media/image8.png"/></Relationships>
</file>

<file path=ppt/slides/_rels/slide13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118.jpg"/><Relationship Id="rId5" Type="http://schemas.microsoft.com/office/2007/relationships/hdphoto" Target="../media/hdphoto1.wdp"/><Relationship Id="rId4" Type="http://schemas.openxmlformats.org/officeDocument/2006/relationships/image" Target="../media/image8.png"/></Relationships>
</file>

<file path=ppt/slides/_rels/slide13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9.jpg"/><Relationship Id="rId7" Type="http://schemas.openxmlformats.org/officeDocument/2006/relationships/diagramColors" Target="../diagrams/colors9.xm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3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122.jpg"/><Relationship Id="rId5" Type="http://schemas.microsoft.com/office/2007/relationships/hdphoto" Target="../media/hdphoto1.wdp"/><Relationship Id="rId4" Type="http://schemas.openxmlformats.org/officeDocument/2006/relationships/image" Target="../media/image8.png"/></Relationships>
</file>

<file path=ppt/slides/_rels/slide14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14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123.jpg"/><Relationship Id="rId5" Type="http://schemas.microsoft.com/office/2007/relationships/hdphoto" Target="../media/hdphoto1.wdp"/><Relationship Id="rId4" Type="http://schemas.openxmlformats.org/officeDocument/2006/relationships/image" Target="../media/image8.png"/></Relationships>
</file>

<file path=ppt/slides/_rels/slide14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14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24.jpg"/></Relationships>
</file>

<file path=ppt/slides/_rels/slide14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125.jpg"/></Relationships>
</file>

<file path=ppt/slides/_rels/slide147.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1916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914205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895600" y="76200"/>
            <a:ext cx="4339650" cy="6755696"/>
          </a:xfrm>
          <a:prstGeom prst="rect">
            <a:avLst/>
          </a:prstGeom>
          <a:noFill/>
        </p:spPr>
        <p:txBody>
          <a:bodyPr wrap="none" rtlCol="0">
            <a:spAutoFit/>
          </a:bodyPr>
          <a:lstStyle/>
          <a:p>
            <a:pPr algn="justLow" rtl="1">
              <a:spcAft>
                <a:spcPts val="600"/>
              </a:spcAft>
            </a:pPr>
            <a:r>
              <a:rPr lang="fa-IR" sz="2400" dirty="0" smtClean="0">
                <a:solidFill>
                  <a:schemeClr val="accent6">
                    <a:lumMod val="50000"/>
                  </a:schemeClr>
                </a:solidFill>
                <a:cs typeface="B Titr" pitchFamily="2" charset="-78"/>
                <a:hlinkClick r:id="rId3" action="ppaction://hlinksldjump"/>
              </a:rPr>
              <a:t>بخش یکم: انسان و ایمان</a:t>
            </a:r>
            <a:endParaRPr lang="fa-IR" sz="2400" dirty="0" smtClean="0">
              <a:solidFill>
                <a:schemeClr val="accent6">
                  <a:lumMod val="50000"/>
                </a:schemeClr>
              </a:solidFill>
              <a:cs typeface="B Titr" pitchFamily="2" charset="-78"/>
            </a:endParaRPr>
          </a:p>
          <a:p>
            <a:pPr algn="justLow" rtl="1">
              <a:spcAft>
                <a:spcPts val="600"/>
              </a:spcAft>
            </a:pPr>
            <a:r>
              <a:rPr lang="fa-IR" sz="2800" dirty="0" smtClean="0">
                <a:solidFill>
                  <a:schemeClr val="accent6">
                    <a:lumMod val="50000"/>
                  </a:schemeClr>
                </a:solidFill>
                <a:cs typeface="B Zar" pitchFamily="2" charset="-78"/>
                <a:hlinkClick r:id="rId4" action="ppaction://hlinksldjump"/>
              </a:rPr>
              <a:t>فصل اول: چیستی انسان</a:t>
            </a:r>
            <a:endParaRPr lang="fa-IR" sz="2800" dirty="0" smtClean="0">
              <a:solidFill>
                <a:schemeClr val="accent6">
                  <a:lumMod val="50000"/>
                </a:schemeClr>
              </a:solidFill>
              <a:cs typeface="B Zar" pitchFamily="2" charset="-78"/>
            </a:endParaRPr>
          </a:p>
          <a:p>
            <a:pPr algn="justLow" rtl="1">
              <a:spcAft>
                <a:spcPts val="600"/>
              </a:spcAft>
            </a:pPr>
            <a:r>
              <a:rPr lang="fa-IR" sz="2800" dirty="0" smtClean="0">
                <a:solidFill>
                  <a:schemeClr val="accent6">
                    <a:lumMod val="50000"/>
                  </a:schemeClr>
                </a:solidFill>
                <a:cs typeface="B Zar" pitchFamily="2" charset="-78"/>
                <a:hlinkClick r:id="rId5" action="ppaction://hlinksldjump"/>
              </a:rPr>
              <a:t>فصل دوم: ایمان </a:t>
            </a:r>
            <a:endParaRPr lang="fa-IR" sz="2800" dirty="0" smtClean="0">
              <a:solidFill>
                <a:schemeClr val="accent6">
                  <a:lumMod val="50000"/>
                </a:schemeClr>
              </a:solidFill>
              <a:cs typeface="B Zar" pitchFamily="2" charset="-78"/>
            </a:endParaRPr>
          </a:p>
          <a:p>
            <a:pPr algn="justLow" rtl="1">
              <a:spcAft>
                <a:spcPts val="600"/>
              </a:spcAft>
            </a:pPr>
            <a:r>
              <a:rPr lang="fa-IR" sz="2400" dirty="0" smtClean="0">
                <a:solidFill>
                  <a:schemeClr val="accent6">
                    <a:lumMod val="50000"/>
                  </a:schemeClr>
                </a:solidFill>
                <a:cs typeface="B Titr" pitchFamily="2" charset="-78"/>
                <a:hlinkClick r:id="rId6" action="ppaction://hlinksldjump"/>
              </a:rPr>
              <a:t>بخش دوم: وجود خدا</a:t>
            </a:r>
            <a:endParaRPr lang="fa-IR" sz="2400" dirty="0" smtClean="0">
              <a:solidFill>
                <a:schemeClr val="accent6">
                  <a:lumMod val="50000"/>
                </a:schemeClr>
              </a:solidFill>
              <a:cs typeface="B Titr" pitchFamily="2" charset="-78"/>
            </a:endParaRPr>
          </a:p>
          <a:p>
            <a:pPr algn="justLow" rtl="1">
              <a:spcAft>
                <a:spcPts val="600"/>
              </a:spcAft>
            </a:pPr>
            <a:r>
              <a:rPr lang="fa-IR" sz="2800" dirty="0" smtClean="0">
                <a:solidFill>
                  <a:schemeClr val="accent6">
                    <a:lumMod val="50000"/>
                  </a:schemeClr>
                </a:solidFill>
                <a:cs typeface="B Zar" pitchFamily="2" charset="-78"/>
                <a:hlinkClick r:id="rId7" action="ppaction://hlinksldjump"/>
              </a:rPr>
              <a:t>فصل اول: برهان فطرت بر وجود خدا </a:t>
            </a:r>
            <a:endParaRPr lang="fa-IR" sz="2800" dirty="0" smtClean="0">
              <a:solidFill>
                <a:schemeClr val="accent6">
                  <a:lumMod val="50000"/>
                </a:schemeClr>
              </a:solidFill>
              <a:cs typeface="B Zar" pitchFamily="2" charset="-78"/>
            </a:endParaRPr>
          </a:p>
          <a:p>
            <a:pPr algn="justLow" rtl="1">
              <a:spcAft>
                <a:spcPts val="600"/>
              </a:spcAft>
            </a:pPr>
            <a:r>
              <a:rPr lang="fa-IR" sz="2800" dirty="0" smtClean="0">
                <a:solidFill>
                  <a:schemeClr val="accent6">
                    <a:lumMod val="50000"/>
                  </a:schemeClr>
                </a:solidFill>
                <a:cs typeface="B Zar" pitchFamily="2" charset="-78"/>
                <a:hlinkClick r:id="rId8" action="ppaction://hlinksldjump"/>
              </a:rPr>
              <a:t>فصل دوم: برهان عِلّی </a:t>
            </a:r>
            <a:endParaRPr lang="fa-IR" sz="2800" dirty="0" smtClean="0">
              <a:solidFill>
                <a:schemeClr val="accent6">
                  <a:lumMod val="50000"/>
                </a:schemeClr>
              </a:solidFill>
              <a:cs typeface="B Zar" pitchFamily="2" charset="-78"/>
            </a:endParaRPr>
          </a:p>
          <a:p>
            <a:pPr algn="justLow" rtl="1">
              <a:spcAft>
                <a:spcPts val="600"/>
              </a:spcAft>
            </a:pPr>
            <a:r>
              <a:rPr lang="fa-IR" sz="2800" dirty="0" smtClean="0">
                <a:solidFill>
                  <a:schemeClr val="accent6">
                    <a:lumMod val="50000"/>
                  </a:schemeClr>
                </a:solidFill>
                <a:cs typeface="B Zar" pitchFamily="2" charset="-78"/>
                <a:hlinkClick r:id="rId9" action="ppaction://hlinksldjump"/>
              </a:rPr>
              <a:t>فصل سوم: برهان نظم </a:t>
            </a:r>
            <a:endParaRPr lang="fa-IR" sz="2800" dirty="0" smtClean="0">
              <a:solidFill>
                <a:schemeClr val="accent6">
                  <a:lumMod val="50000"/>
                </a:schemeClr>
              </a:solidFill>
              <a:cs typeface="B Zar" pitchFamily="2" charset="-78"/>
            </a:endParaRPr>
          </a:p>
          <a:p>
            <a:pPr algn="justLow" rtl="1">
              <a:spcAft>
                <a:spcPts val="600"/>
              </a:spcAft>
            </a:pPr>
            <a:r>
              <a:rPr lang="fa-IR" sz="2400" dirty="0" smtClean="0">
                <a:solidFill>
                  <a:schemeClr val="accent6">
                    <a:lumMod val="50000"/>
                  </a:schemeClr>
                </a:solidFill>
                <a:cs typeface="B Titr" pitchFamily="2" charset="-78"/>
                <a:hlinkClick r:id="rId10" action="ppaction://hlinksldjump"/>
              </a:rPr>
              <a:t>بخش سوم: صفات خدا </a:t>
            </a:r>
            <a:endParaRPr lang="fa-IR" sz="2400" dirty="0" smtClean="0">
              <a:solidFill>
                <a:schemeClr val="accent6">
                  <a:lumMod val="50000"/>
                </a:schemeClr>
              </a:solidFill>
              <a:cs typeface="B Titr" pitchFamily="2" charset="-78"/>
            </a:endParaRPr>
          </a:p>
          <a:p>
            <a:pPr algn="justLow" rtl="1">
              <a:spcAft>
                <a:spcPts val="600"/>
              </a:spcAft>
            </a:pPr>
            <a:r>
              <a:rPr lang="fa-IR" sz="2800" dirty="0" smtClean="0">
                <a:solidFill>
                  <a:schemeClr val="accent6">
                    <a:lumMod val="50000"/>
                  </a:schemeClr>
                </a:solidFill>
                <a:cs typeface="B Zar" pitchFamily="2" charset="-78"/>
                <a:hlinkClick r:id="rId11" action="ppaction://hlinksldjump"/>
              </a:rPr>
              <a:t>فصل اول: امکان شناخت صفات خدا </a:t>
            </a:r>
            <a:endParaRPr lang="fa-IR" sz="2800" dirty="0" smtClean="0">
              <a:solidFill>
                <a:schemeClr val="accent6">
                  <a:lumMod val="50000"/>
                </a:schemeClr>
              </a:solidFill>
              <a:cs typeface="B Zar" pitchFamily="2" charset="-78"/>
            </a:endParaRPr>
          </a:p>
          <a:p>
            <a:pPr algn="justLow" rtl="1">
              <a:spcAft>
                <a:spcPts val="600"/>
              </a:spcAft>
            </a:pPr>
            <a:r>
              <a:rPr lang="fa-IR" sz="2800" dirty="0" smtClean="0">
                <a:solidFill>
                  <a:schemeClr val="accent6">
                    <a:lumMod val="50000"/>
                  </a:schemeClr>
                </a:solidFill>
                <a:cs typeface="B Zar" pitchFamily="2" charset="-78"/>
                <a:hlinkClick r:id="rId12" action="ppaction://hlinksldjump"/>
              </a:rPr>
              <a:t>فصل دوم: راه های شناخت صفات خدا </a:t>
            </a:r>
            <a:endParaRPr lang="fa-IR" sz="2800" dirty="0" smtClean="0">
              <a:solidFill>
                <a:schemeClr val="accent6">
                  <a:lumMod val="50000"/>
                </a:schemeClr>
              </a:solidFill>
              <a:cs typeface="B Zar" pitchFamily="2" charset="-78"/>
            </a:endParaRPr>
          </a:p>
          <a:p>
            <a:pPr algn="justLow" rtl="1">
              <a:spcAft>
                <a:spcPts val="600"/>
              </a:spcAft>
            </a:pPr>
            <a:r>
              <a:rPr lang="fa-IR" sz="2800" dirty="0" smtClean="0">
                <a:solidFill>
                  <a:schemeClr val="accent6">
                    <a:lumMod val="50000"/>
                  </a:schemeClr>
                </a:solidFill>
                <a:cs typeface="B Zar" pitchFamily="2" charset="-78"/>
                <a:hlinkClick r:id="rId13" action="ppaction://hlinksldjump"/>
              </a:rPr>
              <a:t>فصل سوم: انواع صفات خداوند</a:t>
            </a:r>
            <a:endParaRPr lang="fa-IR" sz="2800" dirty="0" smtClean="0">
              <a:solidFill>
                <a:schemeClr val="accent6">
                  <a:lumMod val="50000"/>
                </a:schemeClr>
              </a:solidFill>
              <a:cs typeface="B Zar" pitchFamily="2" charset="-78"/>
            </a:endParaRPr>
          </a:p>
          <a:p>
            <a:pPr algn="justLow" rtl="1">
              <a:spcAft>
                <a:spcPts val="600"/>
              </a:spcAft>
            </a:pPr>
            <a:r>
              <a:rPr lang="fa-IR" sz="2400" dirty="0" smtClean="0">
                <a:solidFill>
                  <a:schemeClr val="accent6">
                    <a:lumMod val="50000"/>
                  </a:schemeClr>
                </a:solidFill>
                <a:cs typeface="B Titr" pitchFamily="2" charset="-78"/>
                <a:hlinkClick r:id="rId14" action="ppaction://hlinksldjump"/>
              </a:rPr>
              <a:t>بخش چهارم: مساله شر</a:t>
            </a:r>
            <a:endParaRPr lang="fa-IR" sz="2400" dirty="0" smtClean="0">
              <a:solidFill>
                <a:schemeClr val="accent6">
                  <a:lumMod val="50000"/>
                </a:schemeClr>
              </a:solidFill>
              <a:cs typeface="B Titr" pitchFamily="2" charset="-78"/>
            </a:endParaRPr>
          </a:p>
          <a:p>
            <a:pPr algn="justLow" rtl="1">
              <a:spcAft>
                <a:spcPts val="600"/>
              </a:spcAft>
            </a:pPr>
            <a:r>
              <a:rPr lang="fa-IR" sz="2400" dirty="0" smtClean="0">
                <a:solidFill>
                  <a:schemeClr val="accent6">
                    <a:lumMod val="50000"/>
                  </a:schemeClr>
                </a:solidFill>
                <a:cs typeface="B Titr" pitchFamily="2" charset="-78"/>
                <a:hlinkClick r:id="rId15" action="ppaction://hlinksldjump"/>
              </a:rPr>
              <a:t>بخش پنجم: توحید و شرک</a:t>
            </a:r>
            <a:endParaRPr lang="fa-IR" sz="2400" dirty="0" smtClean="0">
              <a:solidFill>
                <a:schemeClr val="accent6">
                  <a:lumMod val="50000"/>
                </a:schemeClr>
              </a:solidFill>
              <a:cs typeface="B Titr" pitchFamily="2" charset="-78"/>
            </a:endParaRPr>
          </a:p>
          <a:p>
            <a:pPr algn="justLow" rtl="1">
              <a:spcAft>
                <a:spcPts val="600"/>
              </a:spcAft>
            </a:pPr>
            <a:r>
              <a:rPr lang="fa-IR" sz="2400" dirty="0" smtClean="0">
                <a:solidFill>
                  <a:schemeClr val="accent6">
                    <a:lumMod val="50000"/>
                  </a:schemeClr>
                </a:solidFill>
                <a:cs typeface="B Titr" pitchFamily="2" charset="-78"/>
                <a:hlinkClick r:id="rId16" action="ppaction://hlinksldjump"/>
              </a:rPr>
              <a:t>بخش ششم: معاد و جاودانگی انسان</a:t>
            </a:r>
            <a:endParaRPr lang="fa-IR" sz="2400" dirty="0" smtClean="0">
              <a:solidFill>
                <a:schemeClr val="accent6">
                  <a:lumMod val="50000"/>
                </a:schemeClr>
              </a:solidFill>
              <a:cs typeface="B Titr" pitchFamily="2" charset="-78"/>
            </a:endParaRPr>
          </a:p>
        </p:txBody>
      </p:sp>
      <p:sp>
        <p:nvSpPr>
          <p:cNvPr id="4" name="TextBox 3"/>
          <p:cNvSpPr txBox="1"/>
          <p:nvPr/>
        </p:nvSpPr>
        <p:spPr>
          <a:xfrm>
            <a:off x="1892315" y="76200"/>
            <a:ext cx="622285" cy="6755696"/>
          </a:xfrm>
          <a:prstGeom prst="rect">
            <a:avLst/>
          </a:prstGeom>
          <a:noFill/>
        </p:spPr>
        <p:txBody>
          <a:bodyPr wrap="none" rtlCol="0">
            <a:spAutoFit/>
          </a:bodyPr>
          <a:lstStyle/>
          <a:p>
            <a:pPr rtl="1">
              <a:spcAft>
                <a:spcPts val="600"/>
              </a:spcAft>
            </a:pPr>
            <a:r>
              <a:rPr lang="fa-IR" sz="2400" dirty="0" smtClean="0">
                <a:solidFill>
                  <a:schemeClr val="accent6">
                    <a:lumMod val="50000"/>
                  </a:schemeClr>
                </a:solidFill>
                <a:cs typeface="B Titr" pitchFamily="2" charset="-78"/>
              </a:rPr>
              <a:t>4</a:t>
            </a:r>
          </a:p>
          <a:p>
            <a:pPr rtl="1">
              <a:spcAft>
                <a:spcPts val="600"/>
              </a:spcAft>
            </a:pPr>
            <a:r>
              <a:rPr lang="fa-IR" sz="2800" dirty="0" smtClean="0">
                <a:solidFill>
                  <a:schemeClr val="accent6">
                    <a:lumMod val="50000"/>
                  </a:schemeClr>
                </a:solidFill>
                <a:cs typeface="B Zar" pitchFamily="2" charset="-78"/>
              </a:rPr>
              <a:t>5</a:t>
            </a:r>
          </a:p>
          <a:p>
            <a:pPr rtl="1">
              <a:spcAft>
                <a:spcPts val="600"/>
              </a:spcAft>
            </a:pPr>
            <a:r>
              <a:rPr lang="fa-IR" sz="2800" dirty="0" smtClean="0">
                <a:solidFill>
                  <a:schemeClr val="accent6">
                    <a:lumMod val="50000"/>
                  </a:schemeClr>
                </a:solidFill>
                <a:cs typeface="B Zar" pitchFamily="2" charset="-78"/>
              </a:rPr>
              <a:t>28</a:t>
            </a:r>
          </a:p>
          <a:p>
            <a:pPr rtl="1">
              <a:spcAft>
                <a:spcPts val="600"/>
              </a:spcAft>
            </a:pPr>
            <a:r>
              <a:rPr lang="fa-IR" sz="2400" dirty="0" smtClean="0">
                <a:solidFill>
                  <a:schemeClr val="accent6">
                    <a:lumMod val="50000"/>
                  </a:schemeClr>
                </a:solidFill>
                <a:cs typeface="B Titr" pitchFamily="2" charset="-78"/>
              </a:rPr>
              <a:t>39</a:t>
            </a:r>
            <a:endParaRPr lang="fa-IR" sz="2800" dirty="0" smtClean="0">
              <a:solidFill>
                <a:schemeClr val="accent6">
                  <a:lumMod val="50000"/>
                </a:schemeClr>
              </a:solidFill>
              <a:cs typeface="B Titr" pitchFamily="2" charset="-78"/>
            </a:endParaRPr>
          </a:p>
          <a:p>
            <a:pPr rtl="1">
              <a:spcAft>
                <a:spcPts val="600"/>
              </a:spcAft>
            </a:pPr>
            <a:r>
              <a:rPr lang="fa-IR" sz="2800" dirty="0" smtClean="0">
                <a:solidFill>
                  <a:schemeClr val="accent6">
                    <a:lumMod val="50000"/>
                  </a:schemeClr>
                </a:solidFill>
                <a:cs typeface="B Zar" pitchFamily="2" charset="-78"/>
              </a:rPr>
              <a:t>41</a:t>
            </a:r>
          </a:p>
          <a:p>
            <a:pPr rtl="1">
              <a:spcAft>
                <a:spcPts val="600"/>
              </a:spcAft>
            </a:pPr>
            <a:r>
              <a:rPr lang="fa-IR" sz="2800" dirty="0" smtClean="0">
                <a:solidFill>
                  <a:schemeClr val="accent6">
                    <a:lumMod val="50000"/>
                  </a:schemeClr>
                </a:solidFill>
                <a:cs typeface="B Zar" pitchFamily="2" charset="-78"/>
              </a:rPr>
              <a:t>48</a:t>
            </a:r>
          </a:p>
          <a:p>
            <a:pPr rtl="1">
              <a:spcAft>
                <a:spcPts val="600"/>
              </a:spcAft>
            </a:pPr>
            <a:r>
              <a:rPr lang="fa-IR" sz="2800" dirty="0" smtClean="0">
                <a:solidFill>
                  <a:schemeClr val="accent6">
                    <a:lumMod val="50000"/>
                  </a:schemeClr>
                </a:solidFill>
                <a:cs typeface="B Zar" pitchFamily="2" charset="-78"/>
              </a:rPr>
              <a:t>54</a:t>
            </a:r>
          </a:p>
          <a:p>
            <a:pPr rtl="1">
              <a:spcAft>
                <a:spcPts val="600"/>
              </a:spcAft>
            </a:pPr>
            <a:r>
              <a:rPr lang="fa-IR" sz="2400" dirty="0" smtClean="0">
                <a:solidFill>
                  <a:schemeClr val="accent6">
                    <a:lumMod val="50000"/>
                  </a:schemeClr>
                </a:solidFill>
                <a:cs typeface="B Titr" pitchFamily="2" charset="-78"/>
              </a:rPr>
              <a:t>61</a:t>
            </a:r>
            <a:endParaRPr lang="fa-IR" sz="2800" dirty="0" smtClean="0">
              <a:solidFill>
                <a:schemeClr val="accent6">
                  <a:lumMod val="50000"/>
                </a:schemeClr>
              </a:solidFill>
              <a:cs typeface="B Titr" pitchFamily="2" charset="-78"/>
            </a:endParaRPr>
          </a:p>
          <a:p>
            <a:pPr rtl="1">
              <a:spcAft>
                <a:spcPts val="600"/>
              </a:spcAft>
            </a:pPr>
            <a:r>
              <a:rPr lang="fa-IR" sz="2800" dirty="0" smtClean="0">
                <a:solidFill>
                  <a:schemeClr val="accent6">
                    <a:lumMod val="50000"/>
                  </a:schemeClr>
                </a:solidFill>
                <a:cs typeface="B Zar" pitchFamily="2" charset="-78"/>
              </a:rPr>
              <a:t>62</a:t>
            </a:r>
          </a:p>
          <a:p>
            <a:pPr rtl="1">
              <a:spcAft>
                <a:spcPts val="600"/>
              </a:spcAft>
            </a:pPr>
            <a:r>
              <a:rPr lang="fa-IR" sz="2800" dirty="0" smtClean="0">
                <a:solidFill>
                  <a:schemeClr val="accent6">
                    <a:lumMod val="50000"/>
                  </a:schemeClr>
                </a:solidFill>
                <a:cs typeface="B Zar" pitchFamily="2" charset="-78"/>
              </a:rPr>
              <a:t>67</a:t>
            </a:r>
          </a:p>
          <a:p>
            <a:pPr rtl="1">
              <a:spcAft>
                <a:spcPts val="600"/>
              </a:spcAft>
            </a:pPr>
            <a:r>
              <a:rPr lang="fa-IR" sz="2800" dirty="0" smtClean="0">
                <a:solidFill>
                  <a:schemeClr val="accent6">
                    <a:lumMod val="50000"/>
                  </a:schemeClr>
                </a:solidFill>
                <a:cs typeface="B Zar" pitchFamily="2" charset="-78"/>
              </a:rPr>
              <a:t>72</a:t>
            </a:r>
          </a:p>
          <a:p>
            <a:pPr rtl="1">
              <a:spcAft>
                <a:spcPts val="600"/>
              </a:spcAft>
            </a:pPr>
            <a:r>
              <a:rPr lang="fa-IR" sz="2400" dirty="0" smtClean="0">
                <a:solidFill>
                  <a:schemeClr val="accent6">
                    <a:lumMod val="50000"/>
                  </a:schemeClr>
                </a:solidFill>
                <a:cs typeface="B Titr" pitchFamily="2" charset="-78"/>
              </a:rPr>
              <a:t>84</a:t>
            </a:r>
            <a:endParaRPr lang="fa-IR" sz="2800" dirty="0" smtClean="0">
              <a:solidFill>
                <a:schemeClr val="accent6">
                  <a:lumMod val="50000"/>
                </a:schemeClr>
              </a:solidFill>
              <a:cs typeface="B Titr" pitchFamily="2" charset="-78"/>
            </a:endParaRPr>
          </a:p>
          <a:p>
            <a:pPr rtl="1">
              <a:spcAft>
                <a:spcPts val="600"/>
              </a:spcAft>
            </a:pPr>
            <a:r>
              <a:rPr lang="fa-IR" sz="2400" dirty="0" smtClean="0">
                <a:solidFill>
                  <a:schemeClr val="accent6">
                    <a:lumMod val="50000"/>
                  </a:schemeClr>
                </a:solidFill>
                <a:cs typeface="B Titr" pitchFamily="2" charset="-78"/>
              </a:rPr>
              <a:t>94</a:t>
            </a:r>
            <a:endParaRPr lang="fa-IR" sz="2800" dirty="0" smtClean="0">
              <a:solidFill>
                <a:schemeClr val="accent6">
                  <a:lumMod val="50000"/>
                </a:schemeClr>
              </a:solidFill>
              <a:cs typeface="B Titr" pitchFamily="2" charset="-78"/>
            </a:endParaRPr>
          </a:p>
          <a:p>
            <a:pPr rtl="1">
              <a:spcAft>
                <a:spcPts val="600"/>
              </a:spcAft>
            </a:pPr>
            <a:r>
              <a:rPr lang="fa-IR" sz="2400" dirty="0" smtClean="0">
                <a:solidFill>
                  <a:schemeClr val="accent6">
                    <a:lumMod val="50000"/>
                  </a:schemeClr>
                </a:solidFill>
                <a:cs typeface="B Titr" pitchFamily="2" charset="-78"/>
              </a:rPr>
              <a:t>115</a:t>
            </a:r>
            <a:endParaRPr lang="en-US" sz="2800" dirty="0">
              <a:solidFill>
                <a:schemeClr val="accent6">
                  <a:lumMod val="50000"/>
                </a:schemeClr>
              </a:solidFill>
              <a:cs typeface="B Titr" pitchFamily="2" charset="-78"/>
            </a:endParaRPr>
          </a:p>
        </p:txBody>
      </p:sp>
    </p:spTree>
    <p:extLst>
      <p:ext uri="{BB962C8B-B14F-4D97-AF65-F5344CB8AC3E}">
        <p14:creationId xmlns:p14="http://schemas.microsoft.com/office/powerpoint/2010/main" val="60801489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256725"/>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32906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0" y="304800"/>
            <a:ext cx="2362200" cy="1143000"/>
          </a:xfrm>
        </p:spPr>
        <p:txBody>
          <a:bodyPr>
            <a:normAutofit/>
          </a:bodyPr>
          <a:lstStyle/>
          <a:p>
            <a:pPr algn="r" rtl="1"/>
            <a:r>
              <a:rPr lang="fa-IR" sz="3600" dirty="0" smtClean="0">
                <a:solidFill>
                  <a:srgbClr val="673105"/>
                </a:solidFill>
                <a:cs typeface="B Homa"/>
              </a:rPr>
              <a:t>خودشناسی</a:t>
            </a:r>
            <a:endParaRPr lang="en-US" sz="3600" dirty="0">
              <a:solidFill>
                <a:srgbClr val="673105"/>
              </a:solidFill>
            </a:endParaRPr>
          </a:p>
        </p:txBody>
      </p:sp>
      <p:sp>
        <p:nvSpPr>
          <p:cNvPr id="3" name="Content Placeholder 2"/>
          <p:cNvSpPr>
            <a:spLocks noGrp="1"/>
          </p:cNvSpPr>
          <p:nvPr>
            <p:ph idx="1"/>
          </p:nvPr>
        </p:nvSpPr>
        <p:spPr>
          <a:xfrm>
            <a:off x="1066800" y="1676401"/>
            <a:ext cx="7086600" cy="1858595"/>
          </a:xfrm>
        </p:spPr>
        <p:txBody>
          <a:bodyPr>
            <a:normAutofit/>
          </a:bodyPr>
          <a:lstStyle/>
          <a:p>
            <a:pPr marL="0" indent="0" algn="justLow" rtl="1">
              <a:buNone/>
            </a:pPr>
            <a:r>
              <a:rPr lang="fa-IR" sz="2800" dirty="0" smtClean="0">
                <a:cs typeface="B Zar" pitchFamily="2" charset="-78"/>
              </a:rPr>
              <a:t>از مسائل مهم انسان و شاید مهمترین آن مسأله شناخت خود است.</a:t>
            </a:r>
          </a:p>
          <a:p>
            <a:pPr marL="0" indent="0" algn="justLow" rtl="1">
              <a:buNone/>
            </a:pPr>
            <a:r>
              <a:rPr lang="fa-IR" sz="2800" dirty="0" smtClean="0">
                <a:cs typeface="B Zar" pitchFamily="2" charset="-78"/>
              </a:rPr>
              <a:t>انسان باید خود و استعدادهای عظیم خدادادی خود را بشناسد و آنـها را شکوفـا نماید و اگـر غفلت ورزد دچار خسران می شود.</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497" y="3614737"/>
            <a:ext cx="1905000" cy="2219325"/>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66800" y="571500"/>
            <a:ext cx="2395717" cy="733660"/>
          </a:xfrm>
          <a:prstGeom prst="rect">
            <a:avLst/>
          </a:prstGeom>
        </p:spPr>
      </p:pic>
      <p:pic>
        <p:nvPicPr>
          <p:cNvPr id="8" name="Picture 7"/>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0800000">
            <a:off x="5757683" y="571501"/>
            <a:ext cx="2395717" cy="733660"/>
          </a:xfrm>
          <a:prstGeom prst="rect">
            <a:avLst/>
          </a:prstGeom>
        </p:spPr>
      </p:pic>
      <p:sp>
        <p:nvSpPr>
          <p:cNvPr id="9" name="Content Placeholder 2"/>
          <p:cNvSpPr txBox="1">
            <a:spLocks/>
          </p:cNvSpPr>
          <p:nvPr/>
        </p:nvSpPr>
        <p:spPr>
          <a:xfrm>
            <a:off x="1066800" y="3810000"/>
            <a:ext cx="5029200" cy="192062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Low" rtl="1">
              <a:buFont typeface="Arial" pitchFamily="34" charset="0"/>
              <a:buNone/>
            </a:pPr>
            <a:r>
              <a:rPr lang="fa-IR" sz="2800" dirty="0" smtClean="0">
                <a:cs typeface="B Zar" pitchFamily="2" charset="-78"/>
              </a:rPr>
              <a:t>این دعوت به شناخت توسط پیامبران، فیلسوفان، عرفاء و... انجام شده است. انسان خود موضوع علوم مختلف است ولی این شناخت، با شناخت های علوم متفاوت است.</a:t>
            </a:r>
            <a:endParaRPr lang="en-US" sz="2800" dirty="0">
              <a:cs typeface="B Zar" pitchFamily="2" charset="-78"/>
            </a:endParaRPr>
          </a:p>
        </p:txBody>
      </p:sp>
    </p:spTree>
    <p:extLst>
      <p:ext uri="{BB962C8B-B14F-4D97-AF65-F5344CB8AC3E}">
        <p14:creationId xmlns:p14="http://schemas.microsoft.com/office/powerpoint/2010/main" val="7300726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5517"/>
            <a:ext cx="9144000" cy="5946965"/>
          </a:xfrm>
          <a:prstGeom prst="rect">
            <a:avLst/>
          </a:prstGeom>
        </p:spPr>
      </p:pic>
    </p:spTree>
    <p:extLst>
      <p:ext uri="{BB962C8B-B14F-4D97-AF65-F5344CB8AC3E}">
        <p14:creationId xmlns:p14="http://schemas.microsoft.com/office/powerpoint/2010/main" val="25901204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7162800" cy="4648199"/>
          </a:xfrm>
        </p:spPr>
        <p:txBody>
          <a:bodyPr>
            <a:noAutofit/>
          </a:bodyPr>
          <a:lstStyle/>
          <a:p>
            <a:pPr marL="0" indent="0" algn="justLow" rtl="1">
              <a:lnSpc>
                <a:spcPct val="150000"/>
              </a:lnSpc>
              <a:buNone/>
              <a:defRPr/>
            </a:pPr>
            <a:r>
              <a:rPr lang="fa-IR" sz="2800" dirty="0">
                <a:cs typeface="B Zar" pitchFamily="2" charset="-78"/>
              </a:rPr>
              <a:t>در روایات و آیات تأکید زیادی بر خودشناسی شده است</a:t>
            </a:r>
            <a:r>
              <a:rPr lang="en-US" sz="2800" dirty="0">
                <a:cs typeface="B Zar" pitchFamily="2" charset="-78"/>
              </a:rPr>
              <a:t>:</a:t>
            </a:r>
            <a:r>
              <a:rPr lang="fa-IR" sz="2800" dirty="0">
                <a:cs typeface="B Zar" pitchFamily="2" charset="-78"/>
              </a:rPr>
              <a:t> </a:t>
            </a:r>
            <a:endParaRPr lang="fa-IR" sz="2800" dirty="0" smtClean="0">
              <a:cs typeface="B Zar" pitchFamily="2" charset="-78"/>
            </a:endParaRPr>
          </a:p>
          <a:p>
            <a:pPr marL="0" indent="0" algn="justLow" rtl="1">
              <a:lnSpc>
                <a:spcPct val="150000"/>
              </a:lnSpc>
              <a:buNone/>
              <a:defRPr/>
            </a:pPr>
            <a:r>
              <a:rPr lang="fa-IR" sz="2800" dirty="0" smtClean="0">
                <a:cs typeface="B Zar" pitchFamily="2" charset="-78"/>
              </a:rPr>
              <a:t>   </a:t>
            </a:r>
            <a:r>
              <a:rPr lang="fa-IR" sz="2800" dirty="0" smtClean="0">
                <a:solidFill>
                  <a:srgbClr val="FF0000"/>
                </a:solidFill>
                <a:cs typeface="B Titr" pitchFamily="2" charset="-78"/>
              </a:rPr>
              <a:t>1.مقدمه­ی </a:t>
            </a:r>
            <a:r>
              <a:rPr lang="fa-IR" sz="2800" dirty="0">
                <a:solidFill>
                  <a:srgbClr val="FF0000"/>
                </a:solidFill>
                <a:cs typeface="B Titr" pitchFamily="2" charset="-78"/>
              </a:rPr>
              <a:t>کمال </a:t>
            </a:r>
            <a:r>
              <a:rPr lang="fa-IR" sz="2800" dirty="0" smtClean="0">
                <a:solidFill>
                  <a:srgbClr val="FF0000"/>
                </a:solidFill>
                <a:cs typeface="B Titr" pitchFamily="2" charset="-78"/>
              </a:rPr>
              <a:t>انسانی</a:t>
            </a:r>
          </a:p>
          <a:p>
            <a:pPr marL="0" indent="0" algn="justLow" rtl="1">
              <a:lnSpc>
                <a:spcPct val="150000"/>
              </a:lnSpc>
              <a:buNone/>
              <a:defRPr/>
            </a:pPr>
            <a:r>
              <a:rPr lang="fa-IR" sz="2800" dirty="0">
                <a:cs typeface="B Zar" pitchFamily="2" charset="-78"/>
              </a:rPr>
              <a:t>شناخت استعدادهای درونی خود</a:t>
            </a:r>
            <a:endParaRPr lang="en-US" sz="2800" dirty="0">
              <a:cs typeface="B Zar" pitchFamily="2" charset="-78"/>
            </a:endParaRPr>
          </a:p>
          <a:p>
            <a:pPr marL="0" indent="0" algn="justLow" rtl="1">
              <a:lnSpc>
                <a:spcPct val="150000"/>
              </a:lnSpc>
              <a:buNone/>
              <a:defRPr/>
            </a:pPr>
            <a:r>
              <a:rPr lang="fa-IR" sz="2800" dirty="0" smtClean="0">
                <a:solidFill>
                  <a:srgbClr val="FF0000"/>
                </a:solidFill>
                <a:cs typeface="B Zar" pitchFamily="2" charset="-78"/>
              </a:rPr>
              <a:t>   </a:t>
            </a:r>
            <a:r>
              <a:rPr lang="fa-IR" sz="2800" dirty="0" smtClean="0">
                <a:solidFill>
                  <a:srgbClr val="FF0000"/>
                </a:solidFill>
                <a:cs typeface="B Titr" pitchFamily="2" charset="-78"/>
              </a:rPr>
              <a:t>2</a:t>
            </a:r>
            <a:r>
              <a:rPr lang="en-US" sz="2800" dirty="0">
                <a:solidFill>
                  <a:srgbClr val="FF0000"/>
                </a:solidFill>
                <a:cs typeface="B Titr" pitchFamily="2" charset="-78"/>
              </a:rPr>
              <a:t>.</a:t>
            </a:r>
            <a:r>
              <a:rPr lang="fa-IR" sz="2800" dirty="0">
                <a:solidFill>
                  <a:srgbClr val="FF0000"/>
                </a:solidFill>
                <a:cs typeface="B Titr" pitchFamily="2" charset="-78"/>
              </a:rPr>
              <a:t> پیش درآمد جهان­شناسی</a:t>
            </a:r>
            <a:endParaRPr lang="en-US" sz="2800" dirty="0">
              <a:solidFill>
                <a:srgbClr val="FF0000"/>
              </a:solidFill>
              <a:cs typeface="B Titr" pitchFamily="2" charset="-78"/>
            </a:endParaRPr>
          </a:p>
          <a:p>
            <a:pPr marL="0" indent="0" algn="justLow" rtl="1">
              <a:lnSpc>
                <a:spcPct val="150000"/>
              </a:lnSpc>
              <a:buNone/>
              <a:defRPr/>
            </a:pPr>
            <a:r>
              <a:rPr lang="fa-IR" sz="2800" dirty="0">
                <a:cs typeface="B Zar" pitchFamily="2" charset="-78"/>
              </a:rPr>
              <a:t>انسان برای تعامل با جهان خارج ابتدا باید خود و ابزار و حدود ابزار شناخت خود را بشناسد</a:t>
            </a:r>
            <a:r>
              <a:rPr lang="fa-IR" sz="2800" dirty="0" smtClean="0">
                <a:cs typeface="B Zar" pitchFamily="2" charset="-78"/>
              </a:rPr>
              <a:t>. </a:t>
            </a:r>
            <a:endParaRPr lang="en-US" sz="2800" dirty="0">
              <a:cs typeface="B Zar" pitchFamily="2" charset="-78"/>
            </a:endParaRPr>
          </a:p>
        </p:txBody>
      </p:sp>
      <p:sp>
        <p:nvSpPr>
          <p:cNvPr id="4" name="Chevron 3"/>
          <p:cNvSpPr/>
          <p:nvPr/>
        </p:nvSpPr>
        <p:spPr>
          <a:xfrm rot="10800000">
            <a:off x="7279088" y="2286000"/>
            <a:ext cx="266701" cy="266700"/>
          </a:xfrm>
          <a:prstGeom prst="chevron">
            <a:avLst>
              <a:gd name="adj" fmla="val 57676"/>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5" name="Chevron 4"/>
          <p:cNvSpPr/>
          <p:nvPr/>
        </p:nvSpPr>
        <p:spPr>
          <a:xfrm rot="10800000">
            <a:off x="7279088" y="3733800"/>
            <a:ext cx="266701" cy="266700"/>
          </a:xfrm>
          <a:prstGeom prst="chevron">
            <a:avLst>
              <a:gd name="adj" fmla="val 57676"/>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85343587"/>
      </p:ext>
    </p:extLst>
  </p:cSld>
  <p:clrMapOvr>
    <a:masterClrMapping/>
  </p:clrMapOvr>
  <p:transition spd="slow">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304800" y="936007"/>
            <a:ext cx="7162800" cy="49313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Low" rtl="1">
              <a:lnSpc>
                <a:spcPct val="150000"/>
              </a:lnSpc>
              <a:buNone/>
              <a:defRPr/>
            </a:pPr>
            <a:r>
              <a:rPr lang="fa-IR" sz="2800" dirty="0" smtClean="0">
                <a:solidFill>
                  <a:srgbClr val="FF0000"/>
                </a:solidFill>
                <a:cs typeface="B Zar" pitchFamily="2" charset="-78"/>
              </a:rPr>
              <a:t>  </a:t>
            </a:r>
            <a:r>
              <a:rPr lang="fa-IR" sz="2800" dirty="0" smtClean="0">
                <a:solidFill>
                  <a:srgbClr val="FF0000"/>
                </a:solidFill>
                <a:cs typeface="B Titr" pitchFamily="2" charset="-78"/>
              </a:rPr>
              <a:t>3</a:t>
            </a:r>
            <a:r>
              <a:rPr lang="en-US" sz="2800" dirty="0" smtClean="0">
                <a:solidFill>
                  <a:srgbClr val="FF0000"/>
                </a:solidFill>
                <a:cs typeface="B Titr" pitchFamily="2" charset="-78"/>
              </a:rPr>
              <a:t>.</a:t>
            </a:r>
            <a:r>
              <a:rPr lang="fa-IR" sz="2800" dirty="0" smtClean="0">
                <a:solidFill>
                  <a:srgbClr val="FF0000"/>
                </a:solidFill>
                <a:cs typeface="B Titr" pitchFamily="2" charset="-78"/>
              </a:rPr>
              <a:t> </a:t>
            </a:r>
            <a:r>
              <a:rPr lang="fa-IR" sz="2800" dirty="0">
                <a:solidFill>
                  <a:srgbClr val="FF0000"/>
                </a:solidFill>
                <a:cs typeface="B Titr" pitchFamily="2" charset="-78"/>
              </a:rPr>
              <a:t>مقدمه خداشناسی</a:t>
            </a:r>
            <a:endParaRPr lang="en-US" sz="2800" dirty="0">
              <a:solidFill>
                <a:srgbClr val="FF0000"/>
              </a:solidFill>
              <a:cs typeface="B Titr" pitchFamily="2" charset="-78"/>
            </a:endParaRPr>
          </a:p>
          <a:p>
            <a:pPr marL="0" indent="0" algn="justLow" rtl="1">
              <a:lnSpc>
                <a:spcPct val="150000"/>
              </a:lnSpc>
              <a:buNone/>
              <a:defRPr/>
            </a:pPr>
            <a:r>
              <a:rPr lang="fa-IR" sz="2800" dirty="0">
                <a:cs typeface="B Zar" pitchFamily="2" charset="-78"/>
              </a:rPr>
              <a:t>خودشناسی از 3 جهت مقدمه خداشناسی </a:t>
            </a:r>
            <a:r>
              <a:rPr lang="fa-IR" sz="2800" dirty="0" smtClean="0">
                <a:cs typeface="B Zar" pitchFamily="2" charset="-78"/>
              </a:rPr>
              <a:t>است:</a:t>
            </a:r>
          </a:p>
          <a:p>
            <a:pPr marL="0" indent="0" algn="justLow" rtl="1">
              <a:lnSpc>
                <a:spcPct val="150000"/>
              </a:lnSpc>
              <a:buNone/>
              <a:defRPr/>
            </a:pPr>
            <a:r>
              <a:rPr lang="fa-IR" sz="2800" dirty="0" smtClean="0">
                <a:cs typeface="B Zar" pitchFamily="2" charset="-78"/>
              </a:rPr>
              <a:t>   اول </a:t>
            </a:r>
            <a:r>
              <a:rPr lang="fa-IR" sz="2800" dirty="0">
                <a:cs typeface="B Zar" pitchFamily="2" charset="-78"/>
              </a:rPr>
              <a:t>اینکه از آنجایی که فطرت آدمی با خداوند عجین است و </a:t>
            </a:r>
            <a:r>
              <a:rPr lang="fa-IR" sz="2800" dirty="0" smtClean="0">
                <a:cs typeface="B Zar" pitchFamily="2" charset="-78"/>
              </a:rPr>
              <a:t>   دعوت </a:t>
            </a:r>
            <a:r>
              <a:rPr lang="fa-IR" sz="2800" dirty="0">
                <a:cs typeface="B Zar" pitchFamily="2" charset="-78"/>
              </a:rPr>
              <a:t>به خودشناسی، دعوت به خداشناسی </a:t>
            </a:r>
            <a:r>
              <a:rPr lang="fa-IR" sz="2800" dirty="0" smtClean="0">
                <a:cs typeface="B Zar" pitchFamily="2" charset="-78"/>
              </a:rPr>
              <a:t>است.</a:t>
            </a:r>
          </a:p>
          <a:p>
            <a:pPr marL="0" indent="0" algn="justLow" rtl="1">
              <a:lnSpc>
                <a:spcPct val="150000"/>
              </a:lnSpc>
              <a:buNone/>
              <a:defRPr/>
            </a:pPr>
            <a:r>
              <a:rPr lang="fa-IR" sz="2800" dirty="0" smtClean="0">
                <a:cs typeface="B Zar" pitchFamily="2" charset="-78"/>
              </a:rPr>
              <a:t>   دوم </a:t>
            </a:r>
            <a:r>
              <a:rPr lang="fa-IR" sz="2800" dirty="0">
                <a:cs typeface="B Zar" pitchFamily="2" charset="-78"/>
              </a:rPr>
              <a:t>اینکه با خودشناسی انسان وابستگی خود را به خداوند درک می </a:t>
            </a:r>
            <a:r>
              <a:rPr lang="fa-IR" sz="2800" dirty="0" smtClean="0">
                <a:cs typeface="B Zar" pitchFamily="2" charset="-78"/>
              </a:rPr>
              <a:t>کند.</a:t>
            </a:r>
          </a:p>
          <a:p>
            <a:pPr marL="0" indent="0" algn="justLow" rtl="1">
              <a:lnSpc>
                <a:spcPct val="150000"/>
              </a:lnSpc>
              <a:buNone/>
              <a:defRPr/>
            </a:pPr>
            <a:r>
              <a:rPr lang="fa-IR" sz="2800" dirty="0" smtClean="0">
                <a:cs typeface="B Zar" pitchFamily="2" charset="-78"/>
              </a:rPr>
              <a:t>   سوم </a:t>
            </a:r>
            <a:r>
              <a:rPr lang="fa-IR" sz="2800" dirty="0">
                <a:cs typeface="B Zar" pitchFamily="2" charset="-78"/>
              </a:rPr>
              <a:t>اینکه انسان با این کار به ناظمی حکیم و عالم پی می برد.</a:t>
            </a:r>
            <a:endParaRPr lang="en-US" sz="2800" dirty="0">
              <a:cs typeface="B Zar" pitchFamily="2" charset="-78"/>
            </a:endParaRPr>
          </a:p>
          <a:p>
            <a:pPr marL="0" indent="0" algn="justLow" rtl="1">
              <a:lnSpc>
                <a:spcPct val="150000"/>
              </a:lnSpc>
              <a:buNone/>
              <a:defRPr/>
            </a:pPr>
            <a:endParaRPr lang="fa-IR" sz="2800" dirty="0">
              <a:cs typeface="B Zar" pitchFamily="2" charset="-78"/>
            </a:endParaRPr>
          </a:p>
        </p:txBody>
      </p:sp>
      <p:sp>
        <p:nvSpPr>
          <p:cNvPr id="7" name="Right Brace 6"/>
          <p:cNvSpPr/>
          <p:nvPr/>
        </p:nvSpPr>
        <p:spPr>
          <a:xfrm>
            <a:off x="7162800" y="2514600"/>
            <a:ext cx="533400" cy="3352800"/>
          </a:xfrm>
          <a:prstGeom prst="rightBrace">
            <a:avLst>
              <a:gd name="adj1" fmla="val 41595"/>
              <a:gd name="adj2" fmla="val 45522"/>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0" name="Chevron 9"/>
          <p:cNvSpPr/>
          <p:nvPr/>
        </p:nvSpPr>
        <p:spPr>
          <a:xfrm rot="10800000">
            <a:off x="7279088" y="1219200"/>
            <a:ext cx="266701" cy="266700"/>
          </a:xfrm>
          <a:prstGeom prst="chevron">
            <a:avLst>
              <a:gd name="adj" fmla="val 57676"/>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11" name="Teardrop 10"/>
          <p:cNvSpPr/>
          <p:nvPr/>
        </p:nvSpPr>
        <p:spPr>
          <a:xfrm>
            <a:off x="7198912" y="2768321"/>
            <a:ext cx="116288" cy="127279"/>
          </a:xfrm>
          <a:prstGeom prst="teardrop">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2" name="Teardrop 11"/>
          <p:cNvSpPr/>
          <p:nvPr/>
        </p:nvSpPr>
        <p:spPr>
          <a:xfrm>
            <a:off x="7198912" y="4139921"/>
            <a:ext cx="116288" cy="127279"/>
          </a:xfrm>
          <a:prstGeom prst="teardrop">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3" name="Teardrop 12"/>
          <p:cNvSpPr/>
          <p:nvPr/>
        </p:nvSpPr>
        <p:spPr>
          <a:xfrm>
            <a:off x="7198912" y="5486400"/>
            <a:ext cx="116288" cy="127279"/>
          </a:xfrm>
          <a:prstGeom prst="teardrop">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518066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304800" y="990600"/>
            <a:ext cx="7162800" cy="355979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rtl="1">
              <a:lnSpc>
                <a:spcPct val="150000"/>
              </a:lnSpc>
              <a:buNone/>
              <a:defRPr/>
            </a:pPr>
            <a:r>
              <a:rPr lang="fa-IR" sz="2800" dirty="0" smtClean="0">
                <a:cs typeface="B Zar" pitchFamily="2" charset="-78"/>
              </a:rPr>
              <a:t>  </a:t>
            </a:r>
            <a:r>
              <a:rPr lang="fa-IR" sz="2800" dirty="0" smtClean="0">
                <a:solidFill>
                  <a:srgbClr val="FF0000"/>
                </a:solidFill>
                <a:cs typeface="B Zar" pitchFamily="2" charset="-78"/>
              </a:rPr>
              <a:t>4</a:t>
            </a:r>
            <a:r>
              <a:rPr lang="en-US" sz="2800" dirty="0" smtClean="0">
                <a:solidFill>
                  <a:srgbClr val="FF0000"/>
                </a:solidFill>
                <a:cs typeface="B Zar" pitchFamily="2" charset="-78"/>
              </a:rPr>
              <a:t>.</a:t>
            </a:r>
            <a:r>
              <a:rPr lang="fa-IR" sz="2800" dirty="0" smtClean="0">
                <a:solidFill>
                  <a:srgbClr val="FF0000"/>
                </a:solidFill>
                <a:cs typeface="B Zar" pitchFamily="2" charset="-78"/>
              </a:rPr>
              <a:t> </a:t>
            </a:r>
            <a:r>
              <a:rPr lang="fa-IR" sz="2800" dirty="0">
                <a:solidFill>
                  <a:srgbClr val="FF0000"/>
                </a:solidFill>
                <a:cs typeface="B Zar" pitchFamily="2" charset="-78"/>
              </a:rPr>
              <a:t>حلاّل مشکلات انسان</a:t>
            </a:r>
            <a:endParaRPr lang="en-US" sz="2800" dirty="0">
              <a:solidFill>
                <a:srgbClr val="FF0000"/>
              </a:solidFill>
              <a:cs typeface="B Zar" pitchFamily="2" charset="-78"/>
            </a:endParaRPr>
          </a:p>
          <a:p>
            <a:pPr marL="0" indent="0" algn="just" rtl="1">
              <a:lnSpc>
                <a:spcPct val="150000"/>
              </a:lnSpc>
              <a:buNone/>
              <a:defRPr/>
            </a:pPr>
            <a:r>
              <a:rPr lang="fa-IR" sz="2800" dirty="0">
                <a:solidFill>
                  <a:srgbClr val="000000"/>
                </a:solidFill>
                <a:cs typeface="B Zar" pitchFamily="2" charset="-78"/>
              </a:rPr>
              <a:t>بسیاری از مشکلات روحی </a:t>
            </a:r>
            <a:r>
              <a:rPr lang="fa-IR" sz="2800" dirty="0" smtClean="0">
                <a:solidFill>
                  <a:srgbClr val="000000"/>
                </a:solidFill>
                <a:cs typeface="B Zar" pitchFamily="2" charset="-78"/>
              </a:rPr>
              <a:t>و</a:t>
            </a:r>
          </a:p>
          <a:p>
            <a:pPr marL="0" indent="0" algn="just" rtl="1">
              <a:lnSpc>
                <a:spcPct val="150000"/>
              </a:lnSpc>
              <a:buNone/>
              <a:defRPr/>
            </a:pPr>
            <a:r>
              <a:rPr lang="fa-IR" sz="2800" dirty="0" smtClean="0">
                <a:solidFill>
                  <a:srgbClr val="000000"/>
                </a:solidFill>
                <a:cs typeface="B Zar" pitchFamily="2" charset="-78"/>
              </a:rPr>
              <a:t> روانـی انـسان ناشـی </a:t>
            </a:r>
            <a:r>
              <a:rPr lang="fa-IR" sz="2800" dirty="0">
                <a:solidFill>
                  <a:srgbClr val="000000"/>
                </a:solidFill>
                <a:cs typeface="B Zar" pitchFamily="2" charset="-78"/>
              </a:rPr>
              <a:t>از </a:t>
            </a:r>
            <a:r>
              <a:rPr lang="fa-IR" sz="2800" dirty="0" smtClean="0">
                <a:solidFill>
                  <a:srgbClr val="000000"/>
                </a:solidFill>
                <a:cs typeface="B Zar" pitchFamily="2" charset="-78"/>
              </a:rPr>
              <a:t>عـدم </a:t>
            </a:r>
          </a:p>
          <a:p>
            <a:pPr marL="0" indent="0" algn="just" rtl="1">
              <a:lnSpc>
                <a:spcPct val="150000"/>
              </a:lnSpc>
              <a:buNone/>
              <a:defRPr/>
            </a:pPr>
            <a:r>
              <a:rPr lang="fa-IR" sz="2800" dirty="0" smtClean="0">
                <a:solidFill>
                  <a:srgbClr val="000000"/>
                </a:solidFill>
                <a:cs typeface="B Zar" pitchFamily="2" charset="-78"/>
              </a:rPr>
              <a:t>خودشناسی اسـت. </a:t>
            </a:r>
            <a:r>
              <a:rPr lang="fa-IR" sz="2800" dirty="0">
                <a:solidFill>
                  <a:srgbClr val="000000"/>
                </a:solidFill>
                <a:cs typeface="B Zar" pitchFamily="2" charset="-78"/>
              </a:rPr>
              <a:t>اگر </a:t>
            </a:r>
            <a:r>
              <a:rPr lang="fa-IR" sz="2800" dirty="0" smtClean="0">
                <a:solidFill>
                  <a:srgbClr val="000000"/>
                </a:solidFill>
                <a:cs typeface="B Zar" pitchFamily="2" charset="-78"/>
              </a:rPr>
              <a:t>انسـان</a:t>
            </a:r>
          </a:p>
          <a:p>
            <a:pPr marL="0" indent="0" algn="just" rtl="1">
              <a:lnSpc>
                <a:spcPct val="150000"/>
              </a:lnSpc>
              <a:buNone/>
              <a:defRPr/>
            </a:pPr>
            <a:r>
              <a:rPr lang="fa-IR" sz="2800" dirty="0" smtClean="0">
                <a:solidFill>
                  <a:srgbClr val="000000"/>
                </a:solidFill>
                <a:cs typeface="B Zar" pitchFamily="2" charset="-78"/>
              </a:rPr>
              <a:t>خود </a:t>
            </a:r>
            <a:r>
              <a:rPr lang="fa-IR" sz="2800" dirty="0">
                <a:solidFill>
                  <a:srgbClr val="000000"/>
                </a:solidFill>
                <a:cs typeface="B Zar" pitchFamily="2" charset="-78"/>
              </a:rPr>
              <a:t>را می </a:t>
            </a:r>
            <a:r>
              <a:rPr lang="fa-IR" sz="2800" dirty="0" smtClean="0">
                <a:solidFill>
                  <a:srgbClr val="000000"/>
                </a:solidFill>
                <a:cs typeface="B Zar" pitchFamily="2" charset="-78"/>
              </a:rPr>
              <a:t>شنـاخـت</a:t>
            </a:r>
            <a:r>
              <a:rPr lang="fa-IR" sz="2800" dirty="0">
                <a:solidFill>
                  <a:srgbClr val="000000"/>
                </a:solidFill>
                <a:cs typeface="B Zar" pitchFamily="2" charset="-78"/>
              </a:rPr>
              <a:t>، </a:t>
            </a:r>
            <a:r>
              <a:rPr lang="fa-IR" sz="2800" dirty="0" smtClean="0">
                <a:solidFill>
                  <a:srgbClr val="000000"/>
                </a:solidFill>
                <a:cs typeface="B Zar" pitchFamily="2" charset="-78"/>
              </a:rPr>
              <a:t>دچـار</a:t>
            </a:r>
          </a:p>
          <a:p>
            <a:pPr marL="0" indent="0" algn="just" rtl="1">
              <a:lnSpc>
                <a:spcPct val="150000"/>
              </a:lnSpc>
              <a:buNone/>
              <a:defRPr/>
            </a:pPr>
            <a:r>
              <a:rPr lang="fa-IR" sz="2800" dirty="0" smtClean="0">
                <a:solidFill>
                  <a:srgbClr val="000000"/>
                </a:solidFill>
                <a:cs typeface="B Zar" pitchFamily="2" charset="-78"/>
              </a:rPr>
              <a:t>بسیاری </a:t>
            </a:r>
            <a:r>
              <a:rPr lang="fa-IR" sz="2800" dirty="0">
                <a:solidFill>
                  <a:srgbClr val="000000"/>
                </a:solidFill>
                <a:cs typeface="B Zar" pitchFamily="2" charset="-78"/>
              </a:rPr>
              <a:t>از مشکلات </a:t>
            </a:r>
            <a:r>
              <a:rPr lang="fa-IR" sz="2800" dirty="0" smtClean="0">
                <a:solidFill>
                  <a:srgbClr val="000000"/>
                </a:solidFill>
                <a:cs typeface="B Zar" pitchFamily="2" charset="-78"/>
              </a:rPr>
              <a:t>نمی </a:t>
            </a:r>
            <a:r>
              <a:rPr lang="fa-IR" sz="2800" dirty="0">
                <a:solidFill>
                  <a:srgbClr val="000000"/>
                </a:solidFill>
                <a:cs typeface="B Zar" pitchFamily="2" charset="-78"/>
              </a:rPr>
              <a:t>گشت. </a:t>
            </a:r>
            <a:r>
              <a:rPr lang="fa-IR" sz="2800" dirty="0" smtClean="0">
                <a:solidFill>
                  <a:srgbClr val="000000"/>
                </a:solidFill>
                <a:cs typeface="B Zar" pitchFamily="2" charset="-78"/>
              </a:rPr>
              <a:t>بسیاری </a:t>
            </a:r>
            <a:r>
              <a:rPr lang="fa-IR" sz="2800" dirty="0">
                <a:solidFill>
                  <a:srgbClr val="000000"/>
                </a:solidFill>
                <a:cs typeface="B Zar" pitchFamily="2" charset="-78"/>
              </a:rPr>
              <a:t>از مکاتب ساخته بشر ناشی از عدم خودشناسی آدمی است.</a:t>
            </a:r>
            <a:endParaRPr lang="en-US" sz="2800" dirty="0">
              <a:solidFill>
                <a:srgbClr val="000000"/>
              </a:solidFill>
              <a:cs typeface="B Zar" pitchFamily="2" charset="-78"/>
            </a:endParaRPr>
          </a:p>
          <a:p>
            <a:pPr marL="0" indent="0" algn="justLow" rtl="1">
              <a:lnSpc>
                <a:spcPct val="150000"/>
              </a:lnSpc>
              <a:buNone/>
              <a:defRPr/>
            </a:pPr>
            <a:endParaRPr lang="fa-IR" sz="2800" dirty="0">
              <a:cs typeface="B Zar" pitchFamily="2" charset="-78"/>
            </a:endParaRPr>
          </a:p>
        </p:txBody>
      </p:sp>
      <p:sp>
        <p:nvSpPr>
          <p:cNvPr id="10" name="Chevron 9"/>
          <p:cNvSpPr/>
          <p:nvPr/>
        </p:nvSpPr>
        <p:spPr>
          <a:xfrm rot="10800000">
            <a:off x="7279088" y="1273793"/>
            <a:ext cx="266701" cy="266700"/>
          </a:xfrm>
          <a:prstGeom prst="chevron">
            <a:avLst>
              <a:gd name="adj" fmla="val 57676"/>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555" y="1447800"/>
            <a:ext cx="3878645" cy="28866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8827856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1066800" y="990600"/>
            <a:ext cx="7162800" cy="4267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lnSpc>
                <a:spcPct val="150000"/>
              </a:lnSpc>
              <a:buNone/>
              <a:defRPr/>
            </a:pPr>
            <a:r>
              <a:rPr lang="fa-IR" sz="3600" dirty="0">
                <a:solidFill>
                  <a:srgbClr val="673105"/>
                </a:solidFill>
                <a:latin typeface="B Homa"/>
                <a:cs typeface="B Zar" panose="00000400000000000000" pitchFamily="2" charset="-78"/>
              </a:rPr>
              <a:t>حقیقت انسان</a:t>
            </a:r>
            <a:endParaRPr lang="en-US" sz="3600" dirty="0">
              <a:solidFill>
                <a:srgbClr val="673105"/>
              </a:solidFill>
              <a:latin typeface="B Homa"/>
              <a:cs typeface="B Zar" panose="00000400000000000000" pitchFamily="2" charset="-78"/>
            </a:endParaRPr>
          </a:p>
          <a:p>
            <a:pPr marL="0" indent="0" algn="justLow" rtl="1">
              <a:lnSpc>
                <a:spcPct val="150000"/>
              </a:lnSpc>
              <a:buNone/>
              <a:defRPr/>
            </a:pPr>
            <a:r>
              <a:rPr lang="fa-IR" sz="2800" dirty="0">
                <a:cs typeface="B Zar" panose="00000400000000000000" pitchFamily="2" charset="-78"/>
              </a:rPr>
              <a:t>گروهی انسان را صرفاً یک امر مادی تفسیر می کنند و قوانین حسی و تجربی را بر آن حاکم می دانند و گروهی علاوه بر جسم برای انسان روح </a:t>
            </a:r>
            <a:r>
              <a:rPr lang="fa-IR" sz="2800" dirty="0" smtClean="0">
                <a:cs typeface="B Zar" panose="00000400000000000000" pitchFamily="2" charset="-78"/>
              </a:rPr>
              <a:t>قائلند </a:t>
            </a:r>
            <a:r>
              <a:rPr lang="fa-IR" sz="2800" dirty="0">
                <a:cs typeface="B Zar" panose="00000400000000000000" pitchFamily="2" charset="-78"/>
              </a:rPr>
              <a:t>و اگر هم به جسم توجه </a:t>
            </a:r>
            <a:r>
              <a:rPr lang="fa-IR" sz="2800" dirty="0" smtClean="0">
                <a:cs typeface="B Zar" panose="00000400000000000000" pitchFamily="2" charset="-78"/>
              </a:rPr>
              <a:t>دارند</a:t>
            </a:r>
            <a:r>
              <a:rPr lang="fa-IR" sz="2800" dirty="0">
                <a:cs typeface="B Zar" panose="00000400000000000000" pitchFamily="2" charset="-78"/>
              </a:rPr>
              <a:t>، به دلیل تأثیر آن بر </a:t>
            </a:r>
            <a:endParaRPr lang="fa-IR" sz="2800" dirty="0" smtClean="0">
              <a:cs typeface="B Zar" panose="00000400000000000000" pitchFamily="2" charset="-78"/>
            </a:endParaRPr>
          </a:p>
          <a:p>
            <a:pPr marL="0" indent="0" algn="justLow" rtl="1">
              <a:lnSpc>
                <a:spcPct val="150000"/>
              </a:lnSpc>
              <a:buNone/>
              <a:defRPr/>
            </a:pPr>
            <a:r>
              <a:rPr lang="fa-IR" sz="2800" dirty="0" smtClean="0">
                <a:cs typeface="B Zar" panose="00000400000000000000" pitchFamily="2" charset="-78"/>
              </a:rPr>
              <a:t>روح </a:t>
            </a:r>
            <a:r>
              <a:rPr lang="fa-IR" sz="2800" dirty="0">
                <a:cs typeface="B Zar" panose="00000400000000000000" pitchFamily="2" charset="-78"/>
              </a:rPr>
              <a:t>آدم است. </a:t>
            </a:r>
            <a:endParaRPr lang="en-US" sz="2800" dirty="0">
              <a:cs typeface="B Zar" panose="00000400000000000000" pitchFamily="2" charset="-78"/>
            </a:endParaRPr>
          </a:p>
        </p:txBody>
      </p:sp>
      <p:pic>
        <p:nvPicPr>
          <p:cNvPr id="5" name="Picture 4"/>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14400" y="1143000"/>
            <a:ext cx="2395717" cy="733660"/>
          </a:xfrm>
          <a:prstGeom prst="rect">
            <a:avLst/>
          </a:prstGeom>
        </p:spPr>
      </p:pic>
      <p:pic>
        <p:nvPicPr>
          <p:cNvPr id="6" name="Picture 5"/>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0800000">
            <a:off x="5910083" y="1143001"/>
            <a:ext cx="2395717" cy="733660"/>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483" y="4038600"/>
            <a:ext cx="3310117" cy="2482588"/>
          </a:xfrm>
          <a:prstGeom prst="snip2DiagRect">
            <a:avLst/>
          </a:prstGeom>
          <a:solidFill>
            <a:srgbClr val="FFFFFF">
              <a:shade val="85000"/>
            </a:srgbClr>
          </a:solidFill>
          <a:ln w="28575"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3053055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609600" y="1143000"/>
            <a:ext cx="8077200" cy="4572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lnSpc>
                <a:spcPct val="150000"/>
              </a:lnSpc>
              <a:buNone/>
              <a:defRPr/>
            </a:pPr>
            <a:r>
              <a:rPr lang="fa-IR" sz="3600" dirty="0">
                <a:solidFill>
                  <a:srgbClr val="673105"/>
                </a:solidFill>
                <a:latin typeface="B Homa"/>
                <a:cs typeface="B Homa"/>
              </a:rPr>
              <a:t>روح، حقیقت انسان</a:t>
            </a:r>
            <a:endParaRPr lang="en-US" sz="3600" dirty="0">
              <a:solidFill>
                <a:srgbClr val="673105"/>
              </a:solidFill>
              <a:latin typeface="B Homa"/>
              <a:cs typeface="B Homa"/>
            </a:endParaRPr>
          </a:p>
          <a:p>
            <a:pPr marL="0" indent="0" algn="just" rtl="1">
              <a:lnSpc>
                <a:spcPct val="150000"/>
              </a:lnSpc>
              <a:buNone/>
              <a:defRPr/>
            </a:pPr>
            <a:r>
              <a:rPr lang="fa-IR" sz="2800" dirty="0">
                <a:solidFill>
                  <a:srgbClr val="000000"/>
                </a:solidFill>
                <a:cs typeface="B Traffic" panose="00000400000000000000"/>
              </a:rPr>
              <a:t>قرآن علاوه بر جسم برای انسان روح قائل است و انسان را موجودی دو ساحتی می داند. </a:t>
            </a:r>
            <a:endParaRPr lang="en-US" sz="2800" dirty="0">
              <a:solidFill>
                <a:srgbClr val="000000"/>
              </a:solidFill>
              <a:cs typeface="B Traffic" panose="00000400000000000000"/>
            </a:endParaRPr>
          </a:p>
          <a:p>
            <a:pPr marL="0" indent="0" algn="just" rtl="1">
              <a:lnSpc>
                <a:spcPct val="150000"/>
              </a:lnSpc>
              <a:buNone/>
              <a:defRPr/>
            </a:pPr>
            <a:r>
              <a:rPr lang="fa-IR" sz="2800" dirty="0">
                <a:solidFill>
                  <a:srgbClr val="000000"/>
                </a:solidFill>
                <a:cs typeface="B Traffic" panose="00000400000000000000"/>
              </a:rPr>
              <a:t>البته قرآن با آیاتی به این اشاره می کند که واقعیت انسان روح اوست. فیلسوفان هم بسیط بودن «من» را  برای غیرمادی بودن </a:t>
            </a:r>
            <a:r>
              <a:rPr lang="fa-IR" sz="2800" dirty="0" smtClean="0">
                <a:solidFill>
                  <a:srgbClr val="000000"/>
                </a:solidFill>
                <a:cs typeface="B Traffic" panose="00000400000000000000"/>
              </a:rPr>
              <a:t>     روح </a:t>
            </a:r>
            <a:r>
              <a:rPr lang="fa-IR" sz="2800" dirty="0">
                <a:solidFill>
                  <a:srgbClr val="000000"/>
                </a:solidFill>
                <a:cs typeface="B Traffic" panose="00000400000000000000"/>
              </a:rPr>
              <a:t>اقامه می کنند.</a:t>
            </a:r>
            <a:endParaRPr lang="en-US" sz="2800" dirty="0">
              <a:solidFill>
                <a:srgbClr val="000000"/>
              </a:solidFill>
              <a:cs typeface="B Traffic" panose="00000400000000000000"/>
            </a:endParaRPr>
          </a:p>
        </p:txBody>
      </p:sp>
      <p:pic>
        <p:nvPicPr>
          <p:cNvPr id="5" name="Picture 4"/>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09600" y="1399939"/>
            <a:ext cx="2395717" cy="733660"/>
          </a:xfrm>
          <a:prstGeom prst="rect">
            <a:avLst/>
          </a:prstGeom>
        </p:spPr>
      </p:pic>
      <p:pic>
        <p:nvPicPr>
          <p:cNvPr id="6" name="Picture 5"/>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0800000">
            <a:off x="6291083" y="1399940"/>
            <a:ext cx="2395717" cy="733660"/>
          </a:xfrm>
          <a:prstGeom prst="rect">
            <a:avLst/>
          </a:prstGeom>
        </p:spPr>
      </p:pic>
    </p:spTree>
    <p:extLst>
      <p:ext uri="{BB962C8B-B14F-4D97-AF65-F5344CB8AC3E}">
        <p14:creationId xmlns:p14="http://schemas.microsoft.com/office/powerpoint/2010/main" val="9665119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952500" y="1676400"/>
            <a:ext cx="7162800" cy="4572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lnSpc>
                <a:spcPct val="150000"/>
              </a:lnSpc>
              <a:buNone/>
              <a:defRPr/>
            </a:pPr>
            <a:r>
              <a:rPr lang="fa-IR" sz="3600" dirty="0">
                <a:solidFill>
                  <a:srgbClr val="673105"/>
                </a:solidFill>
                <a:cs typeface="B Homa" pitchFamily="2" charset="-78"/>
              </a:rPr>
              <a:t>ابعاد روح و روان </a:t>
            </a:r>
            <a:r>
              <a:rPr lang="fa-IR" sz="3600" dirty="0" smtClean="0">
                <a:solidFill>
                  <a:srgbClr val="673105"/>
                </a:solidFill>
                <a:cs typeface="B Homa" pitchFamily="2" charset="-78"/>
              </a:rPr>
              <a:t>انسان</a:t>
            </a:r>
          </a:p>
          <a:p>
            <a:pPr marL="0" indent="0" algn="ctr" rtl="1">
              <a:lnSpc>
                <a:spcPct val="150000"/>
              </a:lnSpc>
              <a:buNone/>
              <a:defRPr/>
            </a:pPr>
            <a:endParaRPr lang="fa-IR" sz="3600" dirty="0" smtClean="0">
              <a:solidFill>
                <a:srgbClr val="673105"/>
              </a:solidFill>
              <a:cs typeface="B Homa" pitchFamily="2" charset="-78"/>
            </a:endParaRPr>
          </a:p>
          <a:p>
            <a:pPr marL="0" indent="0" algn="r" rtl="1">
              <a:lnSpc>
                <a:spcPct val="150000"/>
              </a:lnSpc>
              <a:buNone/>
              <a:defRPr/>
            </a:pPr>
            <a:r>
              <a:rPr lang="fa-IR" sz="2800" dirty="0" smtClean="0">
                <a:cs typeface="B Zar" pitchFamily="2" charset="-78"/>
              </a:rPr>
              <a:t>    1. بعد </a:t>
            </a:r>
            <a:r>
              <a:rPr lang="fa-IR" sz="2800" dirty="0">
                <a:cs typeface="B Zar" pitchFamily="2" charset="-78"/>
              </a:rPr>
              <a:t>ادراکی انسان: حوزه </a:t>
            </a:r>
            <a:r>
              <a:rPr lang="fa-IR" sz="2800" dirty="0" smtClean="0">
                <a:cs typeface="B Zar" pitchFamily="2" charset="-78"/>
              </a:rPr>
              <a:t>ی</a:t>
            </a:r>
          </a:p>
          <a:p>
            <a:pPr marL="0" indent="0" algn="r" rtl="1">
              <a:lnSpc>
                <a:spcPct val="150000"/>
              </a:lnSpc>
              <a:buNone/>
              <a:defRPr/>
            </a:pPr>
            <a:r>
              <a:rPr lang="fa-IR" sz="2800" dirty="0" smtClean="0">
                <a:cs typeface="B Zar" pitchFamily="2" charset="-78"/>
              </a:rPr>
              <a:t>    2. بعد گرایشی </a:t>
            </a:r>
            <a:r>
              <a:rPr lang="fa-IR" sz="2800" dirty="0">
                <a:cs typeface="B Zar" pitchFamily="2" charset="-78"/>
              </a:rPr>
              <a:t>انسان</a:t>
            </a:r>
            <a:endParaRPr lang="en-US" sz="2800" dirty="0">
              <a:cs typeface="B Zar" pitchFamily="2" charset="-78"/>
            </a:endParaRPr>
          </a:p>
          <a:p>
            <a:pPr marL="0" indent="0" algn="r" rtl="1">
              <a:lnSpc>
                <a:spcPct val="150000"/>
              </a:lnSpc>
              <a:buNone/>
              <a:defRPr/>
            </a:pPr>
            <a:endParaRPr lang="fa-IR" sz="2800" dirty="0">
              <a:cs typeface="B Zar" pitchFamily="2" charset="-78"/>
            </a:endParaRPr>
          </a:p>
        </p:txBody>
      </p:sp>
      <p:pic>
        <p:nvPicPr>
          <p:cNvPr id="7" name="Picture 6"/>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20812"/>
          <a:stretch/>
        </p:blipFill>
        <p:spPr>
          <a:xfrm>
            <a:off x="685800" y="1828800"/>
            <a:ext cx="1897117" cy="733660"/>
          </a:xfrm>
          <a:prstGeom prst="rect">
            <a:avLst/>
          </a:prstGeom>
        </p:spPr>
      </p:pic>
      <p:pic>
        <p:nvPicPr>
          <p:cNvPr id="10" name="Picture 9"/>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20812"/>
          <a:stretch/>
        </p:blipFill>
        <p:spPr>
          <a:xfrm rot="10800000">
            <a:off x="6484883" y="1828801"/>
            <a:ext cx="1897117" cy="733660"/>
          </a:xfrm>
          <a:prstGeom prst="rect">
            <a:avLst/>
          </a:prstGeom>
        </p:spPr>
      </p:pic>
      <p:sp>
        <p:nvSpPr>
          <p:cNvPr id="2" name="Right Brace 1"/>
          <p:cNvSpPr/>
          <p:nvPr/>
        </p:nvSpPr>
        <p:spPr>
          <a:xfrm>
            <a:off x="7696200" y="3505200"/>
            <a:ext cx="419100" cy="1600200"/>
          </a:xfrm>
          <a:prstGeom prst="rightBrace">
            <a:avLst>
              <a:gd name="adj1" fmla="val 45951"/>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1" name="Right Brace 10"/>
          <p:cNvSpPr/>
          <p:nvPr/>
        </p:nvSpPr>
        <p:spPr>
          <a:xfrm>
            <a:off x="4148302" y="3162300"/>
            <a:ext cx="419100" cy="1600200"/>
          </a:xfrm>
          <a:prstGeom prst="rightBrace">
            <a:avLst>
              <a:gd name="adj1" fmla="val 45951"/>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3" name="TextBox 2"/>
          <p:cNvSpPr txBox="1"/>
          <p:nvPr/>
        </p:nvSpPr>
        <p:spPr>
          <a:xfrm>
            <a:off x="2514600" y="3269902"/>
            <a:ext cx="1447800" cy="1384995"/>
          </a:xfrm>
          <a:prstGeom prst="rect">
            <a:avLst/>
          </a:prstGeom>
          <a:noFill/>
        </p:spPr>
        <p:txBody>
          <a:bodyPr wrap="square" rtlCol="0">
            <a:spAutoFit/>
          </a:bodyPr>
          <a:lstStyle/>
          <a:p>
            <a:pPr algn="r" rtl="1"/>
            <a:r>
              <a:rPr lang="fa-IR" sz="2800" dirty="0" smtClean="0">
                <a:cs typeface="B Zar" pitchFamily="2" charset="-78"/>
              </a:rPr>
              <a:t>عمل </a:t>
            </a:r>
          </a:p>
          <a:p>
            <a:pPr algn="r" rtl="1"/>
            <a:r>
              <a:rPr lang="fa-IR" sz="2800" dirty="0" smtClean="0">
                <a:cs typeface="B Zar" pitchFamily="2" charset="-78"/>
              </a:rPr>
              <a:t>و</a:t>
            </a:r>
          </a:p>
          <a:p>
            <a:pPr algn="r" rtl="1"/>
            <a:r>
              <a:rPr lang="fa-IR" sz="2800" dirty="0" smtClean="0">
                <a:cs typeface="B Zar" pitchFamily="2" charset="-78"/>
              </a:rPr>
              <a:t>نظر</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 y="3981450"/>
            <a:ext cx="2857500" cy="2571750"/>
          </a:xfrm>
          <a:prstGeom prst="rect">
            <a:avLst/>
          </a:prstGeom>
          <a:ln>
            <a:noFill/>
          </a:ln>
          <a:effectLst>
            <a:outerShdw blurRad="190500" algn="tl" rotWithShape="0">
              <a:srgbClr val="000000">
                <a:alpha val="70000"/>
              </a:srgbClr>
            </a:outerShdw>
          </a:effectLst>
        </p:spPr>
      </p:pic>
      <p:grpSp>
        <p:nvGrpSpPr>
          <p:cNvPr id="18" name="Group 17"/>
          <p:cNvGrpSpPr/>
          <p:nvPr/>
        </p:nvGrpSpPr>
        <p:grpSpPr>
          <a:xfrm>
            <a:off x="3967423" y="4158258"/>
            <a:ext cx="330844" cy="330844"/>
            <a:chOff x="7841988" y="1933182"/>
            <a:chExt cx="657618" cy="657618"/>
          </a:xfrm>
        </p:grpSpPr>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41988" y="1933182"/>
              <a:ext cx="657618" cy="657618"/>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41988" y="1933182"/>
              <a:ext cx="657618" cy="657618"/>
            </a:xfrm>
            <a:prstGeom prst="rect">
              <a:avLst/>
            </a:prstGeom>
          </p:spPr>
        </p:pic>
      </p:grpSp>
      <p:grpSp>
        <p:nvGrpSpPr>
          <p:cNvPr id="21" name="Group 20"/>
          <p:cNvGrpSpPr/>
          <p:nvPr/>
        </p:nvGrpSpPr>
        <p:grpSpPr>
          <a:xfrm>
            <a:off x="3967423" y="3339778"/>
            <a:ext cx="330844" cy="330844"/>
            <a:chOff x="7841988" y="1933182"/>
            <a:chExt cx="657618" cy="657618"/>
          </a:xfrm>
        </p:grpSpPr>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41988" y="1933182"/>
              <a:ext cx="657618" cy="657618"/>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41988" y="1933182"/>
              <a:ext cx="657618" cy="657618"/>
            </a:xfrm>
            <a:prstGeom prst="rect">
              <a:avLst/>
            </a:prstGeom>
          </p:spPr>
        </p:pic>
      </p:grpSp>
    </p:spTree>
    <p:extLst>
      <p:ext uri="{BB962C8B-B14F-4D97-AF65-F5344CB8AC3E}">
        <p14:creationId xmlns:p14="http://schemas.microsoft.com/office/powerpoint/2010/main" val="349365564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457200" y="1447800"/>
            <a:ext cx="8153400" cy="4572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rtl="1">
              <a:lnSpc>
                <a:spcPct val="150000"/>
              </a:lnSpc>
              <a:buNone/>
              <a:defRPr/>
            </a:pPr>
            <a:r>
              <a:rPr lang="fa-IR" sz="3600" b="1" dirty="0" smtClean="0">
                <a:solidFill>
                  <a:srgbClr val="673105"/>
                </a:solidFill>
                <a:cs typeface="B Homa"/>
              </a:rPr>
              <a:t>       </a:t>
            </a:r>
            <a:r>
              <a:rPr lang="fa-IR" sz="2800" dirty="0" smtClean="0">
                <a:solidFill>
                  <a:srgbClr val="673105"/>
                </a:solidFill>
                <a:cs typeface="B Titr" pitchFamily="2" charset="-78"/>
              </a:rPr>
              <a:t>ادراک نظری</a:t>
            </a:r>
          </a:p>
          <a:p>
            <a:pPr marL="0" indent="0" algn="justLow" rtl="1">
              <a:lnSpc>
                <a:spcPct val="150000"/>
              </a:lnSpc>
              <a:buNone/>
              <a:defRPr/>
            </a:pPr>
            <a:r>
              <a:rPr lang="fa-IR" sz="2800" dirty="0" smtClean="0">
                <a:solidFill>
                  <a:srgbClr val="000000"/>
                </a:solidFill>
                <a:cs typeface="B Traffic" panose="00000400000000000000"/>
              </a:rPr>
              <a:t>اگر </a:t>
            </a:r>
            <a:r>
              <a:rPr lang="fa-IR" sz="2800" dirty="0">
                <a:solidFill>
                  <a:srgbClr val="000000"/>
                </a:solidFill>
                <a:cs typeface="B Traffic" panose="00000400000000000000"/>
              </a:rPr>
              <a:t>متعلق </a:t>
            </a:r>
            <a:r>
              <a:rPr lang="fa-IR" sz="2800" dirty="0" smtClean="0">
                <a:solidFill>
                  <a:srgbClr val="000000"/>
                </a:solidFill>
                <a:cs typeface="B Traffic" panose="00000400000000000000"/>
              </a:rPr>
              <a:t>شناخت، یعنی اشیاء، </a:t>
            </a:r>
            <a:r>
              <a:rPr lang="fa-IR" sz="2800" dirty="0">
                <a:solidFill>
                  <a:srgbClr val="000000"/>
                </a:solidFill>
                <a:cs typeface="B Traffic" panose="00000400000000000000"/>
              </a:rPr>
              <a:t>آن گونه که هستند یا خواهند </a:t>
            </a:r>
            <a:r>
              <a:rPr lang="fa-IR" sz="2800" dirty="0" smtClean="0">
                <a:solidFill>
                  <a:srgbClr val="000000"/>
                </a:solidFill>
                <a:cs typeface="B Traffic" panose="00000400000000000000"/>
              </a:rPr>
              <a:t>بود، </a:t>
            </a:r>
            <a:r>
              <a:rPr lang="fa-IR" sz="2800" dirty="0">
                <a:solidFill>
                  <a:srgbClr val="000000"/>
                </a:solidFill>
                <a:cs typeface="B Traffic" panose="00000400000000000000"/>
              </a:rPr>
              <a:t>باشد، به آن حوزه شناخت نظری </a:t>
            </a:r>
            <a:endParaRPr lang="fa-IR" sz="2800" dirty="0" smtClean="0">
              <a:solidFill>
                <a:srgbClr val="000000"/>
              </a:solidFill>
              <a:cs typeface="B Traffic" panose="00000400000000000000"/>
            </a:endParaRPr>
          </a:p>
          <a:p>
            <a:pPr marL="0" indent="0" algn="justLow" rtl="1">
              <a:lnSpc>
                <a:spcPct val="150000"/>
              </a:lnSpc>
              <a:buNone/>
              <a:defRPr/>
            </a:pPr>
            <a:r>
              <a:rPr lang="fa-IR" sz="2800" dirty="0" smtClean="0">
                <a:solidFill>
                  <a:srgbClr val="000000"/>
                </a:solidFill>
                <a:cs typeface="B Traffic" panose="00000400000000000000"/>
              </a:rPr>
              <a:t>می گوینـد. اگـر شـنـاخـت </a:t>
            </a:r>
            <a:r>
              <a:rPr lang="fa-IR" sz="2800" dirty="0">
                <a:solidFill>
                  <a:srgbClr val="000000"/>
                </a:solidFill>
                <a:cs typeface="B Traffic" panose="00000400000000000000"/>
              </a:rPr>
              <a:t>از </a:t>
            </a:r>
            <a:r>
              <a:rPr lang="fa-IR" sz="2800" dirty="0" smtClean="0">
                <a:solidFill>
                  <a:srgbClr val="000000"/>
                </a:solidFill>
                <a:cs typeface="B Traffic" panose="00000400000000000000"/>
              </a:rPr>
              <a:t>طریـق </a:t>
            </a:r>
          </a:p>
          <a:p>
            <a:pPr marL="0" indent="0" algn="justLow" rtl="1">
              <a:lnSpc>
                <a:spcPct val="150000"/>
              </a:lnSpc>
              <a:buNone/>
              <a:defRPr/>
            </a:pPr>
            <a:r>
              <a:rPr lang="fa-IR" sz="2800" dirty="0" smtClean="0">
                <a:solidFill>
                  <a:srgbClr val="000000"/>
                </a:solidFill>
                <a:cs typeface="B Traffic" panose="00000400000000000000"/>
              </a:rPr>
              <a:t>صورت </a:t>
            </a:r>
            <a:r>
              <a:rPr lang="fa-IR" sz="2800" dirty="0">
                <a:solidFill>
                  <a:srgbClr val="000000"/>
                </a:solidFill>
                <a:cs typeface="B Traffic" panose="00000400000000000000"/>
              </a:rPr>
              <a:t>و مفاهیم </a:t>
            </a:r>
            <a:r>
              <a:rPr lang="fa-IR" sz="2800" dirty="0" smtClean="0">
                <a:solidFill>
                  <a:srgbClr val="000000"/>
                </a:solidFill>
                <a:cs typeface="B Traffic" panose="00000400000000000000"/>
              </a:rPr>
              <a:t>ذهـنی </a:t>
            </a:r>
            <a:r>
              <a:rPr lang="fa-IR" sz="2800" dirty="0">
                <a:solidFill>
                  <a:srgbClr val="000000"/>
                </a:solidFill>
                <a:cs typeface="B Traffic" panose="00000400000000000000"/>
              </a:rPr>
              <a:t>باشد </a:t>
            </a:r>
            <a:r>
              <a:rPr lang="fa-IR" sz="2800" dirty="0" smtClean="0">
                <a:solidFill>
                  <a:srgbClr val="000000"/>
                </a:solidFill>
                <a:cs typeface="B Traffic" panose="00000400000000000000"/>
              </a:rPr>
              <a:t>بـه </a:t>
            </a:r>
            <a:r>
              <a:rPr lang="fa-IR" sz="2800" dirty="0">
                <a:solidFill>
                  <a:srgbClr val="000000"/>
                </a:solidFill>
                <a:cs typeface="B Traffic" panose="00000400000000000000"/>
              </a:rPr>
              <a:t>آن </a:t>
            </a:r>
            <a:endParaRPr lang="fa-IR" sz="2800" dirty="0" smtClean="0">
              <a:solidFill>
                <a:srgbClr val="000000"/>
              </a:solidFill>
              <a:cs typeface="B Traffic" panose="00000400000000000000"/>
            </a:endParaRPr>
          </a:p>
          <a:p>
            <a:pPr marL="0" indent="0" algn="justLow" rtl="1">
              <a:lnSpc>
                <a:spcPct val="150000"/>
              </a:lnSpc>
              <a:buNone/>
              <a:defRPr/>
            </a:pPr>
            <a:r>
              <a:rPr lang="fa-IR" sz="2800" dirty="0" smtClean="0">
                <a:solidFill>
                  <a:srgbClr val="000000"/>
                </a:solidFill>
                <a:cs typeface="B Traffic" panose="00000400000000000000"/>
              </a:rPr>
              <a:t>علم </a:t>
            </a:r>
            <a:r>
              <a:rPr lang="fa-IR" sz="2800" dirty="0">
                <a:solidFill>
                  <a:srgbClr val="000000"/>
                </a:solidFill>
                <a:cs typeface="B Traffic" panose="00000400000000000000"/>
              </a:rPr>
              <a:t>حصولی می گویند ولی اگر شناخت بدون واسطه </a:t>
            </a:r>
            <a:r>
              <a:rPr lang="fa-IR" sz="2800" dirty="0" smtClean="0">
                <a:solidFill>
                  <a:srgbClr val="000000"/>
                </a:solidFill>
                <a:cs typeface="B Traffic" panose="00000400000000000000"/>
              </a:rPr>
              <a:t>باشد، </a:t>
            </a:r>
            <a:r>
              <a:rPr lang="fa-IR" sz="2800" dirty="0">
                <a:solidFill>
                  <a:srgbClr val="000000"/>
                </a:solidFill>
                <a:cs typeface="B Traffic" panose="00000400000000000000"/>
              </a:rPr>
              <a:t>مثل </a:t>
            </a:r>
            <a:r>
              <a:rPr lang="fa-IR" sz="2800" dirty="0" smtClean="0">
                <a:solidFill>
                  <a:srgbClr val="000000"/>
                </a:solidFill>
                <a:cs typeface="B Traffic" panose="00000400000000000000"/>
              </a:rPr>
              <a:t>ترس، </a:t>
            </a:r>
            <a:r>
              <a:rPr lang="fa-IR" sz="2800" dirty="0">
                <a:solidFill>
                  <a:srgbClr val="000000"/>
                </a:solidFill>
                <a:cs typeface="B Traffic" panose="00000400000000000000"/>
              </a:rPr>
              <a:t>به آن علم حضوری می گویند. </a:t>
            </a:r>
          </a:p>
        </p:txBody>
      </p:sp>
      <p:grpSp>
        <p:nvGrpSpPr>
          <p:cNvPr id="3" name="Group 2"/>
          <p:cNvGrpSpPr/>
          <p:nvPr/>
        </p:nvGrpSpPr>
        <p:grpSpPr>
          <a:xfrm>
            <a:off x="7876782" y="1704582"/>
            <a:ext cx="657618" cy="657618"/>
            <a:chOff x="7841988" y="1933182"/>
            <a:chExt cx="657618" cy="657618"/>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1988" y="1933182"/>
              <a:ext cx="657618" cy="657618"/>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1988" y="1933182"/>
              <a:ext cx="657618" cy="657618"/>
            </a:xfrm>
            <a:prstGeom prst="rect">
              <a:avLst/>
            </a:prstGeom>
          </p:spPr>
        </p:pic>
      </p:gr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50" y="3352800"/>
            <a:ext cx="2914650" cy="17526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440679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3733800" y="2514600"/>
            <a:ext cx="4800600" cy="3276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rtl="1">
              <a:lnSpc>
                <a:spcPct val="150000"/>
              </a:lnSpc>
              <a:buNone/>
              <a:defRPr/>
            </a:pPr>
            <a:r>
              <a:rPr lang="fa-IR" sz="3600" b="1" dirty="0" smtClean="0">
                <a:solidFill>
                  <a:srgbClr val="673105"/>
                </a:solidFill>
                <a:cs typeface="B Homa" pitchFamily="2" charset="-78"/>
              </a:rPr>
              <a:t>      </a:t>
            </a:r>
            <a:r>
              <a:rPr lang="fa-IR" sz="2800" dirty="0" smtClean="0">
                <a:solidFill>
                  <a:srgbClr val="673105"/>
                </a:solidFill>
                <a:cs typeface="B Titr" pitchFamily="2" charset="-78"/>
              </a:rPr>
              <a:t>ادراک </a:t>
            </a:r>
            <a:r>
              <a:rPr lang="fa-IR" sz="2800" dirty="0">
                <a:solidFill>
                  <a:srgbClr val="673105"/>
                </a:solidFill>
                <a:cs typeface="B Titr" pitchFamily="2" charset="-78"/>
              </a:rPr>
              <a:t>عملی</a:t>
            </a:r>
            <a:endParaRPr lang="en-US" sz="2800" dirty="0">
              <a:solidFill>
                <a:srgbClr val="673105"/>
              </a:solidFill>
              <a:cs typeface="B Titr" pitchFamily="2" charset="-78"/>
            </a:endParaRPr>
          </a:p>
          <a:p>
            <a:pPr marL="0" indent="0" algn="r" rtl="1">
              <a:lnSpc>
                <a:spcPct val="150000"/>
              </a:lnSpc>
              <a:buNone/>
              <a:defRPr/>
            </a:pPr>
            <a:r>
              <a:rPr lang="fa-IR" sz="2800" dirty="0">
                <a:cs typeface="B Traffic" panose="00000400000000000000"/>
              </a:rPr>
              <a:t> </a:t>
            </a:r>
            <a:r>
              <a:rPr lang="fa-IR" sz="2800" dirty="0" smtClean="0">
                <a:cs typeface="B Traffic" panose="00000400000000000000"/>
              </a:rPr>
              <a:t>شناخـتی اسـت</a:t>
            </a:r>
            <a:r>
              <a:rPr lang="fa-IR" sz="2800" dirty="0">
                <a:cs typeface="B Traffic" panose="00000400000000000000"/>
              </a:rPr>
              <a:t>، </a:t>
            </a:r>
            <a:r>
              <a:rPr lang="fa-IR" sz="2800" dirty="0" smtClean="0">
                <a:cs typeface="B Traffic" panose="00000400000000000000"/>
              </a:rPr>
              <a:t>کـه </a:t>
            </a:r>
            <a:r>
              <a:rPr lang="fa-IR" sz="2800" dirty="0">
                <a:cs typeface="B Traffic" panose="00000400000000000000"/>
              </a:rPr>
              <a:t>مربوط به </a:t>
            </a:r>
            <a:r>
              <a:rPr lang="fa-IR" sz="2800" dirty="0" smtClean="0">
                <a:cs typeface="B Traffic" panose="00000400000000000000"/>
              </a:rPr>
              <a:t>حوزه</a:t>
            </a:r>
          </a:p>
          <a:p>
            <a:pPr marL="0" indent="0" algn="r" rtl="1">
              <a:lnSpc>
                <a:spcPct val="150000"/>
              </a:lnSpc>
              <a:buNone/>
              <a:defRPr/>
            </a:pPr>
            <a:r>
              <a:rPr lang="fa-IR" sz="2800" dirty="0" smtClean="0">
                <a:cs typeface="B Traffic" panose="00000400000000000000"/>
              </a:rPr>
              <a:t> </a:t>
            </a:r>
            <a:r>
              <a:rPr lang="fa-IR" sz="2800" dirty="0">
                <a:cs typeface="B Traffic" panose="00000400000000000000"/>
              </a:rPr>
              <a:t>عمل، یعنی بایدها و نبایدها، خوب </a:t>
            </a:r>
            <a:r>
              <a:rPr lang="fa-IR" sz="2800" dirty="0" smtClean="0">
                <a:cs typeface="B Traffic" panose="00000400000000000000"/>
              </a:rPr>
              <a:t>ها</a:t>
            </a:r>
          </a:p>
          <a:p>
            <a:pPr marL="0" indent="0" algn="r" rtl="1">
              <a:lnSpc>
                <a:spcPct val="150000"/>
              </a:lnSpc>
              <a:buNone/>
              <a:defRPr/>
            </a:pPr>
            <a:r>
              <a:rPr lang="fa-IR" sz="2800" dirty="0" smtClean="0">
                <a:cs typeface="B Traffic" panose="00000400000000000000"/>
              </a:rPr>
              <a:t> </a:t>
            </a:r>
            <a:r>
              <a:rPr lang="fa-IR" sz="2800" dirty="0">
                <a:cs typeface="B Traffic" panose="00000400000000000000"/>
              </a:rPr>
              <a:t>و بدها می باشد</a:t>
            </a:r>
            <a:r>
              <a:rPr lang="en-US" sz="2800" dirty="0">
                <a:cs typeface="B Traffic" panose="00000400000000000000"/>
              </a:rPr>
              <a:t>.</a:t>
            </a:r>
          </a:p>
        </p:txBody>
      </p:sp>
      <p:grpSp>
        <p:nvGrpSpPr>
          <p:cNvPr id="3" name="Group 2"/>
          <p:cNvGrpSpPr/>
          <p:nvPr/>
        </p:nvGrpSpPr>
        <p:grpSpPr>
          <a:xfrm>
            <a:off x="7876782" y="2667000"/>
            <a:ext cx="657618" cy="657618"/>
            <a:chOff x="7841988" y="1933182"/>
            <a:chExt cx="657618" cy="657618"/>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1988" y="1933182"/>
              <a:ext cx="657618" cy="657618"/>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1988" y="1933182"/>
              <a:ext cx="657618" cy="657618"/>
            </a:xfrm>
            <a:prstGeom prst="rect">
              <a:avLst/>
            </a:prstGeom>
          </p:spPr>
        </p:pic>
      </p:gr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2000250"/>
            <a:ext cx="3429000" cy="4248150"/>
          </a:xfrm>
          <a:prstGeom prst="rect">
            <a:avLst/>
          </a:prstGeom>
          <a:ln>
            <a:noFill/>
          </a:ln>
          <a:effectLst>
            <a:softEdge rad="112500"/>
          </a:effectLst>
        </p:spPr>
      </p:pic>
    </p:spTree>
    <p:extLst>
      <p:ext uri="{BB962C8B-B14F-4D97-AF65-F5344CB8AC3E}">
        <p14:creationId xmlns:p14="http://schemas.microsoft.com/office/powerpoint/2010/main" val="111308436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152400" y="2133600"/>
            <a:ext cx="4641849" cy="3810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rtl="1">
              <a:lnSpc>
                <a:spcPct val="150000"/>
              </a:lnSpc>
              <a:buNone/>
              <a:defRPr/>
            </a:pPr>
            <a:r>
              <a:rPr lang="fa-IR" sz="2800" dirty="0" smtClean="0">
                <a:solidFill>
                  <a:srgbClr val="673105"/>
                </a:solidFill>
                <a:cs typeface="B Titr" pitchFamily="2" charset="-78"/>
              </a:rPr>
              <a:t>2.بعد </a:t>
            </a:r>
            <a:r>
              <a:rPr lang="fa-IR" sz="2800" dirty="0">
                <a:solidFill>
                  <a:srgbClr val="673105"/>
                </a:solidFill>
                <a:cs typeface="B Titr" pitchFamily="2" charset="-78"/>
              </a:rPr>
              <a:t>گرایشی انسان</a:t>
            </a:r>
            <a:endParaRPr lang="en-US" sz="2800" dirty="0">
              <a:solidFill>
                <a:srgbClr val="673105"/>
              </a:solidFill>
              <a:cs typeface="B Titr" pitchFamily="2" charset="-78"/>
            </a:endParaRPr>
          </a:p>
          <a:p>
            <a:pPr marL="0" indent="0" algn="r" rtl="1">
              <a:lnSpc>
                <a:spcPct val="150000"/>
              </a:lnSpc>
              <a:buNone/>
              <a:defRPr/>
            </a:pPr>
            <a:r>
              <a:rPr lang="fa-IR" sz="2800" dirty="0" smtClean="0">
                <a:solidFill>
                  <a:srgbClr val="000000"/>
                </a:solidFill>
                <a:cs typeface="B Traffic" panose="00000400000000000000"/>
              </a:rPr>
              <a:t>بعد گرایشـی </a:t>
            </a:r>
            <a:r>
              <a:rPr lang="fa-IR" sz="2800" dirty="0">
                <a:solidFill>
                  <a:srgbClr val="000000"/>
                </a:solidFill>
                <a:cs typeface="B Traffic" panose="00000400000000000000"/>
              </a:rPr>
              <a:t>تمایلاتی </a:t>
            </a:r>
            <a:r>
              <a:rPr lang="fa-IR" sz="2800" dirty="0" smtClean="0">
                <a:solidFill>
                  <a:srgbClr val="000000"/>
                </a:solidFill>
                <a:cs typeface="B Traffic" panose="00000400000000000000"/>
              </a:rPr>
              <a:t>هـستند </a:t>
            </a:r>
            <a:r>
              <a:rPr lang="fa-IR" sz="2800" dirty="0">
                <a:solidFill>
                  <a:srgbClr val="000000"/>
                </a:solidFill>
                <a:cs typeface="B Traffic" panose="00000400000000000000"/>
              </a:rPr>
              <a:t>که </a:t>
            </a:r>
            <a:r>
              <a:rPr lang="fa-IR" sz="2800" dirty="0" smtClean="0">
                <a:solidFill>
                  <a:srgbClr val="000000"/>
                </a:solidFill>
                <a:cs typeface="B Traffic" panose="00000400000000000000"/>
              </a:rPr>
              <a:t>بـا</a:t>
            </a:r>
          </a:p>
          <a:p>
            <a:pPr marL="0" indent="0" algn="r" rtl="1">
              <a:lnSpc>
                <a:spcPct val="150000"/>
              </a:lnSpc>
              <a:buNone/>
              <a:defRPr/>
            </a:pPr>
            <a:r>
              <a:rPr lang="fa-IR" sz="2800" dirty="0" smtClean="0">
                <a:solidFill>
                  <a:srgbClr val="000000"/>
                </a:solidFill>
                <a:cs typeface="B Traffic" panose="00000400000000000000"/>
              </a:rPr>
              <a:t>روح انسان </a:t>
            </a:r>
            <a:r>
              <a:rPr lang="fa-IR" sz="2800" dirty="0">
                <a:solidFill>
                  <a:srgbClr val="000000"/>
                </a:solidFill>
                <a:cs typeface="B Traffic" panose="00000400000000000000"/>
              </a:rPr>
              <a:t>سرشته اند. البته </a:t>
            </a:r>
            <a:r>
              <a:rPr lang="fa-IR" sz="2800" dirty="0" smtClean="0">
                <a:solidFill>
                  <a:srgbClr val="000000"/>
                </a:solidFill>
                <a:cs typeface="B Traffic" panose="00000400000000000000"/>
              </a:rPr>
              <a:t>عـوامل</a:t>
            </a:r>
          </a:p>
          <a:p>
            <a:pPr marL="0" indent="0" algn="r" rtl="1">
              <a:lnSpc>
                <a:spcPct val="150000"/>
              </a:lnSpc>
              <a:buNone/>
              <a:defRPr/>
            </a:pPr>
            <a:r>
              <a:rPr lang="fa-IR" sz="2800" dirty="0" smtClean="0">
                <a:solidFill>
                  <a:srgbClr val="000000"/>
                </a:solidFill>
                <a:cs typeface="B Traffic" panose="00000400000000000000"/>
              </a:rPr>
              <a:t>خارجـی </a:t>
            </a:r>
            <a:r>
              <a:rPr lang="fa-IR" sz="2800" dirty="0">
                <a:solidFill>
                  <a:srgbClr val="000000"/>
                </a:solidFill>
                <a:cs typeface="B Traffic" panose="00000400000000000000"/>
              </a:rPr>
              <a:t>در </a:t>
            </a:r>
            <a:r>
              <a:rPr lang="fa-IR" sz="2800" dirty="0" smtClean="0">
                <a:solidFill>
                  <a:srgbClr val="000000"/>
                </a:solidFill>
                <a:cs typeface="B Traffic" panose="00000400000000000000"/>
              </a:rPr>
              <a:t>رشـد </a:t>
            </a:r>
            <a:r>
              <a:rPr lang="fa-IR" sz="2800" dirty="0">
                <a:solidFill>
                  <a:srgbClr val="000000"/>
                </a:solidFill>
                <a:cs typeface="B Traffic" panose="00000400000000000000"/>
              </a:rPr>
              <a:t>و </a:t>
            </a:r>
            <a:r>
              <a:rPr lang="fa-IR" sz="2800" dirty="0" smtClean="0">
                <a:solidFill>
                  <a:srgbClr val="000000"/>
                </a:solidFill>
                <a:cs typeface="B Traffic" panose="00000400000000000000"/>
              </a:rPr>
              <a:t>شکوفـایی آنـها </a:t>
            </a:r>
          </a:p>
          <a:p>
            <a:pPr marL="0" indent="0" algn="r" rtl="1">
              <a:lnSpc>
                <a:spcPct val="150000"/>
              </a:lnSpc>
              <a:buNone/>
              <a:defRPr/>
            </a:pPr>
            <a:r>
              <a:rPr lang="fa-IR" sz="2800" dirty="0" smtClean="0">
                <a:solidFill>
                  <a:srgbClr val="000000"/>
                </a:solidFill>
                <a:cs typeface="B Traffic" panose="00000400000000000000"/>
              </a:rPr>
              <a:t>مؤثرند. مانند میل به پرستش خدا.</a:t>
            </a:r>
            <a:endParaRPr lang="en-US" sz="2800" dirty="0">
              <a:solidFill>
                <a:srgbClr val="000000"/>
              </a:solidFill>
              <a:cs typeface="B Traffic" panose="0000040000000000000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9049" y="2664619"/>
            <a:ext cx="3663951" cy="274796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62756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685800" y="2667000"/>
            <a:ext cx="7315200" cy="3581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Low" rtl="1">
              <a:lnSpc>
                <a:spcPct val="150000"/>
              </a:lnSpc>
              <a:buNone/>
              <a:defRPr/>
            </a:pPr>
            <a:r>
              <a:rPr lang="fa-IR" sz="2800" dirty="0" smtClean="0">
                <a:solidFill>
                  <a:srgbClr val="FF0000"/>
                </a:solidFill>
                <a:cs typeface="B Zar" pitchFamily="2" charset="-78"/>
              </a:rPr>
              <a:t>گرایش </a:t>
            </a:r>
            <a:r>
              <a:rPr lang="fa-IR" sz="2800" dirty="0">
                <a:solidFill>
                  <a:srgbClr val="FF0000"/>
                </a:solidFill>
                <a:cs typeface="B Zar" pitchFamily="2" charset="-78"/>
              </a:rPr>
              <a:t>های حیوانی</a:t>
            </a:r>
            <a:endParaRPr lang="en-US" sz="2800" dirty="0">
              <a:solidFill>
                <a:srgbClr val="FF0000"/>
              </a:solidFill>
              <a:cs typeface="B Zar" pitchFamily="2" charset="-78"/>
            </a:endParaRPr>
          </a:p>
          <a:p>
            <a:pPr marL="0" indent="0" algn="justLow" rtl="1">
              <a:lnSpc>
                <a:spcPct val="150000"/>
              </a:lnSpc>
              <a:buNone/>
              <a:defRPr/>
            </a:pPr>
            <a:r>
              <a:rPr lang="fa-IR" sz="2800" dirty="0">
                <a:cs typeface="B Zar" pitchFamily="2" charset="-78"/>
              </a:rPr>
              <a:t>این گرایش ها بین انسان و حیوان </a:t>
            </a:r>
            <a:r>
              <a:rPr lang="fa-IR" sz="2800" dirty="0" smtClean="0">
                <a:cs typeface="B Zar" pitchFamily="2" charset="-78"/>
              </a:rPr>
              <a:t>مشترکند، </a:t>
            </a:r>
            <a:r>
              <a:rPr lang="fa-IR" sz="2800" dirty="0">
                <a:cs typeface="B Zar" pitchFamily="2" charset="-78"/>
              </a:rPr>
              <a:t>مثل میل به جنس مخالف</a:t>
            </a:r>
          </a:p>
          <a:p>
            <a:pPr marL="0" indent="0" algn="justLow" rtl="1">
              <a:lnSpc>
                <a:spcPct val="150000"/>
              </a:lnSpc>
              <a:buNone/>
              <a:defRPr/>
            </a:pPr>
            <a:r>
              <a:rPr lang="fa-IR" sz="2800" dirty="0">
                <a:solidFill>
                  <a:srgbClr val="FF0000"/>
                </a:solidFill>
                <a:cs typeface="B Zar" pitchFamily="2" charset="-78"/>
              </a:rPr>
              <a:t>گرایش های انسانی</a:t>
            </a:r>
            <a:endParaRPr lang="en-US" sz="2800" dirty="0">
              <a:solidFill>
                <a:srgbClr val="FF0000"/>
              </a:solidFill>
              <a:cs typeface="B Zar" pitchFamily="2" charset="-78"/>
            </a:endParaRPr>
          </a:p>
          <a:p>
            <a:pPr marL="0" indent="0" algn="justLow" rtl="1">
              <a:lnSpc>
                <a:spcPct val="150000"/>
              </a:lnSpc>
              <a:buNone/>
              <a:defRPr/>
            </a:pPr>
            <a:r>
              <a:rPr lang="fa-IR" sz="2800" dirty="0">
                <a:cs typeface="B Zar" pitchFamily="2" charset="-78"/>
              </a:rPr>
              <a:t>گرایش هایی که به انسان اختصاص دارد </a:t>
            </a:r>
            <a:r>
              <a:rPr lang="fa-IR" sz="2800" dirty="0" smtClean="0">
                <a:cs typeface="B Zar" pitchFamily="2" charset="-78"/>
              </a:rPr>
              <a:t>یا </a:t>
            </a:r>
            <a:r>
              <a:rPr lang="fa-IR" sz="2800" dirty="0">
                <a:cs typeface="B Zar" pitchFamily="2" charset="-78"/>
              </a:rPr>
              <a:t>نشانه های آن در حیوانات کمتر است. </a:t>
            </a:r>
            <a:endParaRPr lang="en-US" sz="2800" dirty="0">
              <a:cs typeface="B Zar" pitchFamily="2" charset="-78"/>
            </a:endParaRPr>
          </a:p>
        </p:txBody>
      </p:sp>
      <p:sp>
        <p:nvSpPr>
          <p:cNvPr id="2" name="Right Brace 1"/>
          <p:cNvSpPr/>
          <p:nvPr/>
        </p:nvSpPr>
        <p:spPr>
          <a:xfrm>
            <a:off x="8001000" y="2743200"/>
            <a:ext cx="533400" cy="3505200"/>
          </a:xfrm>
          <a:prstGeom prst="rightBrace">
            <a:avLst>
              <a:gd name="adj1" fmla="val 61207"/>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3" name="TextBox 2"/>
          <p:cNvSpPr txBox="1"/>
          <p:nvPr/>
        </p:nvSpPr>
        <p:spPr>
          <a:xfrm>
            <a:off x="5334000" y="1905000"/>
            <a:ext cx="3581400" cy="523220"/>
          </a:xfrm>
          <a:prstGeom prst="rect">
            <a:avLst/>
          </a:prstGeom>
          <a:noFill/>
        </p:spPr>
        <p:txBody>
          <a:bodyPr wrap="square" rtlCol="0">
            <a:spAutoFit/>
          </a:bodyPr>
          <a:lstStyle/>
          <a:p>
            <a:pPr algn="r" rtl="1"/>
            <a:r>
              <a:rPr lang="fa-IR" sz="2800" dirty="0" smtClean="0">
                <a:cs typeface="B Zar" pitchFamily="2" charset="-78"/>
              </a:rPr>
              <a:t>گرایش های انسان دو دسته اند:</a:t>
            </a:r>
          </a:p>
        </p:txBody>
      </p:sp>
      <p:sp>
        <p:nvSpPr>
          <p:cNvPr id="5" name="Teardrop 4"/>
          <p:cNvSpPr/>
          <p:nvPr/>
        </p:nvSpPr>
        <p:spPr>
          <a:xfrm>
            <a:off x="7960912" y="3073121"/>
            <a:ext cx="116288" cy="127279"/>
          </a:xfrm>
          <a:prstGeom prst="teardrop">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6" name="Teardrop 5"/>
          <p:cNvSpPr/>
          <p:nvPr/>
        </p:nvSpPr>
        <p:spPr>
          <a:xfrm>
            <a:off x="7960912" y="4520921"/>
            <a:ext cx="116288" cy="127279"/>
          </a:xfrm>
          <a:prstGeom prst="teardrop">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43291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4465393" y="1447800"/>
            <a:ext cx="4450007" cy="5181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Low" rtl="1">
              <a:lnSpc>
                <a:spcPct val="150000"/>
              </a:lnSpc>
              <a:buNone/>
            </a:pPr>
            <a:r>
              <a:rPr lang="fa-IR" sz="2800" dirty="0" smtClean="0">
                <a:cs typeface="B Zar" pitchFamily="2" charset="-78"/>
              </a:rPr>
              <a:t>از گرایش های اصیل انسانی گرایش به خداوند است. ممکن است بر اثر موانعی این گرایش ضعیف یا منحرف شود ولی در صورت رفع مانع دوباره این مسایل جلوه می­کند. </a:t>
            </a:r>
            <a:endParaRPr lang="en-US" sz="2800" dirty="0" smtClean="0">
              <a:cs typeface="B Zar" pitchFamily="2" charset="-78"/>
            </a:endParaRPr>
          </a:p>
          <a:p>
            <a:pPr marL="0" indent="0" algn="justLow" rtl="1">
              <a:lnSpc>
                <a:spcPct val="150000"/>
              </a:lnSpc>
              <a:buNone/>
            </a:pPr>
            <a:r>
              <a:rPr lang="fa-IR" sz="2800" dirty="0" smtClean="0">
                <a:solidFill>
                  <a:srgbClr val="000000"/>
                </a:solidFill>
                <a:cs typeface="B Zar" pitchFamily="2" charset="-78"/>
              </a:rPr>
              <a:t>پژوهش های تاریخی نشان می دهد انسان از قدیم الایام با نیایش و پرستش مأنوس بوده است. </a:t>
            </a:r>
            <a:endParaRPr lang="en-US" sz="2800" dirty="0">
              <a:solidFill>
                <a:srgbClr val="000000"/>
              </a:solidFill>
              <a:cs typeface="B Zar"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2019300"/>
            <a:ext cx="3779593" cy="4038600"/>
          </a:xfrm>
          <a:prstGeom prst="rect">
            <a:avLst/>
          </a:prstGeom>
        </p:spPr>
      </p:pic>
    </p:spTree>
    <p:extLst>
      <p:ext uri="{BB962C8B-B14F-4D97-AF65-F5344CB8AC3E}">
        <p14:creationId xmlns:p14="http://schemas.microsoft.com/office/powerpoint/2010/main" val="330119505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998483" y="3276600"/>
            <a:ext cx="7083972" cy="3124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lnSpc>
                <a:spcPct val="150000"/>
              </a:lnSpc>
              <a:buNone/>
              <a:defRPr/>
            </a:pPr>
            <a:r>
              <a:rPr lang="fa-IR" sz="3600" dirty="0">
                <a:solidFill>
                  <a:srgbClr val="673105"/>
                </a:solidFill>
                <a:cs typeface="B Homa" pitchFamily="2" charset="-78"/>
              </a:rPr>
              <a:t>انسان و بحران های </a:t>
            </a:r>
            <a:r>
              <a:rPr lang="fa-IR" sz="3600" dirty="0" smtClean="0">
                <a:solidFill>
                  <a:srgbClr val="673105"/>
                </a:solidFill>
                <a:cs typeface="B Homa" pitchFamily="2" charset="-78"/>
              </a:rPr>
              <a:t>فرارو</a:t>
            </a:r>
          </a:p>
          <a:p>
            <a:pPr marL="0" indent="0" algn="justLow" rtl="1">
              <a:lnSpc>
                <a:spcPct val="150000"/>
              </a:lnSpc>
              <a:buNone/>
              <a:defRPr/>
            </a:pPr>
            <a:r>
              <a:rPr lang="fa-IR" sz="2800" dirty="0" smtClean="0">
                <a:solidFill>
                  <a:srgbClr val="000000"/>
                </a:solidFill>
                <a:cs typeface="B Zar" pitchFamily="2" charset="-78"/>
              </a:rPr>
              <a:t>بی </a:t>
            </a:r>
            <a:r>
              <a:rPr lang="fa-IR" sz="2800" dirty="0">
                <a:solidFill>
                  <a:srgbClr val="000000"/>
                </a:solidFill>
                <a:cs typeface="B Zar" pitchFamily="2" charset="-78"/>
              </a:rPr>
              <a:t>شک زندگی انسان معاصر از جهات مختلفی رشد نموده است ولی علی رغم این رشدها انسان با معضلات و بحران های فراوانی نیز مواجه شده است.</a:t>
            </a:r>
            <a:endParaRPr lang="en-US" sz="2800" dirty="0">
              <a:solidFill>
                <a:srgbClr val="FFC000"/>
              </a:solidFill>
              <a:cs typeface="B Zar" pitchFamily="2" charset="-78"/>
            </a:endParaRPr>
          </a:p>
          <a:p>
            <a:pPr marL="0" indent="0" algn="justLow" rtl="1">
              <a:lnSpc>
                <a:spcPct val="150000"/>
              </a:lnSpc>
              <a:buNone/>
              <a:defRPr/>
            </a:pPr>
            <a:endParaRPr lang="en-US" sz="2800" b="1" dirty="0">
              <a:solidFill>
                <a:schemeClr val="tx2">
                  <a:lumMod val="50000"/>
                </a:schemeClr>
              </a:solidFill>
              <a:cs typeface="B Zar" pitchFamily="2" charset="-78"/>
            </a:endParaRPr>
          </a:p>
        </p:txBody>
      </p:sp>
      <p:pic>
        <p:nvPicPr>
          <p:cNvPr id="3" name="Picture 2"/>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998483" y="3457338"/>
            <a:ext cx="1492469" cy="733660"/>
          </a:xfrm>
          <a:prstGeom prst="rect">
            <a:avLst/>
          </a:prstGeom>
        </p:spPr>
      </p:pic>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589986" y="3457339"/>
            <a:ext cx="1492469" cy="733660"/>
          </a:xfrm>
          <a:prstGeom prst="rect">
            <a:avLst/>
          </a:prstGeom>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8369" y="152400"/>
            <a:ext cx="3124200" cy="31242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927573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533400" y="762000"/>
            <a:ext cx="8077200" cy="5410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Low" rtl="1">
              <a:lnSpc>
                <a:spcPct val="150000"/>
              </a:lnSpc>
              <a:buNone/>
              <a:defRPr/>
            </a:pPr>
            <a:r>
              <a:rPr lang="fa-IR" sz="2800" dirty="0">
                <a:solidFill>
                  <a:srgbClr val="FF0000"/>
                </a:solidFill>
                <a:cs typeface="B Titr" pitchFamily="2" charset="-78"/>
              </a:rPr>
              <a:t>الف) بحران </a:t>
            </a:r>
            <a:r>
              <a:rPr lang="fa-IR" sz="2800" dirty="0" smtClean="0">
                <a:solidFill>
                  <a:srgbClr val="FF0000"/>
                </a:solidFill>
                <a:cs typeface="B Titr" pitchFamily="2" charset="-78"/>
              </a:rPr>
              <a:t>معرفتی</a:t>
            </a:r>
          </a:p>
          <a:p>
            <a:pPr marL="0" indent="0" algn="justLow" rtl="1">
              <a:lnSpc>
                <a:spcPct val="150000"/>
              </a:lnSpc>
              <a:buNone/>
              <a:defRPr/>
            </a:pPr>
            <a:r>
              <a:rPr lang="fa-IR" sz="2800" dirty="0">
                <a:solidFill>
                  <a:srgbClr val="000000"/>
                </a:solidFill>
                <a:cs typeface="B Zar" pitchFamily="2" charset="-78"/>
              </a:rPr>
              <a:t>برخی تنها ابزار شناخت انسان را حس و تجربه می­دانند و می­کوشند تمام امور را با این ابزار بسنجند و هر آنچه را که با این امور سازگار نیست را انکار می­کنند. </a:t>
            </a:r>
          </a:p>
          <a:p>
            <a:pPr marL="0" lvl="0" indent="0" algn="justLow" rtl="1">
              <a:lnSpc>
                <a:spcPct val="150000"/>
              </a:lnSpc>
              <a:buNone/>
              <a:defRPr/>
            </a:pPr>
            <a:r>
              <a:rPr lang="fa-IR" sz="2800" dirty="0">
                <a:solidFill>
                  <a:srgbClr val="000000"/>
                </a:solidFill>
                <a:cs typeface="B Zar" pitchFamily="2" charset="-78"/>
              </a:rPr>
              <a:t>لازمه این امر خارج دانستن امور غیرمادی از حوزه شناخت آدمی </a:t>
            </a:r>
            <a:r>
              <a:rPr lang="fa-IR" sz="2800" dirty="0" smtClean="0">
                <a:solidFill>
                  <a:srgbClr val="000000"/>
                </a:solidFill>
                <a:cs typeface="B Zar" pitchFamily="2" charset="-78"/>
              </a:rPr>
              <a:t>است.</a:t>
            </a:r>
            <a:endParaRPr lang="en-US" sz="2800" dirty="0">
              <a:cs typeface="B Zar" pitchFamily="2" charset="-78"/>
            </a:endParaRPr>
          </a:p>
          <a:p>
            <a:pPr marL="0" indent="0" algn="justLow" rtl="1">
              <a:lnSpc>
                <a:spcPct val="150000"/>
              </a:lnSpc>
              <a:buNone/>
              <a:defRPr/>
            </a:pPr>
            <a:r>
              <a:rPr lang="fa-IR" sz="2800" dirty="0">
                <a:solidFill>
                  <a:srgbClr val="000000"/>
                </a:solidFill>
                <a:cs typeface="B Zar" pitchFamily="2" charset="-78"/>
              </a:rPr>
              <a:t>این عده عقل و شهود عرفانی را به کار نگرفته از آن غافلند حال اینکه ابزار انسان برای شناخت هر سه اینها هستند و کنار گذاشتن هر یک یعنی محدود کردن شناخت انسان.</a:t>
            </a:r>
          </a:p>
          <a:p>
            <a:pPr marL="0" indent="0" algn="justLow" rtl="1">
              <a:lnSpc>
                <a:spcPct val="150000"/>
              </a:lnSpc>
              <a:buNone/>
              <a:defRPr/>
            </a:pPr>
            <a:endParaRPr lang="en-US" sz="2800" b="1" dirty="0">
              <a:solidFill>
                <a:srgbClr val="673105"/>
              </a:solidFill>
              <a:cs typeface="B Zar" pitchFamily="2" charset="-78"/>
            </a:endParaRPr>
          </a:p>
        </p:txBody>
      </p:sp>
    </p:spTree>
    <p:extLst>
      <p:ext uri="{BB962C8B-B14F-4D97-AF65-F5344CB8AC3E}">
        <p14:creationId xmlns:p14="http://schemas.microsoft.com/office/powerpoint/2010/main" val="284899508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609600" y="2033587"/>
            <a:ext cx="4648200" cy="2971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justLow" defTabSz="1066800" rtl="1">
              <a:lnSpc>
                <a:spcPct val="150000"/>
              </a:lnSpc>
              <a:spcBef>
                <a:spcPct val="0"/>
              </a:spcBef>
              <a:spcAft>
                <a:spcPct val="35000"/>
              </a:spcAft>
              <a:buNone/>
            </a:pPr>
            <a:r>
              <a:rPr lang="fa-IR" sz="2800" dirty="0" smtClean="0">
                <a:solidFill>
                  <a:srgbClr val="000000"/>
                </a:solidFill>
                <a:cs typeface="B Zar" pitchFamily="2" charset="-78"/>
              </a:rPr>
              <a:t>نتیجه این تجربه­گرایی، علم­گرایی است که همه چیز را می­خواهد با تجربه، تفسیر مادی کند؛ در حالی که وظیفه علوم تجربی بررسی رابطه دو پدیده مادی است.</a:t>
            </a:r>
            <a:endParaRPr lang="en-US" sz="2800" dirty="0">
              <a:cs typeface="B Zar"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9462" y="1447800"/>
            <a:ext cx="3200400" cy="414337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7089840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533400" y="457200"/>
            <a:ext cx="8229600" cy="4572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Low" rtl="1">
              <a:lnSpc>
                <a:spcPct val="150000"/>
              </a:lnSpc>
              <a:buNone/>
              <a:defRPr/>
            </a:pPr>
            <a:r>
              <a:rPr lang="fa-IR" sz="2800" dirty="0">
                <a:solidFill>
                  <a:srgbClr val="FF0000"/>
                </a:solidFill>
                <a:cs typeface="B Titr" pitchFamily="2" charset="-78"/>
              </a:rPr>
              <a:t>ب) بحران </a:t>
            </a:r>
            <a:r>
              <a:rPr lang="fa-IR" sz="2800" dirty="0" smtClean="0">
                <a:solidFill>
                  <a:srgbClr val="FF0000"/>
                </a:solidFill>
                <a:cs typeface="B Titr" pitchFamily="2" charset="-78"/>
              </a:rPr>
              <a:t>اخلاقی</a:t>
            </a:r>
          </a:p>
          <a:p>
            <a:pPr marL="0" indent="0" algn="justLow" rtl="1">
              <a:lnSpc>
                <a:spcPct val="150000"/>
              </a:lnSpc>
              <a:buNone/>
              <a:defRPr/>
            </a:pPr>
            <a:r>
              <a:rPr lang="fa-IR" sz="2800" dirty="0">
                <a:solidFill>
                  <a:srgbClr val="000000"/>
                </a:solidFill>
                <a:cs typeface="B Traffic"/>
              </a:rPr>
              <a:t>شکی نیست که انسان امروز دچار نوعی بحران اخلاقی است. این بحران اخلاقی هم نتیجه ی توجه افراطی به بعد مادی انسان است. راه برون رفت از این اوضاع هم توجه به ساحت معنوی و پیمودن تعالیم انبیاء الهی است. </a:t>
            </a:r>
            <a:endParaRPr lang="en-US" sz="2800" dirty="0">
              <a:solidFill>
                <a:srgbClr val="000000"/>
              </a:solidFill>
              <a:cs typeface="B Traffic"/>
            </a:endParaRPr>
          </a:p>
          <a:p>
            <a:pPr marL="0" indent="0" algn="justLow" rtl="1">
              <a:lnSpc>
                <a:spcPct val="150000"/>
              </a:lnSpc>
              <a:buNone/>
              <a:defRPr/>
            </a:pPr>
            <a:endParaRPr lang="en-US" sz="2800" b="1" dirty="0">
              <a:solidFill>
                <a:srgbClr val="673105"/>
              </a:solidFill>
              <a:cs typeface="B Homa"/>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3962400"/>
            <a:ext cx="3771900" cy="2514600"/>
          </a:xfrm>
          <a:prstGeom prst="round2DiagRect">
            <a:avLst>
              <a:gd name="adj1" fmla="val 16667"/>
              <a:gd name="adj2" fmla="val 0"/>
            </a:avLst>
          </a:prstGeom>
          <a:ln w="28575" cap="sq">
            <a:solidFill>
              <a:schemeClr val="accent2">
                <a:lumMod val="50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68140696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609600" y="4114800"/>
            <a:ext cx="8001000" cy="2362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Low" rtl="1">
              <a:lnSpc>
                <a:spcPct val="150000"/>
              </a:lnSpc>
              <a:buNone/>
              <a:defRPr/>
            </a:pPr>
            <a:r>
              <a:rPr lang="fa-IR" sz="2800" dirty="0">
                <a:solidFill>
                  <a:srgbClr val="FF0000"/>
                </a:solidFill>
                <a:cs typeface="B Titr" pitchFamily="2" charset="-78"/>
              </a:rPr>
              <a:t>بحران روانی و </a:t>
            </a:r>
            <a:r>
              <a:rPr lang="fa-IR" sz="2800" dirty="0" smtClean="0">
                <a:solidFill>
                  <a:srgbClr val="FF0000"/>
                </a:solidFill>
                <a:cs typeface="B Titr" pitchFamily="2" charset="-78"/>
              </a:rPr>
              <a:t>مادی</a:t>
            </a:r>
          </a:p>
          <a:p>
            <a:pPr marL="0" indent="0" algn="justLow" rtl="1">
              <a:lnSpc>
                <a:spcPct val="150000"/>
              </a:lnSpc>
              <a:buNone/>
              <a:defRPr/>
            </a:pPr>
            <a:r>
              <a:rPr lang="fa-IR" sz="2800" dirty="0">
                <a:solidFill>
                  <a:srgbClr val="000000"/>
                </a:solidFill>
                <a:cs typeface="B Traffic"/>
              </a:rPr>
              <a:t>این مشکلات ناشی از گم کردن هویت اصلی خود و از دست دادن تکیه گاه اصلی انسان یعنی خداوند متعال است</a:t>
            </a:r>
            <a:endParaRPr lang="en-US" sz="2800" dirty="0">
              <a:solidFill>
                <a:srgbClr val="000000"/>
              </a:solidFill>
              <a:cs typeface="B Traffic"/>
            </a:endParaRPr>
          </a:p>
          <a:p>
            <a:pPr marL="0" indent="0" algn="justLow" rtl="1">
              <a:lnSpc>
                <a:spcPct val="150000"/>
              </a:lnSpc>
              <a:buNone/>
              <a:defRPr/>
            </a:pPr>
            <a:endParaRPr lang="en-US" sz="2800" b="1" dirty="0">
              <a:solidFill>
                <a:schemeClr val="tx2">
                  <a:lumMod val="50000"/>
                </a:schemeClr>
              </a:solidFill>
              <a:cs typeface="B Homa"/>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5402" r="4024" b="2758"/>
          <a:stretch/>
        </p:blipFill>
        <p:spPr>
          <a:xfrm>
            <a:off x="2799693" y="228600"/>
            <a:ext cx="3372507" cy="3620738"/>
          </a:xfrm>
          <a:prstGeom prst="rect">
            <a:avLst/>
          </a:prstGeom>
          <a:ln>
            <a:noFill/>
          </a:ln>
          <a:effectLst>
            <a:softEdge rad="112500"/>
          </a:effectLst>
        </p:spPr>
      </p:pic>
    </p:spTree>
    <p:extLst>
      <p:ext uri="{BB962C8B-B14F-4D97-AF65-F5344CB8AC3E}">
        <p14:creationId xmlns:p14="http://schemas.microsoft.com/office/powerpoint/2010/main" val="321013701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1066800" y="609600"/>
            <a:ext cx="7010400" cy="4572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lnSpc>
                <a:spcPct val="150000"/>
              </a:lnSpc>
              <a:buNone/>
              <a:defRPr/>
            </a:pPr>
            <a:r>
              <a:rPr lang="fa-IR" dirty="0">
                <a:solidFill>
                  <a:srgbClr val="673105"/>
                </a:solidFill>
                <a:cs typeface="B Homa"/>
              </a:rPr>
              <a:t>نقش دین در رفع بحران های </a:t>
            </a:r>
            <a:r>
              <a:rPr lang="fa-IR" dirty="0" smtClean="0">
                <a:solidFill>
                  <a:srgbClr val="673105"/>
                </a:solidFill>
                <a:cs typeface="B Homa"/>
              </a:rPr>
              <a:t>انسانی</a:t>
            </a:r>
          </a:p>
          <a:p>
            <a:pPr marL="0" lvl="0" indent="0" algn="justLow" rtl="1">
              <a:lnSpc>
                <a:spcPct val="150000"/>
              </a:lnSpc>
              <a:buNone/>
              <a:defRPr/>
            </a:pPr>
            <a:r>
              <a:rPr lang="fa-IR" sz="2800" dirty="0">
                <a:solidFill>
                  <a:srgbClr val="000000"/>
                </a:solidFill>
                <a:cs typeface="B Traffic"/>
              </a:rPr>
              <a:t>خوشبختانه دنیای امروز نقش دین را در حل معضلات خود بازیافته است و آمارها نشان می دهد که گرایش به سوی خداوند روز به روز در حال پیشرفت است</a:t>
            </a:r>
            <a:endParaRPr lang="en-US" sz="2800" dirty="0">
              <a:solidFill>
                <a:srgbClr val="0070C0"/>
              </a:solidFill>
              <a:cs typeface="B Traffic"/>
            </a:endParaRPr>
          </a:p>
          <a:p>
            <a:pPr marL="0" indent="0" algn="justLow" rtl="1">
              <a:lnSpc>
                <a:spcPct val="150000"/>
              </a:lnSpc>
              <a:buNone/>
              <a:defRPr/>
            </a:pPr>
            <a:endParaRPr lang="fa-IR" sz="2800" b="1" dirty="0">
              <a:solidFill>
                <a:schemeClr val="tx2">
                  <a:lumMod val="50000"/>
                </a:schemeClr>
              </a:solidFill>
              <a:cs typeface="B Homa"/>
            </a:endParaRPr>
          </a:p>
        </p:txBody>
      </p:sp>
      <p:pic>
        <p:nvPicPr>
          <p:cNvPr id="3" name="Picture 2"/>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7773"/>
          <a:stretch/>
        </p:blipFill>
        <p:spPr>
          <a:xfrm>
            <a:off x="990600" y="685800"/>
            <a:ext cx="1011621" cy="733660"/>
          </a:xfrm>
          <a:prstGeom prst="rect">
            <a:avLst/>
          </a:prstGeom>
        </p:spPr>
      </p:pic>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7773"/>
          <a:stretch/>
        </p:blipFill>
        <p:spPr>
          <a:xfrm rot="10800000">
            <a:off x="7141779" y="685800"/>
            <a:ext cx="1011621" cy="73366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8875" y="3695700"/>
            <a:ext cx="4286250" cy="2857500"/>
          </a:xfrm>
          <a:prstGeom prst="rect">
            <a:avLst/>
          </a:prstGeom>
          <a:ln w="38100" cap="sq">
            <a:solidFill>
              <a:schemeClr val="accent6">
                <a:lumMod val="75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29632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3894740" y="685800"/>
            <a:ext cx="4258660" cy="5562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Low" rtl="1">
              <a:lnSpc>
                <a:spcPct val="150000"/>
              </a:lnSpc>
              <a:buNone/>
              <a:defRPr/>
            </a:pPr>
            <a:r>
              <a:rPr lang="fa-IR" sz="2800" dirty="0">
                <a:solidFill>
                  <a:srgbClr val="FF0000"/>
                </a:solidFill>
                <a:cs typeface="B Titr" pitchFamily="2" charset="-78"/>
              </a:rPr>
              <a:t>دین و بحران </a:t>
            </a:r>
            <a:r>
              <a:rPr lang="fa-IR" sz="2800" dirty="0" smtClean="0">
                <a:solidFill>
                  <a:srgbClr val="FF0000"/>
                </a:solidFill>
                <a:cs typeface="B Titr" pitchFamily="2" charset="-78"/>
              </a:rPr>
              <a:t>معرفتی</a:t>
            </a:r>
          </a:p>
          <a:p>
            <a:pPr marL="0" indent="0" algn="justLow" rtl="1">
              <a:lnSpc>
                <a:spcPct val="150000"/>
              </a:lnSpc>
              <a:buNone/>
              <a:defRPr/>
            </a:pPr>
            <a:r>
              <a:rPr lang="fa-IR" sz="2800" dirty="0">
                <a:solidFill>
                  <a:srgbClr val="000000"/>
                </a:solidFill>
                <a:cs typeface="B Zar" pitchFamily="2" charset="-78"/>
              </a:rPr>
              <a:t>عقل، ضرورت وحی را روشن </a:t>
            </a:r>
            <a:r>
              <a:rPr lang="fa-IR" sz="2800" dirty="0" smtClean="0">
                <a:solidFill>
                  <a:srgbClr val="000000"/>
                </a:solidFill>
                <a:cs typeface="B Zar" pitchFamily="2" charset="-78"/>
              </a:rPr>
              <a:t>         می </a:t>
            </a:r>
            <a:r>
              <a:rPr lang="fa-IR" sz="2800" dirty="0">
                <a:solidFill>
                  <a:srgbClr val="000000"/>
                </a:solidFill>
                <a:cs typeface="B Zar" pitchFamily="2" charset="-78"/>
              </a:rPr>
              <a:t>سازد، آدم با استفاده از عقل  و وحی به سعادت دنیوی و اخروی </a:t>
            </a:r>
            <a:r>
              <a:rPr lang="fa-IR" sz="2800" dirty="0" smtClean="0">
                <a:solidFill>
                  <a:srgbClr val="000000"/>
                </a:solidFill>
                <a:cs typeface="B Zar" pitchFamily="2" charset="-78"/>
              </a:rPr>
              <a:t/>
            </a:r>
            <a:br>
              <a:rPr lang="fa-IR" sz="2800" dirty="0" smtClean="0">
                <a:solidFill>
                  <a:srgbClr val="000000"/>
                </a:solidFill>
                <a:cs typeface="B Zar" pitchFamily="2" charset="-78"/>
              </a:rPr>
            </a:br>
            <a:r>
              <a:rPr lang="fa-IR" sz="2800" dirty="0" smtClean="0">
                <a:solidFill>
                  <a:srgbClr val="000000"/>
                </a:solidFill>
                <a:cs typeface="B Zar" pitchFamily="2" charset="-78"/>
              </a:rPr>
              <a:t>می </a:t>
            </a:r>
            <a:r>
              <a:rPr lang="fa-IR" sz="2800" dirty="0">
                <a:solidFill>
                  <a:srgbClr val="000000"/>
                </a:solidFill>
                <a:cs typeface="B Zar" pitchFamily="2" charset="-78"/>
              </a:rPr>
              <a:t>رسد.</a:t>
            </a:r>
            <a:endParaRPr lang="en-US" sz="2800" dirty="0">
              <a:solidFill>
                <a:srgbClr val="000000"/>
              </a:solidFill>
              <a:cs typeface="B Zar" pitchFamily="2" charset="-78"/>
            </a:endParaRPr>
          </a:p>
          <a:p>
            <a:pPr marL="0" indent="0" algn="justLow" rtl="1">
              <a:lnSpc>
                <a:spcPct val="150000"/>
              </a:lnSpc>
              <a:buNone/>
              <a:defRPr/>
            </a:pPr>
            <a:r>
              <a:rPr lang="fa-IR" sz="2800" dirty="0">
                <a:solidFill>
                  <a:srgbClr val="000000"/>
                </a:solidFill>
                <a:cs typeface="B Zar" pitchFamily="2" charset="-78"/>
              </a:rPr>
              <a:t>وحی نه تنها حوزه شناخت را محدود نمی کند، بلکه افق بازتری را به سوی انسان می­گشاید. </a:t>
            </a:r>
            <a:endParaRPr lang="en-US" sz="2800" dirty="0">
              <a:solidFill>
                <a:srgbClr val="000000"/>
              </a:solidFill>
              <a:cs typeface="B Zar"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195388"/>
            <a:ext cx="2762250" cy="45434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67860762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1066800" y="1219200"/>
            <a:ext cx="7162800" cy="4572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lnSpc>
                <a:spcPct val="150000"/>
              </a:lnSpc>
              <a:buNone/>
            </a:pPr>
            <a:r>
              <a:rPr lang="fa-IR" sz="2800" dirty="0" smtClean="0">
                <a:solidFill>
                  <a:srgbClr val="FF0000"/>
                </a:solidFill>
                <a:cs typeface="B Titr" pitchFamily="2" charset="-78"/>
              </a:rPr>
              <a:t>دین و بحران اخلاقی</a:t>
            </a:r>
          </a:p>
          <a:p>
            <a:pPr marL="0" indent="0" algn="just" rtl="1">
              <a:lnSpc>
                <a:spcPct val="150000"/>
              </a:lnSpc>
              <a:buNone/>
            </a:pPr>
            <a:r>
              <a:rPr lang="fa-IR" sz="2800" dirty="0" smtClean="0">
                <a:solidFill>
                  <a:srgbClr val="000000"/>
                </a:solidFill>
                <a:cs typeface="B Zar" pitchFamily="2" charset="-78"/>
              </a:rPr>
              <a:t>دین همواره پشتوانه اخلاق بوده</a:t>
            </a:r>
          </a:p>
          <a:p>
            <a:pPr marL="0" indent="0" algn="just" rtl="1">
              <a:lnSpc>
                <a:spcPct val="150000"/>
              </a:lnSpc>
              <a:buNone/>
            </a:pPr>
            <a:r>
              <a:rPr lang="fa-IR" sz="2800" dirty="0" smtClean="0">
                <a:solidFill>
                  <a:srgbClr val="000000"/>
                </a:solidFill>
                <a:cs typeface="B Zar" pitchFamily="2" charset="-78"/>
              </a:rPr>
              <a:t> و هست</a:t>
            </a:r>
            <a:r>
              <a:rPr lang="en-US" sz="2800" dirty="0" smtClean="0">
                <a:solidFill>
                  <a:srgbClr val="000000"/>
                </a:solidFill>
                <a:cs typeface="B Zar" pitchFamily="2" charset="-78"/>
              </a:rPr>
              <a:t>.</a:t>
            </a:r>
          </a:p>
          <a:p>
            <a:pPr marL="0" indent="0" algn="just" rtl="1">
              <a:lnSpc>
                <a:spcPct val="150000"/>
              </a:lnSpc>
              <a:buNone/>
            </a:pPr>
            <a:r>
              <a:rPr lang="fa-IR" sz="2800" dirty="0" smtClean="0">
                <a:solidFill>
                  <a:srgbClr val="000000"/>
                </a:solidFill>
                <a:cs typeface="B Zar" pitchFamily="2" charset="-78"/>
              </a:rPr>
              <a:t>خداوند در قالب وحی، راه سعادت را به انسان نشان داده است. برای مؤمنان راستین، عشق به خداوند و برای دیگران ثواب و عقاب، انگیزه عمل به دستورات دینی است. انسان از سر اختیار این اعمال را انجام می­دهد.</a:t>
            </a:r>
            <a:endParaRPr lang="en-US" sz="2800" dirty="0" smtClean="0">
              <a:solidFill>
                <a:srgbClr val="000000"/>
              </a:solidFill>
              <a:cs typeface="B Zar" pitchFamily="2" charset="-78"/>
            </a:endParaRPr>
          </a:p>
          <a:p>
            <a:pPr marL="0" indent="0" algn="just" rtl="1">
              <a:lnSpc>
                <a:spcPct val="150000"/>
              </a:lnSpc>
              <a:buNone/>
            </a:pPr>
            <a:endParaRPr lang="en-US" sz="2800" dirty="0">
              <a:solidFill>
                <a:schemeClr val="tx2">
                  <a:lumMod val="50000"/>
                </a:schemeClr>
              </a:solidFill>
              <a:cs typeface="B Zar" pitchFamily="2" charset="-78"/>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152400"/>
            <a:ext cx="3810000" cy="3187700"/>
          </a:xfrm>
          <a:prstGeom prst="rect">
            <a:avLst/>
          </a:prstGeom>
          <a:ln>
            <a:noFill/>
          </a:ln>
          <a:effectLst>
            <a:softEdge rad="112500"/>
          </a:effectLst>
        </p:spPr>
      </p:pic>
    </p:spTree>
    <p:extLst>
      <p:ext uri="{BB962C8B-B14F-4D97-AF65-F5344CB8AC3E}">
        <p14:creationId xmlns:p14="http://schemas.microsoft.com/office/powerpoint/2010/main" val="175356360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990600" y="228600"/>
            <a:ext cx="7162800" cy="3733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rtl="1">
              <a:lnSpc>
                <a:spcPct val="150000"/>
              </a:lnSpc>
              <a:buNone/>
              <a:defRPr/>
            </a:pPr>
            <a:r>
              <a:rPr lang="fa-IR" sz="2800" dirty="0">
                <a:solidFill>
                  <a:srgbClr val="FF0000"/>
                </a:solidFill>
                <a:cs typeface="B Titr" pitchFamily="2" charset="-78"/>
              </a:rPr>
              <a:t>دین و بحران </a:t>
            </a:r>
            <a:r>
              <a:rPr lang="fa-IR" sz="2800" dirty="0" smtClean="0">
                <a:solidFill>
                  <a:srgbClr val="FF0000"/>
                </a:solidFill>
                <a:cs typeface="B Titr" pitchFamily="2" charset="-78"/>
              </a:rPr>
              <a:t>روانی</a:t>
            </a:r>
          </a:p>
          <a:p>
            <a:pPr marL="0" indent="0" algn="just" rtl="1">
              <a:lnSpc>
                <a:spcPct val="150000"/>
              </a:lnSpc>
              <a:buNone/>
              <a:defRPr/>
            </a:pPr>
            <a:r>
              <a:rPr lang="fa-IR" sz="2800" dirty="0">
                <a:solidFill>
                  <a:srgbClr val="000000"/>
                </a:solidFill>
                <a:cs typeface="B Zar" pitchFamily="2" charset="-78"/>
              </a:rPr>
              <a:t>دین پشتوانه مهمی برای فائق آمدن به اضطراب هاست. کسی که زندگی را صرفاً آزمایشی از سوی خداوند می­بیند برای مشکلات خود در این دنیا توجیه مناسبی می­یابد و با هر مشکلی رو به پوچی و ناامیدی نمی­رود و می­داند که اعمال او بدون جواب نمی­ماند. </a:t>
            </a:r>
            <a:endParaRPr lang="en-US" sz="2800" dirty="0">
              <a:solidFill>
                <a:srgbClr val="000000"/>
              </a:solidFill>
              <a:cs typeface="B Zar" pitchFamily="2" charset="-78"/>
            </a:endParaRPr>
          </a:p>
          <a:p>
            <a:pPr marL="0" indent="0" algn="just" rtl="1">
              <a:lnSpc>
                <a:spcPct val="150000"/>
              </a:lnSpc>
              <a:buNone/>
              <a:defRPr/>
            </a:pPr>
            <a:endParaRPr lang="en-US" sz="2800" dirty="0">
              <a:solidFill>
                <a:schemeClr val="tx2">
                  <a:lumMod val="50000"/>
                </a:schemeClr>
              </a:solidFill>
              <a:cs typeface="B Zar" pitchFamily="2" charset="-78"/>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4371" t="4147"/>
          <a:stretch/>
        </p:blipFill>
        <p:spPr>
          <a:xfrm>
            <a:off x="2514600" y="3882991"/>
            <a:ext cx="4114800" cy="2749617"/>
          </a:xfrm>
          <a:prstGeom prst="round2DiagRect">
            <a:avLst>
              <a:gd name="adj1" fmla="val 16667"/>
              <a:gd name="adj2" fmla="val 0"/>
            </a:avLst>
          </a:prstGeom>
          <a:ln w="38100" cap="sq">
            <a:solidFill>
              <a:schemeClr val="accent6">
                <a:lumMod val="75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6097097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39836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609600" y="3657600"/>
            <a:ext cx="6934200" cy="2819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lnSpc>
                <a:spcPct val="150000"/>
              </a:lnSpc>
              <a:buNone/>
            </a:pPr>
            <a:r>
              <a:rPr lang="fa-IR" sz="3600" dirty="0" smtClean="0">
                <a:solidFill>
                  <a:srgbClr val="673105"/>
                </a:solidFill>
                <a:cs typeface="B Homa" pitchFamily="2" charset="-78"/>
              </a:rPr>
              <a:t>مقدمه</a:t>
            </a:r>
            <a:endParaRPr lang="en-US" sz="3600" dirty="0" smtClean="0">
              <a:solidFill>
                <a:srgbClr val="673105"/>
              </a:solidFill>
              <a:cs typeface="B Homa" pitchFamily="2" charset="-78"/>
            </a:endParaRPr>
          </a:p>
          <a:p>
            <a:pPr marL="0" indent="0" algn="justLow" rtl="1">
              <a:lnSpc>
                <a:spcPct val="150000"/>
              </a:lnSpc>
              <a:buNone/>
            </a:pPr>
            <a:r>
              <a:rPr lang="fa-IR" sz="2800" dirty="0" smtClean="0">
                <a:solidFill>
                  <a:srgbClr val="000000"/>
                </a:solidFill>
                <a:cs typeface="B Zar" pitchFamily="2" charset="-78"/>
              </a:rPr>
              <a:t>آرزوی انسان رسیدن به سعادت و ایمان است. قرآن کریم این ایمان را بسیار گرامی می دارد و آن را عامل رستگاری می شمارد. </a:t>
            </a:r>
            <a:endParaRPr lang="en-US" sz="2800" dirty="0" smtClean="0">
              <a:solidFill>
                <a:srgbClr val="000000"/>
              </a:solidFill>
              <a:cs typeface="B Zar" pitchFamily="2" charset="-78"/>
            </a:endParaRPr>
          </a:p>
        </p:txBody>
      </p:sp>
      <p:pic>
        <p:nvPicPr>
          <p:cNvPr id="4" name="Picture 3"/>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533400" y="3886200"/>
            <a:ext cx="1492469" cy="733660"/>
          </a:xfrm>
          <a:prstGeom prst="rect">
            <a:avLst/>
          </a:prstGeom>
        </p:spPr>
      </p:pic>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124903" y="3886201"/>
            <a:ext cx="1492469" cy="73366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000" y="381000"/>
            <a:ext cx="3429000" cy="3429000"/>
          </a:xfrm>
          <a:prstGeom prst="ellipse">
            <a:avLst/>
          </a:prstGeom>
          <a:ln>
            <a:noFill/>
          </a:ln>
          <a:effectLst>
            <a:softEdge rad="112500"/>
          </a:effectLst>
        </p:spPr>
      </p:pic>
    </p:spTree>
    <p:extLst>
      <p:ext uri="{BB962C8B-B14F-4D97-AF65-F5344CB8AC3E}">
        <p14:creationId xmlns:p14="http://schemas.microsoft.com/office/powerpoint/2010/main" val="2879319259"/>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533400" y="1142999"/>
            <a:ext cx="8001000" cy="530509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lnSpc>
                <a:spcPct val="150000"/>
              </a:lnSpc>
              <a:buNone/>
              <a:defRPr/>
            </a:pPr>
            <a:r>
              <a:rPr lang="fa-IR" sz="3600" dirty="0">
                <a:solidFill>
                  <a:srgbClr val="673105"/>
                </a:solidFill>
                <a:cs typeface="B Homa" pitchFamily="2" charset="-78"/>
              </a:rPr>
              <a:t>معنای لغوی و اصطلاحی ایمان</a:t>
            </a:r>
            <a:endParaRPr lang="en-US" sz="3600" dirty="0">
              <a:solidFill>
                <a:srgbClr val="673105"/>
              </a:solidFill>
              <a:cs typeface="B Homa" pitchFamily="2" charset="-78"/>
            </a:endParaRPr>
          </a:p>
          <a:p>
            <a:pPr marL="0" indent="0" algn="justLow" rtl="1">
              <a:lnSpc>
                <a:spcPct val="150000"/>
              </a:lnSpc>
              <a:buNone/>
            </a:pPr>
            <a:r>
              <a:rPr lang="fa-IR" sz="2800" dirty="0" smtClean="0">
                <a:solidFill>
                  <a:srgbClr val="000000"/>
                </a:solidFill>
                <a:cs typeface="B Zar" pitchFamily="2" charset="-78"/>
              </a:rPr>
              <a:t>ایمان امری است معنوی و حالتی روحی که جایگاه آن قلب آدمی است. ایمان از مصدر باب افعال به معنای جایگیری اعتقاد در قلب یا تصدیق چیزی با اعتقاد است. ایمان در اصطلاح، </a:t>
            </a:r>
          </a:p>
          <a:p>
            <a:pPr marL="0" indent="0" algn="justLow" rtl="1">
              <a:lnSpc>
                <a:spcPct val="150000"/>
              </a:lnSpc>
              <a:buNone/>
            </a:pPr>
            <a:r>
              <a:rPr lang="fa-IR" sz="2800" dirty="0" smtClean="0">
                <a:solidFill>
                  <a:srgbClr val="000000"/>
                </a:solidFill>
                <a:cs typeface="B Zar" pitchFamily="2" charset="-78"/>
              </a:rPr>
              <a:t>اعتقاد و تصدیق قلبی به خدا، روز</a:t>
            </a:r>
          </a:p>
          <a:p>
            <a:pPr marL="0" indent="0" algn="justLow" rtl="1">
              <a:lnSpc>
                <a:spcPct val="150000"/>
              </a:lnSpc>
              <a:buNone/>
            </a:pPr>
            <a:r>
              <a:rPr lang="fa-IR" sz="2800" dirty="0" smtClean="0">
                <a:solidFill>
                  <a:srgbClr val="000000"/>
                </a:solidFill>
                <a:cs typeface="B Zar" pitchFamily="2" charset="-78"/>
              </a:rPr>
              <a:t> قیامت، کـتب آسـمـانی، ملـائکه، </a:t>
            </a:r>
          </a:p>
          <a:p>
            <a:pPr marL="0" indent="0" algn="justLow" rtl="1">
              <a:lnSpc>
                <a:spcPct val="150000"/>
              </a:lnSpc>
              <a:buNone/>
            </a:pPr>
            <a:r>
              <a:rPr lang="fa-IR" sz="2800" dirty="0" smtClean="0">
                <a:solidFill>
                  <a:srgbClr val="000000"/>
                </a:solidFill>
                <a:cs typeface="B Zar" pitchFamily="2" charset="-78"/>
              </a:rPr>
              <a:t>پیامبران و به تعبیری، غیب است.</a:t>
            </a:r>
            <a:endParaRPr lang="en-US" sz="2800" dirty="0">
              <a:solidFill>
                <a:schemeClr val="tx2">
                  <a:lumMod val="75000"/>
                </a:schemeClr>
              </a:solidFill>
              <a:cs typeface="B Zar" pitchFamily="2" charset="-78"/>
            </a:endParaRPr>
          </a:p>
        </p:txBody>
      </p:sp>
      <p:pic>
        <p:nvPicPr>
          <p:cNvPr id="4" name="Picture 3"/>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5909"/>
          <a:stretch/>
        </p:blipFill>
        <p:spPr>
          <a:xfrm>
            <a:off x="685800" y="1323740"/>
            <a:ext cx="1056289" cy="733660"/>
          </a:xfrm>
          <a:prstGeom prst="rect">
            <a:avLst/>
          </a:prstGeom>
        </p:spPr>
      </p:pic>
      <p:pic>
        <p:nvPicPr>
          <p:cNvPr id="6" name="Picture 5"/>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5909"/>
          <a:stretch/>
        </p:blipFill>
        <p:spPr>
          <a:xfrm rot="10800000">
            <a:off x="7325711" y="1323740"/>
            <a:ext cx="1056289" cy="73366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988" y="3457904"/>
            <a:ext cx="4525412" cy="3019096"/>
          </a:xfrm>
          <a:prstGeom prst="ellipse">
            <a:avLst/>
          </a:prstGeom>
          <a:ln>
            <a:noFill/>
          </a:ln>
          <a:effectLst>
            <a:softEdge rad="112500"/>
          </a:effectLst>
        </p:spPr>
      </p:pic>
    </p:spTree>
    <p:extLst>
      <p:ext uri="{BB962C8B-B14F-4D97-AF65-F5344CB8AC3E}">
        <p14:creationId xmlns:p14="http://schemas.microsoft.com/office/powerpoint/2010/main" val="163944574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990600" y="685800"/>
            <a:ext cx="7086600" cy="99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buNone/>
            </a:pPr>
            <a:r>
              <a:rPr lang="fa-IR" sz="3600" dirty="0" smtClean="0">
                <a:solidFill>
                  <a:srgbClr val="673105"/>
                </a:solidFill>
                <a:cs typeface="B Homa" pitchFamily="2" charset="-78"/>
              </a:rPr>
              <a:t>ایمان و معرفت</a:t>
            </a:r>
            <a:endParaRPr lang="en-US" sz="3600" dirty="0" smtClean="0">
              <a:solidFill>
                <a:srgbClr val="673105"/>
              </a:solidFill>
              <a:cs typeface="B Homa" pitchFamily="2" charset="-78"/>
            </a:endParaRPr>
          </a:p>
        </p:txBody>
      </p:sp>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945931" y="685800"/>
            <a:ext cx="1492469" cy="733660"/>
          </a:xfrm>
          <a:prstGeom prst="rect">
            <a:avLst/>
          </a:prstGeom>
        </p:spPr>
      </p:pic>
      <p:pic>
        <p:nvPicPr>
          <p:cNvPr id="7" name="Picture 6"/>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629400" y="685801"/>
            <a:ext cx="1492469" cy="73366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7750" y="2155924"/>
            <a:ext cx="2533650" cy="3810000"/>
          </a:xfrm>
          <a:prstGeom prst="rect">
            <a:avLst/>
          </a:prstGeom>
          <a:ln>
            <a:noFill/>
          </a:ln>
          <a:effectLst>
            <a:outerShdw blurRad="190500" algn="tl" rotWithShape="0">
              <a:srgbClr val="000000">
                <a:alpha val="70000"/>
              </a:srgbClr>
            </a:outerShdw>
          </a:effectLst>
        </p:spPr>
      </p:pic>
      <p:sp>
        <p:nvSpPr>
          <p:cNvPr id="3" name="TextBox 2"/>
          <p:cNvSpPr txBox="1"/>
          <p:nvPr/>
        </p:nvSpPr>
        <p:spPr>
          <a:xfrm>
            <a:off x="3733800" y="1752600"/>
            <a:ext cx="4388069" cy="4616648"/>
          </a:xfrm>
          <a:prstGeom prst="rect">
            <a:avLst/>
          </a:prstGeom>
          <a:noFill/>
        </p:spPr>
        <p:txBody>
          <a:bodyPr wrap="square" rtlCol="0">
            <a:spAutoFit/>
          </a:bodyPr>
          <a:lstStyle/>
          <a:p>
            <a:pPr algn="justLow" rtl="1">
              <a:lnSpc>
                <a:spcPct val="150000"/>
              </a:lnSpc>
            </a:pPr>
            <a:r>
              <a:rPr lang="fa-IR" sz="2800" dirty="0" smtClean="0">
                <a:solidFill>
                  <a:srgbClr val="000000"/>
                </a:solidFill>
                <a:cs typeface="B Zar" pitchFamily="2" charset="-78"/>
              </a:rPr>
              <a:t>ایمان مبتنی بر علـم و معـرفت است ولـی</a:t>
            </a:r>
          </a:p>
          <a:p>
            <a:pPr algn="justLow" rtl="1">
              <a:lnSpc>
                <a:spcPct val="150000"/>
              </a:lnSpc>
            </a:pPr>
            <a:r>
              <a:rPr lang="fa-IR" sz="2800" dirty="0" smtClean="0">
                <a:solidFill>
                  <a:srgbClr val="000000"/>
                </a:solidFill>
                <a:cs typeface="B Zar" pitchFamily="2" charset="-78"/>
              </a:rPr>
              <a:t>لزوماً هنگامی که علم باشد ایمان نیست. </a:t>
            </a:r>
          </a:p>
          <a:p>
            <a:pPr algn="justLow" rtl="1">
              <a:lnSpc>
                <a:spcPct val="150000"/>
              </a:lnSpc>
            </a:pPr>
            <a:r>
              <a:rPr lang="fa-IR" sz="2800" dirty="0" smtClean="0">
                <a:solidFill>
                  <a:srgbClr val="000000"/>
                </a:solidFill>
                <a:cs typeface="B Zar" pitchFamily="2" charset="-78"/>
              </a:rPr>
              <a:t>در اسلام ایمـان مبتنی بر عـلم است ولی در مـسیحـیت می­گویند: ایـمان بیاور تا بفهمی، و این دلیل خاصی جز تحریف این دین و عدم توانایی جوابگویی متکلمان این دین به تحریفات آن ندارد.</a:t>
            </a:r>
            <a:endParaRPr lang="en-US" sz="2800" dirty="0" smtClean="0">
              <a:solidFill>
                <a:srgbClr val="000000"/>
              </a:solidFill>
              <a:cs typeface="B Zar" pitchFamily="2" charset="-78"/>
            </a:endParaRPr>
          </a:p>
        </p:txBody>
      </p:sp>
    </p:spTree>
    <p:extLst>
      <p:ext uri="{BB962C8B-B14F-4D97-AF65-F5344CB8AC3E}">
        <p14:creationId xmlns:p14="http://schemas.microsoft.com/office/powerpoint/2010/main" val="18723933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990600" y="1600200"/>
            <a:ext cx="7086600" cy="99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buNone/>
              <a:defRPr/>
            </a:pPr>
            <a:r>
              <a:rPr lang="fa-IR" sz="3600" dirty="0">
                <a:solidFill>
                  <a:srgbClr val="673105"/>
                </a:solidFill>
                <a:cs typeface="B Homa"/>
              </a:rPr>
              <a:t>ایمان و عقل</a:t>
            </a:r>
            <a:endParaRPr lang="en-US" sz="3600" dirty="0">
              <a:solidFill>
                <a:srgbClr val="673105"/>
              </a:solidFill>
              <a:cs typeface="B Homa"/>
            </a:endParaRPr>
          </a:p>
        </p:txBody>
      </p:sp>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914400" y="1600200"/>
            <a:ext cx="1492469" cy="733660"/>
          </a:xfrm>
          <a:prstGeom prst="rect">
            <a:avLst/>
          </a:prstGeom>
        </p:spPr>
      </p:pic>
      <p:pic>
        <p:nvPicPr>
          <p:cNvPr id="7" name="Picture 6"/>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660931" y="1600201"/>
            <a:ext cx="1492469" cy="733660"/>
          </a:xfrm>
          <a:prstGeom prst="rect">
            <a:avLst/>
          </a:prstGeom>
        </p:spPr>
      </p:pic>
      <p:sp>
        <p:nvSpPr>
          <p:cNvPr id="3" name="TextBox 2"/>
          <p:cNvSpPr txBox="1"/>
          <p:nvPr/>
        </p:nvSpPr>
        <p:spPr>
          <a:xfrm>
            <a:off x="457200" y="2438400"/>
            <a:ext cx="6203732" cy="2677656"/>
          </a:xfrm>
          <a:prstGeom prst="rect">
            <a:avLst/>
          </a:prstGeom>
          <a:noFill/>
        </p:spPr>
        <p:txBody>
          <a:bodyPr wrap="square" rtlCol="0">
            <a:spAutoFit/>
          </a:bodyPr>
          <a:lstStyle/>
          <a:p>
            <a:pPr algn="justLow" rtl="1">
              <a:lnSpc>
                <a:spcPct val="150000"/>
              </a:lnSpc>
              <a:defRPr/>
            </a:pPr>
            <a:r>
              <a:rPr lang="fa-IR" sz="2800" dirty="0">
                <a:solidFill>
                  <a:srgbClr val="000000"/>
                </a:solidFill>
                <a:cs typeface="B Zar" pitchFamily="2" charset="-78"/>
              </a:rPr>
              <a:t>از دیدگاه اسلامی دین، مبتنی بر عقل است. هر دو موهبت الهی است و هر یک دیگری را تأیید می­کند. توجه به عقل چنان است که عقل را جهت باطنی می­دانند و این عقل است که دین را برمی­گزیند. </a:t>
            </a:r>
            <a:endParaRPr lang="en-US" sz="2000" dirty="0">
              <a:cs typeface="B Zar" pitchFamily="2" charset="-78"/>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0400" y="2590800"/>
            <a:ext cx="1847850" cy="2466975"/>
          </a:xfrm>
          <a:prstGeom prst="rect">
            <a:avLst/>
          </a:prstGeom>
          <a:ln>
            <a:noFill/>
          </a:ln>
          <a:effectLst>
            <a:outerShdw blurRad="190500" algn="tl" rotWithShape="0">
              <a:srgbClr val="000000">
                <a:alpha val="70000"/>
              </a:srgbClr>
            </a:outerShdw>
          </a:effectLst>
        </p:spPr>
      </p:pic>
      <p:sp>
        <p:nvSpPr>
          <p:cNvPr id="6" name="TextBox 5"/>
          <p:cNvSpPr txBox="1"/>
          <p:nvPr/>
        </p:nvSpPr>
        <p:spPr>
          <a:xfrm>
            <a:off x="548148" y="5410200"/>
            <a:ext cx="8291052" cy="523220"/>
          </a:xfrm>
          <a:prstGeom prst="rect">
            <a:avLst/>
          </a:prstGeom>
          <a:noFill/>
        </p:spPr>
        <p:txBody>
          <a:bodyPr wrap="none" rtlCol="0">
            <a:spAutoFit/>
          </a:bodyPr>
          <a:lstStyle/>
          <a:p>
            <a:r>
              <a:rPr lang="fa-IR" sz="2800" dirty="0" smtClean="0">
                <a:solidFill>
                  <a:srgbClr val="000000"/>
                </a:solidFill>
                <a:cs typeface="B Zar" pitchFamily="2" charset="-78"/>
              </a:rPr>
              <a:t>البته اختلاف درباره­ی­ عقل در فِرَق اسلامی تنها در حوزه­­ی کارکرد آن است. </a:t>
            </a:r>
            <a:endParaRPr lang="en-US" sz="2000" dirty="0" smtClean="0">
              <a:cs typeface="B Zar" pitchFamily="2" charset="-78"/>
            </a:endParaRPr>
          </a:p>
        </p:txBody>
      </p:sp>
    </p:spTree>
    <p:extLst>
      <p:ext uri="{BB962C8B-B14F-4D97-AF65-F5344CB8AC3E}">
        <p14:creationId xmlns:p14="http://schemas.microsoft.com/office/powerpoint/2010/main" val="343227269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2"/>
          <p:cNvSpPr txBox="1">
            <a:spLocks/>
          </p:cNvSpPr>
          <p:nvPr/>
        </p:nvSpPr>
        <p:spPr>
          <a:xfrm>
            <a:off x="990600" y="685800"/>
            <a:ext cx="7086600" cy="99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rtl="1">
              <a:lnSpc>
                <a:spcPct val="150000"/>
              </a:lnSpc>
              <a:buNone/>
              <a:defRPr/>
            </a:pPr>
            <a:r>
              <a:rPr lang="fa-IR" sz="3600" dirty="0">
                <a:solidFill>
                  <a:srgbClr val="673105"/>
                </a:solidFill>
                <a:cs typeface="B Homa"/>
              </a:rPr>
              <a:t>ایمان و عمل</a:t>
            </a:r>
            <a:endParaRPr lang="en-US" sz="3600" dirty="0">
              <a:solidFill>
                <a:srgbClr val="673105"/>
              </a:solidFill>
              <a:cs typeface="B Homa"/>
            </a:endParaRPr>
          </a:p>
        </p:txBody>
      </p:sp>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914400" y="942739"/>
            <a:ext cx="1492469" cy="733660"/>
          </a:xfrm>
          <a:prstGeom prst="rect">
            <a:avLst/>
          </a:prstGeom>
        </p:spPr>
      </p:pic>
      <p:pic>
        <p:nvPicPr>
          <p:cNvPr id="7" name="Picture 6"/>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660931" y="942740"/>
            <a:ext cx="1492469" cy="733660"/>
          </a:xfrm>
          <a:prstGeom prst="rect">
            <a:avLst/>
          </a:prstGeom>
        </p:spPr>
      </p:pic>
      <p:sp>
        <p:nvSpPr>
          <p:cNvPr id="3" name="TextBox 2"/>
          <p:cNvSpPr txBox="1"/>
          <p:nvPr/>
        </p:nvSpPr>
        <p:spPr>
          <a:xfrm>
            <a:off x="838200" y="1752600"/>
            <a:ext cx="7436069" cy="2031325"/>
          </a:xfrm>
          <a:prstGeom prst="rect">
            <a:avLst/>
          </a:prstGeom>
          <a:noFill/>
        </p:spPr>
        <p:txBody>
          <a:bodyPr wrap="square" rtlCol="0">
            <a:spAutoFit/>
          </a:bodyPr>
          <a:lstStyle/>
          <a:p>
            <a:pPr algn="just" rtl="1">
              <a:lnSpc>
                <a:spcPct val="150000"/>
              </a:lnSpc>
              <a:defRPr/>
            </a:pPr>
            <a:r>
              <a:rPr lang="fa-IR" sz="2800" dirty="0">
                <a:cs typeface="B Zar" pitchFamily="2" charset="-78"/>
              </a:rPr>
              <a:t>از لحاظ اسلام بین ایمان و عمل، رابطه­ی تنگاتنگی وجود دارد و هیچ یک بدون دیگری نزد خداوند پذیرفته نیست. از روایات برمی­آید که عمل نمود ظاهری ایمان است. </a:t>
            </a:r>
            <a:endParaRPr lang="en-US" sz="2800" dirty="0">
              <a:cs typeface="B Zar" pitchFamily="2" charset="-78"/>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3600" y="4019550"/>
            <a:ext cx="4762500" cy="2381250"/>
          </a:xfrm>
          <a:prstGeom prst="rect">
            <a:avLst/>
          </a:prstGeom>
          <a:ln w="28575" cap="sq" cmpd="thickThin">
            <a:solidFill>
              <a:schemeClr val="accent6">
                <a:lumMod val="75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395402501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869731" y="1371600"/>
            <a:ext cx="7436069" cy="2623795"/>
          </a:xfrm>
          <a:prstGeom prst="rect">
            <a:avLst/>
          </a:prstGeom>
          <a:noFill/>
        </p:spPr>
        <p:txBody>
          <a:bodyPr wrap="square" rtlCol="0">
            <a:spAutoFit/>
          </a:bodyPr>
          <a:lstStyle/>
          <a:p>
            <a:pPr algn="just" rtl="1">
              <a:lnSpc>
                <a:spcPct val="150000"/>
              </a:lnSpc>
              <a:defRPr/>
            </a:pPr>
            <a:r>
              <a:rPr lang="fa-IR" sz="2800" b="1" dirty="0">
                <a:solidFill>
                  <a:srgbClr val="FF0000"/>
                </a:solidFill>
                <a:cs typeface="B Titr" pitchFamily="2" charset="-78"/>
              </a:rPr>
              <a:t>رابطه ی عمل و </a:t>
            </a:r>
            <a:r>
              <a:rPr lang="fa-IR" sz="2800" b="1" dirty="0" smtClean="0">
                <a:solidFill>
                  <a:srgbClr val="FF0000"/>
                </a:solidFill>
                <a:cs typeface="B Titr" pitchFamily="2" charset="-78"/>
              </a:rPr>
              <a:t>ایمان</a:t>
            </a:r>
          </a:p>
          <a:p>
            <a:pPr algn="just" rtl="1">
              <a:lnSpc>
                <a:spcPct val="150000"/>
              </a:lnSpc>
              <a:defRPr/>
            </a:pPr>
            <a:r>
              <a:rPr lang="fa-IR" sz="2800" dirty="0">
                <a:solidFill>
                  <a:srgbClr val="000000"/>
                </a:solidFill>
                <a:cs typeface="B Traffic"/>
              </a:rPr>
              <a:t>هرعملی نیز ناشی از ایمان نیست بلکه تنها عملی </a:t>
            </a:r>
            <a:r>
              <a:rPr lang="fa-IR" sz="2800" dirty="0" smtClean="0">
                <a:solidFill>
                  <a:srgbClr val="000000"/>
                </a:solidFill>
                <a:cs typeface="B Traffic"/>
              </a:rPr>
              <a:t>پذیرفته است </a:t>
            </a:r>
            <a:r>
              <a:rPr lang="fa-IR" sz="2800" dirty="0">
                <a:solidFill>
                  <a:srgbClr val="000000"/>
                </a:solidFill>
                <a:cs typeface="B Traffic"/>
              </a:rPr>
              <a:t>که از سر اطاعت و </a:t>
            </a:r>
            <a:r>
              <a:rPr lang="fa-IR" sz="2800" dirty="0" smtClean="0">
                <a:solidFill>
                  <a:srgbClr val="000000"/>
                </a:solidFill>
                <a:cs typeface="B Traffic"/>
              </a:rPr>
              <a:t>بندگی خداوند</a:t>
            </a:r>
          </a:p>
          <a:p>
            <a:pPr algn="just" rtl="1">
              <a:lnSpc>
                <a:spcPct val="150000"/>
              </a:lnSpc>
              <a:defRPr/>
            </a:pPr>
            <a:r>
              <a:rPr lang="fa-IR" sz="2800" dirty="0" smtClean="0">
                <a:solidFill>
                  <a:srgbClr val="000000"/>
                </a:solidFill>
                <a:cs typeface="B Traffic"/>
              </a:rPr>
              <a:t> </a:t>
            </a:r>
            <a:r>
              <a:rPr lang="fa-IR" sz="2800" dirty="0">
                <a:solidFill>
                  <a:srgbClr val="000000"/>
                </a:solidFill>
                <a:cs typeface="B Traffic"/>
              </a:rPr>
              <a:t>صادر شده باشد</a:t>
            </a:r>
            <a:r>
              <a:rPr lang="fa-IR" sz="2800" dirty="0" smtClean="0">
                <a:solidFill>
                  <a:srgbClr val="000000"/>
                </a:solidFill>
                <a:cs typeface="B Traffic"/>
              </a:rPr>
              <a:t>.</a:t>
            </a:r>
            <a:endParaRPr lang="en-US" sz="2800" dirty="0">
              <a:solidFill>
                <a:srgbClr val="000000"/>
              </a:solidFill>
              <a:cs typeface="B Traffic"/>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32" y="2971800"/>
            <a:ext cx="3210816" cy="3690938"/>
          </a:xfrm>
          <a:prstGeom prst="rect">
            <a:avLst/>
          </a:prstGeom>
          <a:ln>
            <a:noFill/>
          </a:ln>
          <a:effectLst>
            <a:softEdge rad="112500"/>
          </a:effectLst>
        </p:spPr>
      </p:pic>
    </p:spTree>
    <p:extLst>
      <p:ext uri="{BB962C8B-B14F-4D97-AF65-F5344CB8AC3E}">
        <p14:creationId xmlns:p14="http://schemas.microsoft.com/office/powerpoint/2010/main" val="165644219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304800" y="381000"/>
            <a:ext cx="7315200" cy="4801314"/>
          </a:xfrm>
          <a:prstGeom prst="rect">
            <a:avLst/>
          </a:prstGeom>
          <a:noFill/>
        </p:spPr>
        <p:txBody>
          <a:bodyPr wrap="square" rtlCol="0">
            <a:spAutoFit/>
          </a:bodyPr>
          <a:lstStyle/>
          <a:p>
            <a:pPr algn="ctr" rtl="1">
              <a:lnSpc>
                <a:spcPct val="150000"/>
              </a:lnSpc>
            </a:pPr>
            <a:r>
              <a:rPr lang="fa-IR" sz="3600" dirty="0" smtClean="0">
                <a:solidFill>
                  <a:srgbClr val="673105"/>
                </a:solidFill>
                <a:cs typeface="B Homa" pitchFamily="2" charset="-78"/>
              </a:rPr>
              <a:t>ایمان و اختیار</a:t>
            </a:r>
            <a:endParaRPr lang="en-US" sz="3600" dirty="0" smtClean="0">
              <a:solidFill>
                <a:srgbClr val="673105"/>
              </a:solidFill>
              <a:cs typeface="B Homa" pitchFamily="2" charset="-78"/>
            </a:endParaRPr>
          </a:p>
          <a:p>
            <a:pPr algn="justLow" rtl="1">
              <a:lnSpc>
                <a:spcPct val="150000"/>
              </a:lnSpc>
            </a:pPr>
            <a:r>
              <a:rPr lang="fa-IR" sz="2800" dirty="0" smtClean="0">
                <a:cs typeface="B Zar" pitchFamily="2" charset="-78"/>
              </a:rPr>
              <a:t>آدمی در امور خود مختار است و از این لحاظ است که اعمال او دارای ثواب و عقاب است.</a:t>
            </a:r>
          </a:p>
          <a:p>
            <a:pPr algn="justLow" rtl="1">
              <a:lnSpc>
                <a:spcPct val="150000"/>
              </a:lnSpc>
            </a:pPr>
            <a:r>
              <a:rPr lang="fa-IR" sz="2800" dirty="0" smtClean="0">
                <a:cs typeface="B Zar" pitchFamily="2" charset="-78"/>
              </a:rPr>
              <a:t>ایمان هم امری است اختیاری؛ اگر ایمان بیاورد مأجور است وگرنه مؤاخذه می­شود. ایمان و کفر دو امر اختیاری است و آدمی باید از سر اختیار بهترین را برگزیند. </a:t>
            </a:r>
            <a:endParaRPr lang="en-US" sz="2800" dirty="0" smtClean="0">
              <a:cs typeface="B Zar" pitchFamily="2" charset="-78"/>
            </a:endParaRPr>
          </a:p>
          <a:p>
            <a:pPr algn="justLow" rtl="1">
              <a:lnSpc>
                <a:spcPct val="150000"/>
              </a:lnSpc>
            </a:pPr>
            <a:endParaRPr lang="en-US" sz="2800" dirty="0">
              <a:cs typeface="B Zar" pitchFamily="2" charset="-78"/>
            </a:endParaRPr>
          </a:p>
        </p:txBody>
      </p:sp>
      <p:pic>
        <p:nvPicPr>
          <p:cNvPr id="4" name="Picture 3"/>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304800" y="457200"/>
            <a:ext cx="1492469" cy="733660"/>
          </a:xfrm>
          <a:prstGeom prst="rect">
            <a:avLst/>
          </a:prstGeom>
        </p:spPr>
      </p:pic>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051331" y="457201"/>
            <a:ext cx="1492469" cy="73366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253" y="4069791"/>
            <a:ext cx="3562678" cy="2331009"/>
          </a:xfrm>
          <a:prstGeom prst="snip2DiagRect">
            <a:avLst/>
          </a:prstGeom>
          <a:solidFill>
            <a:srgbClr val="FFFFFF">
              <a:shade val="85000"/>
            </a:srgbClr>
          </a:solidFill>
          <a:ln w="28575"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829453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rot="5400000">
            <a:off x="7272635" y="2967335"/>
            <a:ext cx="2819400" cy="923330"/>
          </a:xfrm>
          <a:prstGeom prst="rect">
            <a:avLst/>
          </a:prstGeom>
          <a:noFill/>
        </p:spPr>
        <p:txBody>
          <a:bodyPr wrap="square" rtlCol="0">
            <a:spAutoFit/>
          </a:bodyPr>
          <a:lstStyle/>
          <a:p>
            <a:pPr marL="457200" indent="-457200" algn="r" rtl="1">
              <a:lnSpc>
                <a:spcPct val="150000"/>
              </a:lnSpc>
            </a:pPr>
            <a:r>
              <a:rPr lang="fa-IR" sz="3600" dirty="0" smtClean="0">
                <a:solidFill>
                  <a:srgbClr val="673105"/>
                </a:solidFill>
                <a:cs typeface="B Homa" pitchFamily="2" charset="-78"/>
              </a:rPr>
              <a:t>متعلقات ایمان</a:t>
            </a:r>
            <a:endParaRPr lang="en-US" sz="3600" dirty="0" smtClean="0">
              <a:solidFill>
                <a:srgbClr val="673105"/>
              </a:solidFill>
              <a:cs typeface="B Homa" pitchFamily="2" charset="-78"/>
            </a:endParaRPr>
          </a:p>
        </p:txBody>
      </p:sp>
      <p:graphicFrame>
        <p:nvGraphicFramePr>
          <p:cNvPr id="2" name="Diagram 1"/>
          <p:cNvGraphicFramePr/>
          <p:nvPr>
            <p:extLst>
              <p:ext uri="{D42A27DB-BD31-4B8C-83A1-F6EECF244321}">
                <p14:modId xmlns:p14="http://schemas.microsoft.com/office/powerpoint/2010/main" val="1538490860"/>
              </p:ext>
            </p:extLst>
          </p:nvPr>
        </p:nvGraphicFramePr>
        <p:xfrm>
          <a:off x="152400" y="76200"/>
          <a:ext cx="8077200" cy="6705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90138" y="457200"/>
            <a:ext cx="1891862" cy="1905000"/>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90138" y="4495800"/>
            <a:ext cx="1891862" cy="1904999"/>
          </a:xfrm>
          <a:prstGeom prst="rect">
            <a:avLst/>
          </a:prstGeom>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43600" y="2438400"/>
            <a:ext cx="1980674" cy="1994429"/>
          </a:xfrm>
          <a:prstGeom prst="rect">
            <a:avLst/>
          </a:prstGeom>
        </p:spPr>
      </p:pic>
    </p:spTree>
    <p:extLst>
      <p:ext uri="{BB962C8B-B14F-4D97-AF65-F5344CB8AC3E}">
        <p14:creationId xmlns:p14="http://schemas.microsoft.com/office/powerpoint/2010/main" val="2675674869"/>
      </p:ext>
    </p:extLst>
  </p:cSld>
  <p:clrMapOvr>
    <a:masterClrMapping/>
  </p:clrMapOvr>
  <p:transition spd="slow">
    <p:cove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99680" y="3317559"/>
            <a:ext cx="4958120" cy="2677656"/>
          </a:xfrm>
          <a:prstGeom prst="rect">
            <a:avLst/>
          </a:prstGeom>
          <a:noFill/>
        </p:spPr>
        <p:txBody>
          <a:bodyPr wrap="square" rtlCol="0">
            <a:spAutoFit/>
          </a:bodyPr>
          <a:lstStyle/>
          <a:p>
            <a:pPr algn="just" rtl="1">
              <a:lnSpc>
                <a:spcPct val="150000"/>
              </a:lnSpc>
            </a:pPr>
            <a:r>
              <a:rPr lang="fa-IR" sz="2800" dirty="0" smtClean="0">
                <a:solidFill>
                  <a:srgbClr val="000000"/>
                </a:solidFill>
                <a:cs typeface="B Zar" pitchFamily="2" charset="-78"/>
              </a:rPr>
              <a:t>ایمان دارای درجات مختلفی است. هر که درجه­ی او بیشتر باشد، ظرفیت وجودی او بیشتر خواهد بود و به سعادت بیشتری می­رسد که بالاترین درجه­ی آن درجه عصمت است. </a:t>
            </a:r>
            <a:endParaRPr lang="en-US" sz="2800" dirty="0" smtClean="0">
              <a:solidFill>
                <a:srgbClr val="000000"/>
              </a:solidFill>
              <a:cs typeface="B Zar" pitchFamily="2" charset="-78"/>
            </a:endParaRPr>
          </a:p>
        </p:txBody>
      </p:sp>
      <p:pic>
        <p:nvPicPr>
          <p:cNvPr id="4" name="Picture 3"/>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533400" y="1676400"/>
            <a:ext cx="1492469" cy="733660"/>
          </a:xfrm>
          <a:prstGeom prst="rect">
            <a:avLst/>
          </a:prstGeom>
        </p:spPr>
      </p:pic>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7118131" y="1676400"/>
            <a:ext cx="1492469" cy="733660"/>
          </a:xfrm>
          <a:prstGeom prst="rect">
            <a:avLst/>
          </a:prstGeom>
        </p:spPr>
      </p:pic>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l="1338" t="3489" r="4979" b="12759"/>
          <a:stretch/>
        </p:blipFill>
        <p:spPr>
          <a:xfrm>
            <a:off x="5410200" y="3104844"/>
            <a:ext cx="3471041" cy="3103086"/>
          </a:xfrm>
          <a:prstGeom prst="rect">
            <a:avLst/>
          </a:prstGeom>
          <a:ln>
            <a:noFill/>
          </a:ln>
          <a:effectLst>
            <a:softEdge rad="112500"/>
          </a:effectLst>
        </p:spPr>
      </p:pic>
      <p:sp>
        <p:nvSpPr>
          <p:cNvPr id="7" name="TextBox 6"/>
          <p:cNvSpPr txBox="1"/>
          <p:nvPr/>
        </p:nvSpPr>
        <p:spPr>
          <a:xfrm>
            <a:off x="3454547" y="1676400"/>
            <a:ext cx="2234907" cy="646331"/>
          </a:xfrm>
          <a:prstGeom prst="rect">
            <a:avLst/>
          </a:prstGeom>
          <a:noFill/>
        </p:spPr>
        <p:txBody>
          <a:bodyPr wrap="none" rtlCol="0">
            <a:spAutoFit/>
          </a:bodyPr>
          <a:lstStyle/>
          <a:p>
            <a:pPr algn="r" rtl="1"/>
            <a:r>
              <a:rPr lang="fa-IR" sz="3600" dirty="0" smtClean="0">
                <a:solidFill>
                  <a:srgbClr val="673105"/>
                </a:solidFill>
                <a:cs typeface="B Homa" pitchFamily="2" charset="-78"/>
              </a:rPr>
              <a:t>درجات ایمان</a:t>
            </a:r>
            <a:endParaRPr lang="en-US" sz="3600" dirty="0" smtClean="0">
              <a:solidFill>
                <a:srgbClr val="673105"/>
              </a:solidFill>
              <a:cs typeface="B Homa" pitchFamily="2" charset="-78"/>
            </a:endParaRPr>
          </a:p>
        </p:txBody>
      </p:sp>
    </p:spTree>
    <p:extLst>
      <p:ext uri="{BB962C8B-B14F-4D97-AF65-F5344CB8AC3E}">
        <p14:creationId xmlns:p14="http://schemas.microsoft.com/office/powerpoint/2010/main" val="349584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390586" y="291405"/>
            <a:ext cx="8495910" cy="1384995"/>
          </a:xfrm>
          <a:prstGeom prst="rect">
            <a:avLst/>
          </a:prstGeom>
          <a:noFill/>
        </p:spPr>
        <p:txBody>
          <a:bodyPr wrap="square" rtlCol="0">
            <a:spAutoFit/>
          </a:bodyPr>
          <a:lstStyle/>
          <a:p>
            <a:pPr algn="justLow" rtl="1"/>
            <a:r>
              <a:rPr lang="fa-IR" sz="2800" dirty="0" smtClean="0">
                <a:solidFill>
                  <a:srgbClr val="000000"/>
                </a:solidFill>
                <a:cs typeface="B Zar" pitchFamily="2" charset="-78"/>
              </a:rPr>
              <a:t>همچنین روایات و آیات حکایت از آن دارد که ایمان دارای درجات مختلفی است. مؤمن برای اینکه ایمان خویش را استوار سازد باید امور ذیل را رعایت کند:</a:t>
            </a:r>
            <a:endParaRPr lang="en-US" sz="2800" dirty="0">
              <a:solidFill>
                <a:srgbClr val="000000"/>
              </a:solidFill>
              <a:cs typeface="B Zar" pitchFamily="2" charset="-78"/>
            </a:endParaRPr>
          </a:p>
        </p:txBody>
      </p:sp>
      <p:graphicFrame>
        <p:nvGraphicFramePr>
          <p:cNvPr id="8" name="Diagram 7"/>
          <p:cNvGraphicFramePr/>
          <p:nvPr>
            <p:extLst>
              <p:ext uri="{D42A27DB-BD31-4B8C-83A1-F6EECF244321}">
                <p14:modId xmlns:p14="http://schemas.microsoft.com/office/powerpoint/2010/main" val="2368088525"/>
              </p:ext>
            </p:extLst>
          </p:nvPr>
        </p:nvGraphicFramePr>
        <p:xfrm>
          <a:off x="390586" y="1397000"/>
          <a:ext cx="8448614" cy="515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9392469"/>
      </p:ext>
    </p:extLst>
  </p:cSld>
  <p:clrMapOvr>
    <a:masterClrMapping/>
  </p:clrMapOvr>
  <p:transition spd="slow">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9481017"/>
      </p:ext>
    </p:extLst>
  </p:cSld>
  <p:clrMapOvr>
    <a:masterClrMapping/>
  </p:clrMapOvr>
  <p:transition spd="slow">
    <p:wip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381000" y="1255216"/>
            <a:ext cx="7315200" cy="4154984"/>
          </a:xfrm>
          <a:prstGeom prst="rect">
            <a:avLst/>
          </a:prstGeom>
          <a:noFill/>
        </p:spPr>
        <p:txBody>
          <a:bodyPr wrap="square" rtlCol="0">
            <a:spAutoFit/>
          </a:bodyPr>
          <a:lstStyle/>
          <a:p>
            <a:pPr algn="ctr" rtl="1">
              <a:lnSpc>
                <a:spcPct val="150000"/>
              </a:lnSpc>
            </a:pPr>
            <a:r>
              <a:rPr lang="fa-IR" sz="3600" dirty="0" smtClean="0">
                <a:solidFill>
                  <a:srgbClr val="673105"/>
                </a:solidFill>
                <a:cs typeface="B Homa" pitchFamily="2" charset="-78"/>
              </a:rPr>
              <a:t>مقدمه</a:t>
            </a:r>
          </a:p>
          <a:p>
            <a:pPr algn="justLow" rtl="1">
              <a:lnSpc>
                <a:spcPct val="150000"/>
              </a:lnSpc>
              <a:defRPr/>
            </a:pPr>
            <a:r>
              <a:rPr lang="fa-IR" sz="2800" dirty="0" smtClean="0">
                <a:solidFill>
                  <a:srgbClr val="000000"/>
                </a:solidFill>
                <a:cs typeface="B Zar" pitchFamily="2" charset="-78"/>
              </a:rPr>
              <a:t>وجود </a:t>
            </a:r>
            <a:r>
              <a:rPr lang="fa-IR" sz="2800" dirty="0">
                <a:solidFill>
                  <a:srgbClr val="000000"/>
                </a:solidFill>
                <a:cs typeface="B Zar" pitchFamily="2" charset="-78"/>
              </a:rPr>
              <a:t>خدا یکی از مباحثی است که ذهن بشر را از دیرباز به خود متوجهش ساخته است</a:t>
            </a:r>
            <a:r>
              <a:rPr lang="fa-IR" sz="2800" dirty="0" smtClean="0">
                <a:solidFill>
                  <a:srgbClr val="000000"/>
                </a:solidFill>
                <a:cs typeface="B Zar" pitchFamily="2" charset="-78"/>
              </a:rPr>
              <a:t>.</a:t>
            </a:r>
            <a:endParaRPr lang="en-US" sz="2800" dirty="0" smtClean="0">
              <a:solidFill>
                <a:srgbClr val="000000"/>
              </a:solidFill>
              <a:cs typeface="B Zar" pitchFamily="2" charset="-78"/>
            </a:endParaRPr>
          </a:p>
          <a:p>
            <a:pPr algn="justLow" rtl="1">
              <a:lnSpc>
                <a:spcPct val="150000"/>
              </a:lnSpc>
              <a:defRPr/>
            </a:pPr>
            <a:r>
              <a:rPr lang="fa-IR" sz="2800" dirty="0">
                <a:solidFill>
                  <a:srgbClr val="000000"/>
                </a:solidFill>
                <a:cs typeface="B Zar" pitchFamily="2" charset="-78"/>
              </a:rPr>
              <a:t>برخی وجود خدا را از بدیهیات می­دانند و نیازی را به اثبات وجود خداوند نمی­بینند اما برخی فلاسفه وجود خدا و اثبات او را بدیهی نمی­دانند و برای آن استدلال می آروند</a:t>
            </a:r>
            <a:r>
              <a:rPr lang="fa-IR" sz="2800" dirty="0" smtClean="0">
                <a:solidFill>
                  <a:srgbClr val="000000"/>
                </a:solidFill>
                <a:cs typeface="B Zar" pitchFamily="2" charset="-78"/>
              </a:rPr>
              <a:t>.</a:t>
            </a:r>
            <a:endParaRPr lang="en-US" sz="2800" dirty="0">
              <a:solidFill>
                <a:srgbClr val="000000"/>
              </a:solidFill>
              <a:cs typeface="B Zar" pitchFamily="2" charset="-78"/>
            </a:endParaRPr>
          </a:p>
        </p:txBody>
      </p:sp>
      <p:pic>
        <p:nvPicPr>
          <p:cNvPr id="4" name="Picture 3"/>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381000" y="1407616"/>
            <a:ext cx="1492469" cy="733660"/>
          </a:xfrm>
          <a:prstGeom prst="rect">
            <a:avLst/>
          </a:prstGeom>
        </p:spPr>
      </p:pic>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203731" y="1407617"/>
            <a:ext cx="1492469" cy="733660"/>
          </a:xfrm>
          <a:prstGeom prst="rect">
            <a:avLst/>
          </a:prstGeom>
        </p:spPr>
      </p:pic>
    </p:spTree>
    <p:extLst>
      <p:ext uri="{BB962C8B-B14F-4D97-AF65-F5344CB8AC3E}">
        <p14:creationId xmlns:p14="http://schemas.microsoft.com/office/powerpoint/2010/main" val="1436234928"/>
      </p:ext>
    </p:extLst>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70252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116697366"/>
              </p:ext>
            </p:extLst>
          </p:nvPr>
        </p:nvGraphicFramePr>
        <p:xfrm>
          <a:off x="1066800" y="381000"/>
          <a:ext cx="7124700" cy="568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p:cNvSpPr txBox="1"/>
          <p:nvPr/>
        </p:nvSpPr>
        <p:spPr>
          <a:xfrm>
            <a:off x="3048000" y="304800"/>
            <a:ext cx="4114800" cy="490904"/>
          </a:xfrm>
          <a:prstGeom prst="rect">
            <a:avLst/>
          </a:prstGeom>
          <a:noFill/>
        </p:spPr>
        <p:txBody>
          <a:bodyPr wrap="square" rtlCol="0">
            <a:spAutoFit/>
          </a:bodyPr>
          <a:lstStyle/>
          <a:p>
            <a:pPr lvl="0" algn="justLow" defTabSz="1066800" rtl="1">
              <a:lnSpc>
                <a:spcPct val="90000"/>
              </a:lnSpc>
              <a:spcBef>
                <a:spcPct val="0"/>
              </a:spcBef>
              <a:spcAft>
                <a:spcPct val="35000"/>
              </a:spcAft>
            </a:pPr>
            <a:r>
              <a:rPr lang="fa-IR" sz="2800" dirty="0" smtClean="0">
                <a:cs typeface="B Zar" pitchFamily="2" charset="-78"/>
              </a:rPr>
              <a:t>راه اثبات خداوند دوگونه است:</a:t>
            </a:r>
            <a:endParaRPr lang="en-US" sz="2800" dirty="0">
              <a:cs typeface="B Zar" pitchFamily="2" charset="-78"/>
            </a:endParaRPr>
          </a:p>
        </p:txBody>
      </p:sp>
      <p:sp>
        <p:nvSpPr>
          <p:cNvPr id="7" name="TextBox 6"/>
          <p:cNvSpPr txBox="1"/>
          <p:nvPr/>
        </p:nvSpPr>
        <p:spPr>
          <a:xfrm>
            <a:off x="1447800" y="6029980"/>
            <a:ext cx="6476453" cy="523220"/>
          </a:xfrm>
          <a:prstGeom prst="rect">
            <a:avLst/>
          </a:prstGeom>
          <a:noFill/>
        </p:spPr>
        <p:txBody>
          <a:bodyPr wrap="none" rtlCol="0">
            <a:spAutoFit/>
          </a:bodyPr>
          <a:lstStyle/>
          <a:p>
            <a:r>
              <a:rPr lang="fa-IR" sz="2800" dirty="0" smtClean="0">
                <a:solidFill>
                  <a:srgbClr val="673105"/>
                </a:solidFill>
                <a:cs typeface="B Titr" pitchFamily="2" charset="-78"/>
              </a:rPr>
              <a:t>راه انفس را به تعبیری می­توان «راه فطرت» نامید. </a:t>
            </a:r>
            <a:endParaRPr lang="en-US" sz="2800" dirty="0" smtClean="0">
              <a:solidFill>
                <a:srgbClr val="673105"/>
              </a:solidFill>
              <a:cs typeface="B Titr" pitchFamily="2" charset="-78"/>
            </a:endParaRPr>
          </a:p>
        </p:txBody>
      </p:sp>
    </p:spTree>
    <p:extLst>
      <p:ext uri="{BB962C8B-B14F-4D97-AF65-F5344CB8AC3E}">
        <p14:creationId xmlns:p14="http://schemas.microsoft.com/office/powerpoint/2010/main" val="16225460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381000" y="1255216"/>
            <a:ext cx="8229600" cy="2215991"/>
          </a:xfrm>
          <a:prstGeom prst="rect">
            <a:avLst/>
          </a:prstGeom>
          <a:noFill/>
        </p:spPr>
        <p:txBody>
          <a:bodyPr wrap="square" rtlCol="0">
            <a:spAutoFit/>
          </a:bodyPr>
          <a:lstStyle/>
          <a:p>
            <a:pPr algn="ctr" rtl="1">
              <a:lnSpc>
                <a:spcPct val="150000"/>
              </a:lnSpc>
              <a:defRPr/>
            </a:pPr>
            <a:r>
              <a:rPr lang="fa-IR" sz="3600" dirty="0">
                <a:solidFill>
                  <a:srgbClr val="673105"/>
                </a:solidFill>
                <a:cs typeface="B Homa" pitchFamily="2" charset="-78"/>
              </a:rPr>
              <a:t>معنای فطرت</a:t>
            </a:r>
            <a:endParaRPr lang="en-US" sz="3600" dirty="0">
              <a:solidFill>
                <a:srgbClr val="673105"/>
              </a:solidFill>
              <a:cs typeface="B Homa" pitchFamily="2" charset="-78"/>
            </a:endParaRPr>
          </a:p>
          <a:p>
            <a:pPr algn="justLow" rtl="1">
              <a:lnSpc>
                <a:spcPct val="150000"/>
              </a:lnSpc>
              <a:defRPr/>
            </a:pPr>
            <a:r>
              <a:rPr lang="fa-IR" sz="2800" dirty="0">
                <a:solidFill>
                  <a:srgbClr val="000000"/>
                </a:solidFill>
                <a:cs typeface="B Zar" pitchFamily="2" charset="-78"/>
              </a:rPr>
              <a:t>ماده «فطر» به معنای شروع و آغاز است و فطرت به معنای حالت­ خاصی از شروع و آغاز و به بیان دیگر نوعی از آفرینش است. </a:t>
            </a:r>
            <a:endParaRPr lang="en-US" sz="2800" dirty="0">
              <a:solidFill>
                <a:srgbClr val="000000"/>
              </a:solidFill>
              <a:cs typeface="B Zar" pitchFamily="2" charset="-78"/>
            </a:endParaRPr>
          </a:p>
        </p:txBody>
      </p:sp>
      <p:pic>
        <p:nvPicPr>
          <p:cNvPr id="4" name="Picture 3"/>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381000" y="1407616"/>
            <a:ext cx="1492469" cy="733660"/>
          </a:xfrm>
          <a:prstGeom prst="rect">
            <a:avLst/>
          </a:prstGeom>
        </p:spPr>
      </p:pic>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7118131" y="1407617"/>
            <a:ext cx="1492469" cy="73366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78907" y="3486150"/>
            <a:ext cx="3633787" cy="3143250"/>
          </a:xfrm>
          <a:prstGeom prst="rect">
            <a:avLst/>
          </a:prstGeom>
          <a:ln>
            <a:noFill/>
          </a:ln>
          <a:effectLst>
            <a:softEdge rad="112500"/>
          </a:effectLst>
        </p:spPr>
      </p:pic>
    </p:spTree>
    <p:extLst>
      <p:ext uri="{BB962C8B-B14F-4D97-AF65-F5344CB8AC3E}">
        <p14:creationId xmlns:p14="http://schemas.microsoft.com/office/powerpoint/2010/main" val="1818912179"/>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0" name="Diagram 9"/>
          <p:cNvGraphicFramePr/>
          <p:nvPr>
            <p:extLst>
              <p:ext uri="{D42A27DB-BD31-4B8C-83A1-F6EECF244321}">
                <p14:modId xmlns:p14="http://schemas.microsoft.com/office/powerpoint/2010/main" val="304379532"/>
              </p:ext>
            </p:extLst>
          </p:nvPr>
        </p:nvGraphicFramePr>
        <p:xfrm>
          <a:off x="381000" y="228600"/>
          <a:ext cx="8382000" cy="624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8371226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457200" y="381000"/>
            <a:ext cx="8229600" cy="6093976"/>
          </a:xfrm>
          <a:prstGeom prst="rect">
            <a:avLst/>
          </a:prstGeom>
          <a:noFill/>
        </p:spPr>
        <p:txBody>
          <a:bodyPr wrap="square" rtlCol="0">
            <a:spAutoFit/>
          </a:bodyPr>
          <a:lstStyle/>
          <a:p>
            <a:pPr algn="ctr" rtl="1">
              <a:lnSpc>
                <a:spcPct val="150000"/>
              </a:lnSpc>
              <a:defRPr/>
            </a:pPr>
            <a:r>
              <a:rPr lang="fa-IR" sz="3600" dirty="0">
                <a:solidFill>
                  <a:srgbClr val="673105"/>
                </a:solidFill>
                <a:cs typeface="B Homa" pitchFamily="2" charset="-78"/>
              </a:rPr>
              <a:t>فطری بودن خداشناسی</a:t>
            </a:r>
            <a:endParaRPr lang="en-US" sz="3600" dirty="0">
              <a:solidFill>
                <a:srgbClr val="673105"/>
              </a:solidFill>
              <a:cs typeface="B Homa" pitchFamily="2" charset="-78"/>
            </a:endParaRPr>
          </a:p>
          <a:p>
            <a:pPr algn="justLow" rtl="1">
              <a:lnSpc>
                <a:spcPct val="150000"/>
              </a:lnSpc>
              <a:defRPr/>
            </a:pPr>
            <a:r>
              <a:rPr lang="en-US" sz="2800" dirty="0" smtClean="0">
                <a:solidFill>
                  <a:srgbClr val="FF0000"/>
                </a:solidFill>
                <a:cs typeface="B Titr" pitchFamily="2" charset="-78"/>
              </a:rPr>
              <a:t>          </a:t>
            </a:r>
            <a:r>
              <a:rPr lang="fa-IR" sz="2800" dirty="0" smtClean="0">
                <a:solidFill>
                  <a:srgbClr val="FF0000"/>
                </a:solidFill>
                <a:cs typeface="B Titr" pitchFamily="2" charset="-78"/>
              </a:rPr>
              <a:t>دلیل نقلی</a:t>
            </a:r>
            <a:endParaRPr lang="en-US" sz="2800" dirty="0" smtClean="0">
              <a:solidFill>
                <a:srgbClr val="FF0000"/>
              </a:solidFill>
              <a:cs typeface="B Titr" pitchFamily="2" charset="-78"/>
            </a:endParaRPr>
          </a:p>
          <a:p>
            <a:pPr algn="justLow" rtl="1">
              <a:lnSpc>
                <a:spcPct val="150000"/>
              </a:lnSpc>
              <a:defRPr/>
            </a:pPr>
            <a:r>
              <a:rPr lang="fa-IR" sz="2800" dirty="0" smtClean="0">
                <a:solidFill>
                  <a:srgbClr val="000000"/>
                </a:solidFill>
                <a:cs typeface="B Zar" pitchFamily="2" charset="-78"/>
              </a:rPr>
              <a:t>از </a:t>
            </a:r>
            <a:r>
              <a:rPr lang="fa-IR" sz="2800" dirty="0">
                <a:solidFill>
                  <a:srgbClr val="000000"/>
                </a:solidFill>
                <a:cs typeface="B Zar" pitchFamily="2" charset="-78"/>
              </a:rPr>
              <a:t>آیات و روایات برمی­آید که </a:t>
            </a:r>
            <a:r>
              <a:rPr lang="fa-IR" sz="2800" dirty="0" smtClean="0">
                <a:solidFill>
                  <a:srgbClr val="000000"/>
                </a:solidFill>
                <a:cs typeface="B Zar" pitchFamily="2" charset="-78"/>
              </a:rPr>
              <a:t>خداشناسی</a:t>
            </a:r>
          </a:p>
          <a:p>
            <a:pPr algn="justLow" rtl="1">
              <a:lnSpc>
                <a:spcPct val="150000"/>
              </a:lnSpc>
              <a:defRPr/>
            </a:pPr>
            <a:r>
              <a:rPr lang="fa-IR" sz="2800" dirty="0" smtClean="0">
                <a:solidFill>
                  <a:srgbClr val="000000"/>
                </a:solidFill>
                <a:cs typeface="B Zar" pitchFamily="2" charset="-78"/>
              </a:rPr>
              <a:t>فـطری </a:t>
            </a:r>
            <a:r>
              <a:rPr lang="fa-IR" sz="2800" dirty="0">
                <a:solidFill>
                  <a:srgbClr val="000000"/>
                </a:solidFill>
                <a:cs typeface="B Zar" pitchFamily="2" charset="-78"/>
              </a:rPr>
              <a:t>است هر </a:t>
            </a:r>
            <a:r>
              <a:rPr lang="fa-IR" sz="2800" dirty="0" smtClean="0">
                <a:solidFill>
                  <a:srgbClr val="000000"/>
                </a:solidFill>
                <a:cs typeface="B Zar" pitchFamily="2" charset="-78"/>
              </a:rPr>
              <a:t>چـند </a:t>
            </a:r>
            <a:r>
              <a:rPr lang="fa-IR" sz="2800" dirty="0">
                <a:solidFill>
                  <a:srgbClr val="000000"/>
                </a:solidFill>
                <a:cs typeface="B Zar" pitchFamily="2" charset="-78"/>
              </a:rPr>
              <a:t>آن را </a:t>
            </a:r>
            <a:r>
              <a:rPr lang="fa-IR" sz="2800" dirty="0" smtClean="0">
                <a:solidFill>
                  <a:srgbClr val="000000"/>
                </a:solidFill>
                <a:cs typeface="B Zar" pitchFamily="2" charset="-78"/>
              </a:rPr>
              <a:t>فرامـوش </a:t>
            </a:r>
            <a:r>
              <a:rPr lang="fa-IR" sz="2800" dirty="0">
                <a:solidFill>
                  <a:srgbClr val="000000"/>
                </a:solidFill>
                <a:cs typeface="B Zar" pitchFamily="2" charset="-78"/>
              </a:rPr>
              <a:t>کرده </a:t>
            </a:r>
            <a:endParaRPr lang="fa-IR" sz="2800" dirty="0" smtClean="0">
              <a:solidFill>
                <a:srgbClr val="000000"/>
              </a:solidFill>
              <a:cs typeface="B Zar" pitchFamily="2" charset="-78"/>
            </a:endParaRPr>
          </a:p>
          <a:p>
            <a:pPr algn="justLow" rtl="1">
              <a:lnSpc>
                <a:spcPct val="150000"/>
              </a:lnSpc>
              <a:defRPr/>
            </a:pPr>
            <a:r>
              <a:rPr lang="fa-IR" sz="2800" dirty="0" smtClean="0">
                <a:solidFill>
                  <a:srgbClr val="000000"/>
                </a:solidFill>
                <a:cs typeface="B Zar" pitchFamily="2" charset="-78"/>
              </a:rPr>
              <a:t>باشند </a:t>
            </a:r>
            <a:r>
              <a:rPr lang="fa-IR" sz="2800" dirty="0">
                <a:solidFill>
                  <a:srgbClr val="000000"/>
                </a:solidFill>
                <a:cs typeface="B Zar" pitchFamily="2" charset="-78"/>
              </a:rPr>
              <a:t>همان طوری که قرآن می­فرماید: </a:t>
            </a:r>
            <a:endParaRPr lang="fa-IR" sz="2800" dirty="0" smtClean="0">
              <a:solidFill>
                <a:srgbClr val="000000"/>
              </a:solidFill>
              <a:cs typeface="B Zar" pitchFamily="2" charset="-78"/>
            </a:endParaRPr>
          </a:p>
          <a:p>
            <a:pPr algn="justLow" rtl="1">
              <a:lnSpc>
                <a:spcPct val="150000"/>
              </a:lnSpc>
              <a:defRPr/>
            </a:pPr>
            <a:r>
              <a:rPr lang="fa-IR" sz="2800" dirty="0" smtClean="0">
                <a:solidFill>
                  <a:srgbClr val="000000"/>
                </a:solidFill>
                <a:cs typeface="B Zar" pitchFamily="2" charset="-78"/>
              </a:rPr>
              <a:t>«پس </a:t>
            </a:r>
            <a:r>
              <a:rPr lang="fa-IR" sz="2800" dirty="0">
                <a:solidFill>
                  <a:srgbClr val="000000"/>
                </a:solidFill>
                <a:cs typeface="B Zar" pitchFamily="2" charset="-78"/>
              </a:rPr>
              <a:t>تذکر ده که تو تنها تذکر دهنده­ای».</a:t>
            </a:r>
          </a:p>
          <a:p>
            <a:pPr algn="justLow" rtl="1">
              <a:lnSpc>
                <a:spcPct val="150000"/>
              </a:lnSpc>
              <a:defRPr/>
            </a:pPr>
            <a:r>
              <a:rPr lang="fa-IR" sz="2800" dirty="0">
                <a:solidFill>
                  <a:srgbClr val="000000"/>
                </a:solidFill>
                <a:cs typeface="B Zar" pitchFamily="2" charset="-78"/>
              </a:rPr>
              <a:t>پس حتی فرزندِ مشرک هم، هنگام تولد معرفت خداوند را همراه دارد. از آن </a:t>
            </a:r>
            <a:r>
              <a:rPr lang="fa-IR" sz="2800" dirty="0" smtClean="0">
                <a:solidFill>
                  <a:srgbClr val="000000"/>
                </a:solidFill>
                <a:cs typeface="B Zar" pitchFamily="2" charset="-78"/>
              </a:rPr>
              <a:t>جا که </a:t>
            </a:r>
            <a:r>
              <a:rPr lang="fa-IR" sz="2800" dirty="0">
                <a:solidFill>
                  <a:srgbClr val="000000"/>
                </a:solidFill>
                <a:cs typeface="B Zar" pitchFamily="2" charset="-78"/>
              </a:rPr>
              <a:t>انسان ممکن است متعلق فطرت خود را نشناسد پیامبران این شناخت صحیح را به وجود می­آورند</a:t>
            </a:r>
            <a:r>
              <a:rPr lang="fa-IR" sz="2800" dirty="0" smtClean="0">
                <a:solidFill>
                  <a:srgbClr val="000000"/>
                </a:solidFill>
                <a:cs typeface="B Zar" pitchFamily="2" charset="-78"/>
              </a:rPr>
              <a:t>.</a:t>
            </a:r>
            <a:endParaRPr lang="en-US" sz="2800" dirty="0">
              <a:solidFill>
                <a:srgbClr val="000000"/>
              </a:solidFill>
              <a:cs typeface="B Zar" pitchFamily="2" charset="-78"/>
            </a:endParaRPr>
          </a:p>
        </p:txBody>
      </p:sp>
      <p:pic>
        <p:nvPicPr>
          <p:cNvPr id="4" name="Picture 3"/>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457200" y="533400"/>
            <a:ext cx="1492469" cy="733660"/>
          </a:xfrm>
          <a:prstGeom prst="rect">
            <a:avLst/>
          </a:prstGeom>
        </p:spPr>
      </p:pic>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7194331" y="533401"/>
            <a:ext cx="1492469" cy="733660"/>
          </a:xfrm>
          <a:prstGeom prst="rect">
            <a:avLst/>
          </a:prstGeom>
        </p:spPr>
      </p:pic>
      <p:grpSp>
        <p:nvGrpSpPr>
          <p:cNvPr id="6" name="Group 5"/>
          <p:cNvGrpSpPr/>
          <p:nvPr/>
        </p:nvGrpSpPr>
        <p:grpSpPr>
          <a:xfrm>
            <a:off x="7876782" y="1295400"/>
            <a:ext cx="657618" cy="657618"/>
            <a:chOff x="7841988" y="1933182"/>
            <a:chExt cx="657618" cy="657618"/>
          </a:xfrm>
        </p:grpSpPr>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41988" y="1933182"/>
              <a:ext cx="657618" cy="65761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41988" y="1933182"/>
              <a:ext cx="657618" cy="657618"/>
            </a:xfrm>
            <a:prstGeom prst="rect">
              <a:avLst/>
            </a:prstGeom>
          </p:spPr>
        </p:pic>
      </p:grpSp>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38177"/>
          <a:stretch/>
        </p:blipFill>
        <p:spPr>
          <a:xfrm>
            <a:off x="152400" y="1676400"/>
            <a:ext cx="3912882" cy="2743200"/>
          </a:xfrm>
          <a:prstGeom prst="rect">
            <a:avLst/>
          </a:prstGeom>
          <a:ln>
            <a:noFill/>
          </a:ln>
          <a:effectLst>
            <a:softEdge rad="112500"/>
          </a:effectLst>
        </p:spPr>
      </p:pic>
    </p:spTree>
    <p:extLst>
      <p:ext uri="{BB962C8B-B14F-4D97-AF65-F5344CB8AC3E}">
        <p14:creationId xmlns:p14="http://schemas.microsoft.com/office/powerpoint/2010/main" val="16429630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457200" y="1600200"/>
            <a:ext cx="8229600" cy="854080"/>
          </a:xfrm>
          <a:prstGeom prst="rect">
            <a:avLst/>
          </a:prstGeom>
          <a:noFill/>
        </p:spPr>
        <p:txBody>
          <a:bodyPr wrap="square" rtlCol="0">
            <a:spAutoFit/>
          </a:bodyPr>
          <a:lstStyle/>
          <a:p>
            <a:pPr marL="457200" indent="-457200" algn="ctr" rtl="1">
              <a:lnSpc>
                <a:spcPct val="150000"/>
              </a:lnSpc>
              <a:defRPr/>
            </a:pPr>
            <a:r>
              <a:rPr lang="fa-IR" sz="3600" dirty="0">
                <a:solidFill>
                  <a:srgbClr val="673105"/>
                </a:solidFill>
                <a:cs typeface="B Homa" pitchFamily="2" charset="-78"/>
              </a:rPr>
              <a:t>راه های تذکر و یادآوری </a:t>
            </a:r>
            <a:r>
              <a:rPr lang="fa-IR" sz="3600" dirty="0" smtClean="0">
                <a:solidFill>
                  <a:srgbClr val="673105"/>
                </a:solidFill>
                <a:cs typeface="B Homa" pitchFamily="2" charset="-78"/>
              </a:rPr>
              <a:t>فطرت</a:t>
            </a:r>
            <a:endParaRPr lang="en-US" sz="3600" dirty="0">
              <a:solidFill>
                <a:srgbClr val="673105"/>
              </a:solidFill>
              <a:cs typeface="B Homa" pitchFamily="2" charset="-78"/>
            </a:endParaRPr>
          </a:p>
        </p:txBody>
      </p:sp>
      <p:pic>
        <p:nvPicPr>
          <p:cNvPr id="4" name="Picture 3"/>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457200" y="1752600"/>
            <a:ext cx="1492469" cy="733660"/>
          </a:xfrm>
          <a:prstGeom prst="rect">
            <a:avLst/>
          </a:prstGeom>
        </p:spPr>
      </p:pic>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7194331" y="1752601"/>
            <a:ext cx="1492469" cy="733660"/>
          </a:xfrm>
          <a:prstGeom prst="rect">
            <a:avLst/>
          </a:prstGeom>
        </p:spPr>
      </p:pic>
      <p:sp>
        <p:nvSpPr>
          <p:cNvPr id="2" name="TextBox 1"/>
          <p:cNvSpPr txBox="1"/>
          <p:nvPr/>
        </p:nvSpPr>
        <p:spPr>
          <a:xfrm>
            <a:off x="1219200" y="3429000"/>
            <a:ext cx="6248400" cy="2246769"/>
          </a:xfrm>
          <a:prstGeom prst="rect">
            <a:avLst/>
          </a:prstGeom>
          <a:noFill/>
        </p:spPr>
        <p:txBody>
          <a:bodyPr wrap="square" rtlCol="0">
            <a:spAutoFit/>
          </a:bodyPr>
          <a:lstStyle/>
          <a:p>
            <a:pPr algn="justLow" rtl="1"/>
            <a:r>
              <a:rPr lang="fa-IR" sz="2800" dirty="0">
                <a:solidFill>
                  <a:srgbClr val="000000"/>
                </a:solidFill>
                <a:cs typeface="B Zar" pitchFamily="2" charset="-78"/>
              </a:rPr>
              <a:t> </a:t>
            </a:r>
            <a:r>
              <a:rPr lang="fa-IR" sz="2800" dirty="0" smtClean="0">
                <a:solidFill>
                  <a:srgbClr val="000000"/>
                </a:solidFill>
                <a:cs typeface="B Zar" pitchFamily="2" charset="-78"/>
              </a:rPr>
              <a:t>   1.هرگاه انسان­ها از همه جا قطع امید کردند، به خدا رو می­آورند.</a:t>
            </a:r>
            <a:endParaRPr lang="en-US" sz="2800" dirty="0" smtClean="0">
              <a:solidFill>
                <a:srgbClr val="000000"/>
              </a:solidFill>
              <a:cs typeface="B Zar" pitchFamily="2" charset="-78"/>
            </a:endParaRPr>
          </a:p>
          <a:p>
            <a:pPr algn="justLow" rtl="1"/>
            <a:endParaRPr lang="fa-IR" sz="2800" dirty="0" smtClean="0">
              <a:solidFill>
                <a:srgbClr val="000000"/>
              </a:solidFill>
              <a:cs typeface="B Zar" pitchFamily="2" charset="-78"/>
            </a:endParaRPr>
          </a:p>
          <a:p>
            <a:pPr algn="justLow" rtl="1"/>
            <a:r>
              <a:rPr lang="fa-IR" sz="2800" dirty="0" smtClean="0">
                <a:solidFill>
                  <a:srgbClr val="000000"/>
                </a:solidFill>
                <a:cs typeface="B Zar" pitchFamily="2" charset="-78"/>
              </a:rPr>
              <a:t>    2.توجه به مخلوقات و نظم حاکم بر آنها که از آن به آیات و نشانه­ها و مذکرات یاد می­شود.</a:t>
            </a:r>
            <a:endParaRPr lang="en-US" sz="2800" dirty="0" smtClean="0">
              <a:solidFill>
                <a:srgbClr val="000000"/>
              </a:solidFill>
              <a:cs typeface="B Zar" pitchFamily="2" charset="-78"/>
            </a:endParaRPr>
          </a:p>
        </p:txBody>
      </p:sp>
      <p:sp>
        <p:nvSpPr>
          <p:cNvPr id="9" name="Right Brace 8"/>
          <p:cNvSpPr/>
          <p:nvPr/>
        </p:nvSpPr>
        <p:spPr>
          <a:xfrm>
            <a:off x="7315200" y="3124200"/>
            <a:ext cx="549165" cy="2819400"/>
          </a:xfrm>
          <a:prstGeom prst="rightBrace">
            <a:avLst>
              <a:gd name="adj1" fmla="val 65749"/>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10" name="Chevron 9"/>
          <p:cNvSpPr/>
          <p:nvPr/>
        </p:nvSpPr>
        <p:spPr>
          <a:xfrm rot="10800000">
            <a:off x="7162801" y="3543300"/>
            <a:ext cx="266701" cy="266700"/>
          </a:xfrm>
          <a:prstGeom prst="chevron">
            <a:avLst>
              <a:gd name="adj" fmla="val 57676"/>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11" name="Chevron 10"/>
          <p:cNvSpPr/>
          <p:nvPr/>
        </p:nvSpPr>
        <p:spPr>
          <a:xfrm rot="10800000">
            <a:off x="7162801" y="4762499"/>
            <a:ext cx="266701" cy="266700"/>
          </a:xfrm>
          <a:prstGeom prst="chevron">
            <a:avLst>
              <a:gd name="adj" fmla="val 57676"/>
            </a:avLst>
          </a:prstGeom>
          <a:solidFill>
            <a:srgbClr val="FF0000"/>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550591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457200" y="1103531"/>
            <a:ext cx="8229600" cy="854080"/>
          </a:xfrm>
          <a:prstGeom prst="rect">
            <a:avLst/>
          </a:prstGeom>
          <a:noFill/>
        </p:spPr>
        <p:txBody>
          <a:bodyPr wrap="square" rtlCol="0">
            <a:spAutoFit/>
          </a:bodyPr>
          <a:lstStyle/>
          <a:p>
            <a:pPr marL="457200" indent="-457200" algn="ctr" rtl="1">
              <a:lnSpc>
                <a:spcPct val="150000"/>
              </a:lnSpc>
            </a:pPr>
            <a:r>
              <a:rPr lang="fa-IR" sz="3600" dirty="0" smtClean="0">
                <a:solidFill>
                  <a:srgbClr val="673105"/>
                </a:solidFill>
                <a:latin typeface="B Homa"/>
                <a:cs typeface="B Homa" pitchFamily="2" charset="-78"/>
              </a:rPr>
              <a:t>فطری بودن خداجویی و خداپرستی</a:t>
            </a:r>
            <a:endParaRPr lang="en-US" sz="3600" dirty="0">
              <a:solidFill>
                <a:srgbClr val="673105"/>
              </a:solidFill>
              <a:latin typeface="B Homa"/>
              <a:cs typeface="B Homa" pitchFamily="2" charset="-78"/>
            </a:endParaRPr>
          </a:p>
        </p:txBody>
      </p:sp>
      <p:pic>
        <p:nvPicPr>
          <p:cNvPr id="4" name="Picture 3"/>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9199"/>
          <a:stretch/>
        </p:blipFill>
        <p:spPr>
          <a:xfrm>
            <a:off x="1003738" y="1247540"/>
            <a:ext cx="977462" cy="733660"/>
          </a:xfrm>
          <a:prstGeom prst="rect">
            <a:avLst/>
          </a:prstGeom>
        </p:spPr>
      </p:pic>
      <p:sp>
        <p:nvSpPr>
          <p:cNvPr id="2" name="TextBox 1"/>
          <p:cNvSpPr txBox="1"/>
          <p:nvPr/>
        </p:nvSpPr>
        <p:spPr>
          <a:xfrm>
            <a:off x="914400" y="2086213"/>
            <a:ext cx="7239000" cy="3323987"/>
          </a:xfrm>
          <a:prstGeom prst="rect">
            <a:avLst/>
          </a:prstGeom>
          <a:noFill/>
        </p:spPr>
        <p:txBody>
          <a:bodyPr wrap="square" rtlCol="0">
            <a:spAutoFit/>
          </a:bodyPr>
          <a:lstStyle/>
          <a:p>
            <a:pPr algn="justLow" rtl="1">
              <a:lnSpc>
                <a:spcPct val="150000"/>
              </a:lnSpc>
            </a:pPr>
            <a:r>
              <a:rPr lang="fa-IR" sz="2800" dirty="0" smtClean="0">
                <a:solidFill>
                  <a:srgbClr val="000000"/>
                </a:solidFill>
                <a:cs typeface="B Zar" pitchFamily="2" charset="-78"/>
              </a:rPr>
              <a:t>انسان به گونه­ای آفریده شده است که خداطلب است. </a:t>
            </a:r>
          </a:p>
          <a:p>
            <a:pPr algn="justLow" rtl="1">
              <a:lnSpc>
                <a:spcPct val="150000"/>
              </a:lnSpc>
            </a:pPr>
            <a:r>
              <a:rPr lang="fa-IR" sz="2800" dirty="0" smtClean="0">
                <a:solidFill>
                  <a:srgbClr val="000000"/>
                </a:solidFill>
                <a:cs typeface="B Zar" pitchFamily="2" charset="-78"/>
              </a:rPr>
              <a:t>ممکن است این خداجویی در اثر اوضاع و شرایطی کم فروغ شود ولی نابود نمی­شود.</a:t>
            </a:r>
            <a:endParaRPr lang="en-US" sz="2800" dirty="0" smtClean="0">
              <a:solidFill>
                <a:srgbClr val="000000"/>
              </a:solidFill>
              <a:cs typeface="B Zar" pitchFamily="2" charset="-78"/>
            </a:endParaRPr>
          </a:p>
          <a:p>
            <a:pPr algn="justLow" rtl="1">
              <a:lnSpc>
                <a:spcPct val="150000"/>
              </a:lnSpc>
            </a:pPr>
            <a:r>
              <a:rPr lang="fa-IR" sz="2800" dirty="0" smtClean="0">
                <a:solidFill>
                  <a:srgbClr val="000000"/>
                </a:solidFill>
                <a:cs typeface="B Zar" pitchFamily="2" charset="-78"/>
              </a:rPr>
              <a:t>انسان هنگام قطع امید متوجه مسبب­الاسباب می­شود ولی هنگام راحتی او را فراموش می­کند.</a:t>
            </a:r>
            <a:endParaRPr lang="en-US" sz="2800" dirty="0" smtClean="0">
              <a:solidFill>
                <a:srgbClr val="000000"/>
              </a:solidFill>
              <a:cs typeface="B Zar" pitchFamily="2" charset="-78"/>
            </a:endParaRPr>
          </a:p>
        </p:txBody>
      </p:sp>
      <p:pic>
        <p:nvPicPr>
          <p:cNvPr id="12" name="Picture 11"/>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9199"/>
          <a:stretch/>
        </p:blipFill>
        <p:spPr>
          <a:xfrm rot="10800000">
            <a:off x="7162800" y="1247540"/>
            <a:ext cx="977462" cy="733660"/>
          </a:xfrm>
          <a:prstGeom prst="rect">
            <a:avLst/>
          </a:prstGeom>
        </p:spPr>
      </p:pic>
    </p:spTree>
    <p:extLst>
      <p:ext uri="{BB962C8B-B14F-4D97-AF65-F5344CB8AC3E}">
        <p14:creationId xmlns:p14="http://schemas.microsoft.com/office/powerpoint/2010/main" val="1430025759"/>
      </p:ext>
    </p:extLst>
  </p:cSld>
  <p:clrMapOvr>
    <a:masterClrMapping/>
  </p:clrMapOvr>
  <p:transition spd="slow">
    <p:randomBar dir="ver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24105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685800"/>
            <a:ext cx="7162800" cy="1384995"/>
          </a:xfrm>
          <a:prstGeom prst="rect">
            <a:avLst/>
          </a:prstGeom>
          <a:noFill/>
        </p:spPr>
        <p:txBody>
          <a:bodyPr wrap="square" rtlCol="0">
            <a:spAutoFit/>
          </a:bodyPr>
          <a:lstStyle/>
          <a:p>
            <a:pPr algn="justLow" rtl="1">
              <a:lnSpc>
                <a:spcPct val="150000"/>
              </a:lnSpc>
              <a:defRPr/>
            </a:pPr>
            <a:r>
              <a:rPr lang="fa-IR" sz="2800" dirty="0">
                <a:solidFill>
                  <a:srgbClr val="000000"/>
                </a:solidFill>
                <a:cs typeface="B Zar" pitchFamily="2" charset="-78"/>
              </a:rPr>
              <a:t>از راه­های اثبات خدا برهان علّی است که از گذر معلولیت عالم به وجود خدا پی می­بریم. </a:t>
            </a:r>
            <a:endParaRPr lang="en-US" sz="2800" dirty="0">
              <a:solidFill>
                <a:srgbClr val="000000"/>
              </a:solidFill>
              <a:cs typeface="B Zar" pitchFamily="2" charset="-7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588" y="2800149"/>
            <a:ext cx="6423212" cy="3448251"/>
          </a:xfrm>
          <a:prstGeom prst="snip2DiagRect">
            <a:avLst/>
          </a:prstGeom>
          <a:solidFill>
            <a:srgbClr val="FFFFFF">
              <a:shade val="85000"/>
            </a:srgbClr>
          </a:solidFill>
          <a:ln w="3810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421117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4343400"/>
            <a:ext cx="8382000" cy="2215991"/>
          </a:xfrm>
          <a:prstGeom prst="rect">
            <a:avLst/>
          </a:prstGeom>
          <a:noFill/>
        </p:spPr>
        <p:txBody>
          <a:bodyPr wrap="square" rtlCol="0">
            <a:spAutoFit/>
          </a:bodyPr>
          <a:lstStyle/>
          <a:p>
            <a:pPr algn="ctr" rtl="1">
              <a:lnSpc>
                <a:spcPct val="150000"/>
              </a:lnSpc>
              <a:defRPr/>
            </a:pPr>
            <a:r>
              <a:rPr lang="fa-IR" sz="3600" dirty="0">
                <a:solidFill>
                  <a:srgbClr val="673105"/>
                </a:solidFill>
                <a:latin typeface="B Homa"/>
                <a:cs typeface="B Homa" pitchFamily="2" charset="-78"/>
              </a:rPr>
              <a:t>تقریر برهان </a:t>
            </a:r>
            <a:r>
              <a:rPr lang="fa-IR" sz="3600" dirty="0" smtClean="0">
                <a:solidFill>
                  <a:srgbClr val="673105"/>
                </a:solidFill>
                <a:latin typeface="B Homa"/>
                <a:cs typeface="B Homa" pitchFamily="2" charset="-78"/>
              </a:rPr>
              <a:t>علّی</a:t>
            </a:r>
          </a:p>
          <a:p>
            <a:pPr algn="justLow" rtl="1">
              <a:lnSpc>
                <a:spcPct val="150000"/>
              </a:lnSpc>
              <a:defRPr/>
            </a:pPr>
            <a:r>
              <a:rPr lang="fa-IR" sz="2800" dirty="0">
                <a:solidFill>
                  <a:srgbClr val="000000"/>
                </a:solidFill>
                <a:cs typeface="B Zar" pitchFamily="2" charset="-78"/>
              </a:rPr>
              <a:t>جهان معلول است و هر معلولی نیازمند علت؛ بنابراین جهان نیازمند علتی است که آن علت خداوند است. </a:t>
            </a:r>
            <a:endParaRPr lang="en-US" sz="2800" dirty="0">
              <a:solidFill>
                <a:srgbClr val="000000"/>
              </a:solidFill>
              <a:cs typeface="B Zar" pitchFamily="2" charset="-78"/>
            </a:endParaRPr>
          </a:p>
        </p:txBody>
      </p:sp>
      <p:pic>
        <p:nvPicPr>
          <p:cNvPr id="3" name="Picture 2"/>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457200" y="4495800"/>
            <a:ext cx="1492469" cy="733660"/>
          </a:xfrm>
          <a:prstGeom prst="rect">
            <a:avLst/>
          </a:prstGeom>
        </p:spPr>
      </p:pic>
      <p:pic>
        <p:nvPicPr>
          <p:cNvPr id="4" name="Picture 3"/>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7194331" y="4495801"/>
            <a:ext cx="1492469" cy="73366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6580" y="1524000"/>
            <a:ext cx="2858440" cy="2858440"/>
          </a:xfrm>
          <a:prstGeom prst="rect">
            <a:avLst/>
          </a:prstGeom>
          <a:ln>
            <a:noFill/>
          </a:ln>
          <a:effectLst>
            <a:softEdge rad="112500"/>
          </a:effectLst>
        </p:spPr>
      </p:pic>
    </p:spTree>
    <p:extLst>
      <p:ext uri="{BB962C8B-B14F-4D97-AF65-F5344CB8AC3E}">
        <p14:creationId xmlns:p14="http://schemas.microsoft.com/office/powerpoint/2010/main" val="32089845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381000"/>
            <a:ext cx="8382000" cy="5909310"/>
          </a:xfrm>
          <a:prstGeom prst="rect">
            <a:avLst/>
          </a:prstGeom>
          <a:noFill/>
        </p:spPr>
        <p:txBody>
          <a:bodyPr wrap="square" rtlCol="0">
            <a:spAutoFit/>
          </a:bodyPr>
          <a:lstStyle/>
          <a:p>
            <a:pPr algn="r" rtl="1">
              <a:lnSpc>
                <a:spcPct val="150000"/>
              </a:lnSpc>
              <a:defRPr/>
            </a:pPr>
            <a:r>
              <a:rPr lang="fa-IR" sz="2800" dirty="0">
                <a:solidFill>
                  <a:srgbClr val="FF0000"/>
                </a:solidFill>
                <a:latin typeface="B Homa"/>
                <a:cs typeface="B Titr" pitchFamily="2" charset="-78"/>
              </a:rPr>
              <a:t>الف) تعریف علت و معلول</a:t>
            </a:r>
            <a:endParaRPr lang="en-US" sz="2800" dirty="0">
              <a:solidFill>
                <a:srgbClr val="FF0000"/>
              </a:solidFill>
              <a:latin typeface="B Homa"/>
              <a:cs typeface="B Titr" pitchFamily="2" charset="-78"/>
            </a:endParaRPr>
          </a:p>
          <a:p>
            <a:pPr algn="justLow" rtl="1">
              <a:lnSpc>
                <a:spcPct val="150000"/>
              </a:lnSpc>
              <a:defRPr/>
            </a:pPr>
            <a:r>
              <a:rPr lang="fa-IR" sz="2800" dirty="0">
                <a:cs typeface="B Zar" pitchFamily="2" charset="-78"/>
              </a:rPr>
              <a:t>علت دوگونه است تامه و خاصه؛ موجودی را که با وجود آن وجود موجود دیگری ضرورت پیدا کند، «علت تامه» و در غیر این صورت «علت ناقصه» </a:t>
            </a:r>
            <a:r>
              <a:rPr lang="fa-IR" sz="2800" dirty="0" smtClean="0">
                <a:cs typeface="B Zar" pitchFamily="2" charset="-78"/>
              </a:rPr>
              <a:t>  می­گویند</a:t>
            </a:r>
            <a:r>
              <a:rPr lang="fa-IR" sz="2800" dirty="0">
                <a:cs typeface="B Zar" pitchFamily="2" charset="-78"/>
              </a:rPr>
              <a:t>. </a:t>
            </a:r>
            <a:endParaRPr lang="fa-IR" sz="2800" dirty="0" smtClean="0">
              <a:cs typeface="B Zar" pitchFamily="2" charset="-78"/>
            </a:endParaRPr>
          </a:p>
          <a:p>
            <a:pPr algn="justLow" rtl="1">
              <a:lnSpc>
                <a:spcPct val="150000"/>
              </a:lnSpc>
              <a:defRPr/>
            </a:pPr>
            <a:r>
              <a:rPr lang="fa-IR" sz="2800" dirty="0">
                <a:solidFill>
                  <a:srgbClr val="FF0000"/>
                </a:solidFill>
                <a:latin typeface="B Homa"/>
                <a:cs typeface="B Titr" pitchFamily="2" charset="-78"/>
              </a:rPr>
              <a:t>ب) تعریف </a:t>
            </a:r>
            <a:r>
              <a:rPr lang="fa-IR" sz="2800" dirty="0" smtClean="0">
                <a:solidFill>
                  <a:srgbClr val="FF0000"/>
                </a:solidFill>
                <a:latin typeface="B Homa"/>
                <a:cs typeface="B Titr" pitchFamily="2" charset="-78"/>
              </a:rPr>
              <a:t>علت</a:t>
            </a:r>
          </a:p>
          <a:p>
            <a:pPr algn="justLow" rtl="1">
              <a:lnSpc>
                <a:spcPct val="150000"/>
              </a:lnSpc>
              <a:defRPr/>
            </a:pPr>
            <a:r>
              <a:rPr lang="fa-IR" sz="2800" b="1" dirty="0">
                <a:solidFill>
                  <a:srgbClr val="000000"/>
                </a:solidFill>
                <a:cs typeface="B Traffic"/>
              </a:rPr>
              <a:t> </a:t>
            </a:r>
            <a:r>
              <a:rPr lang="fa-IR" sz="2800" b="1" dirty="0" smtClean="0">
                <a:solidFill>
                  <a:srgbClr val="000000"/>
                </a:solidFill>
                <a:cs typeface="B Traffic"/>
              </a:rPr>
              <a:t>  </a:t>
            </a:r>
            <a:r>
              <a:rPr lang="fa-IR" sz="2800" b="1" dirty="0" smtClean="0">
                <a:solidFill>
                  <a:schemeClr val="accent6">
                    <a:lumMod val="75000"/>
                  </a:schemeClr>
                </a:solidFill>
                <a:cs typeface="B Traffic"/>
              </a:rPr>
              <a:t>1.  </a:t>
            </a:r>
            <a:r>
              <a:rPr lang="fa-IR" sz="2800" b="1" dirty="0">
                <a:solidFill>
                  <a:schemeClr val="accent6">
                    <a:lumMod val="75000"/>
                  </a:schemeClr>
                </a:solidFill>
                <a:cs typeface="B Traffic"/>
              </a:rPr>
              <a:t>علت فاعلی</a:t>
            </a:r>
            <a:r>
              <a:rPr lang="en-US" sz="2800" b="1" dirty="0">
                <a:solidFill>
                  <a:schemeClr val="accent6">
                    <a:lumMod val="75000"/>
                  </a:schemeClr>
                </a:solidFill>
                <a:cs typeface="B Traffic"/>
              </a:rPr>
              <a:t> </a:t>
            </a:r>
            <a:r>
              <a:rPr lang="en-US" sz="2800" dirty="0">
                <a:solidFill>
                  <a:schemeClr val="accent6">
                    <a:lumMod val="75000"/>
                  </a:schemeClr>
                </a:solidFill>
                <a:cs typeface="B Traffic"/>
              </a:rPr>
              <a:t>:</a:t>
            </a:r>
            <a:r>
              <a:rPr lang="fa-IR" sz="2800" dirty="0">
                <a:solidFill>
                  <a:srgbClr val="000000"/>
                </a:solidFill>
                <a:cs typeface="B Traffic"/>
              </a:rPr>
              <a:t>آن است که معلول از آن پدید می­آید.</a:t>
            </a:r>
            <a:endParaRPr lang="en-US" sz="2800" dirty="0">
              <a:solidFill>
                <a:srgbClr val="000000"/>
              </a:solidFill>
              <a:cs typeface="B Traffic"/>
            </a:endParaRPr>
          </a:p>
          <a:p>
            <a:pPr algn="justLow" rtl="1">
              <a:lnSpc>
                <a:spcPct val="150000"/>
              </a:lnSpc>
              <a:defRPr/>
            </a:pPr>
            <a:r>
              <a:rPr lang="fa-IR" sz="2800" b="1" dirty="0">
                <a:solidFill>
                  <a:srgbClr val="000000"/>
                </a:solidFill>
                <a:cs typeface="B Traffic"/>
              </a:rPr>
              <a:t> </a:t>
            </a:r>
            <a:r>
              <a:rPr lang="fa-IR" sz="2800" b="1" dirty="0" smtClean="0">
                <a:solidFill>
                  <a:srgbClr val="000000"/>
                </a:solidFill>
                <a:cs typeface="B Traffic"/>
              </a:rPr>
              <a:t>  </a:t>
            </a:r>
            <a:r>
              <a:rPr lang="fa-IR" sz="2800" b="1" dirty="0" smtClean="0">
                <a:solidFill>
                  <a:schemeClr val="accent6">
                    <a:lumMod val="75000"/>
                  </a:schemeClr>
                </a:solidFill>
                <a:cs typeface="B Traffic"/>
              </a:rPr>
              <a:t>2. </a:t>
            </a:r>
            <a:r>
              <a:rPr lang="fa-IR" sz="2800" b="1" dirty="0">
                <a:solidFill>
                  <a:schemeClr val="accent6">
                    <a:lumMod val="75000"/>
                  </a:schemeClr>
                </a:solidFill>
                <a:cs typeface="B Traffic"/>
              </a:rPr>
              <a:t>علت غایی</a:t>
            </a:r>
            <a:r>
              <a:rPr lang="en-US" sz="2800" b="1" dirty="0">
                <a:solidFill>
                  <a:srgbClr val="673105"/>
                </a:solidFill>
                <a:cs typeface="B Traffic"/>
              </a:rPr>
              <a:t> </a:t>
            </a:r>
            <a:r>
              <a:rPr lang="en-US" sz="2800" dirty="0">
                <a:solidFill>
                  <a:srgbClr val="673105"/>
                </a:solidFill>
                <a:cs typeface="B Traffic"/>
              </a:rPr>
              <a:t>:</a:t>
            </a:r>
            <a:r>
              <a:rPr lang="fa-IR" sz="2800" dirty="0">
                <a:solidFill>
                  <a:srgbClr val="000000"/>
                </a:solidFill>
                <a:cs typeface="B Traffic"/>
              </a:rPr>
              <a:t>انگیزه فاعل برای انجام کار است.</a:t>
            </a:r>
            <a:endParaRPr lang="en-US" sz="2800" dirty="0">
              <a:solidFill>
                <a:srgbClr val="000000"/>
              </a:solidFill>
              <a:cs typeface="B Traffic"/>
            </a:endParaRPr>
          </a:p>
          <a:p>
            <a:pPr algn="justLow" rtl="1">
              <a:lnSpc>
                <a:spcPct val="150000"/>
              </a:lnSpc>
              <a:defRPr/>
            </a:pPr>
            <a:r>
              <a:rPr lang="fa-IR" sz="2800" b="1" dirty="0" smtClean="0">
                <a:solidFill>
                  <a:srgbClr val="000000"/>
                </a:solidFill>
                <a:cs typeface="B Traffic"/>
              </a:rPr>
              <a:t>   </a:t>
            </a:r>
            <a:r>
              <a:rPr lang="fa-IR" sz="2800" b="1" dirty="0" smtClean="0">
                <a:solidFill>
                  <a:schemeClr val="accent6">
                    <a:lumMod val="75000"/>
                  </a:schemeClr>
                </a:solidFill>
                <a:cs typeface="B Traffic"/>
              </a:rPr>
              <a:t>3. علت </a:t>
            </a:r>
            <a:r>
              <a:rPr lang="fa-IR" sz="2800" b="1" dirty="0">
                <a:solidFill>
                  <a:schemeClr val="accent6">
                    <a:lumMod val="75000"/>
                  </a:schemeClr>
                </a:solidFill>
                <a:cs typeface="B Traffic"/>
              </a:rPr>
              <a:t>مادی</a:t>
            </a:r>
            <a:r>
              <a:rPr lang="en-US" sz="2800" b="1" dirty="0">
                <a:solidFill>
                  <a:schemeClr val="accent6">
                    <a:lumMod val="75000"/>
                  </a:schemeClr>
                </a:solidFill>
                <a:cs typeface="B Traffic"/>
              </a:rPr>
              <a:t> </a:t>
            </a:r>
            <a:r>
              <a:rPr lang="en-US" sz="2800" dirty="0">
                <a:solidFill>
                  <a:schemeClr val="accent6">
                    <a:lumMod val="75000"/>
                  </a:schemeClr>
                </a:solidFill>
                <a:cs typeface="B Traffic"/>
              </a:rPr>
              <a:t>:</a:t>
            </a:r>
            <a:r>
              <a:rPr lang="fa-IR" sz="2800" dirty="0">
                <a:solidFill>
                  <a:srgbClr val="000000"/>
                </a:solidFill>
                <a:cs typeface="B Traffic"/>
              </a:rPr>
              <a:t>زمینه پیدایش معلول است. </a:t>
            </a:r>
            <a:endParaRPr lang="en-US" sz="2800" dirty="0">
              <a:solidFill>
                <a:srgbClr val="000000"/>
              </a:solidFill>
              <a:cs typeface="B Traffic"/>
            </a:endParaRPr>
          </a:p>
          <a:p>
            <a:pPr algn="justLow" rtl="1">
              <a:lnSpc>
                <a:spcPct val="150000"/>
              </a:lnSpc>
              <a:defRPr/>
            </a:pPr>
            <a:r>
              <a:rPr lang="fa-IR" sz="2800" b="1" dirty="0" smtClean="0">
                <a:solidFill>
                  <a:srgbClr val="000000"/>
                </a:solidFill>
                <a:cs typeface="B Traffic"/>
              </a:rPr>
              <a:t>   </a:t>
            </a:r>
            <a:r>
              <a:rPr lang="fa-IR" sz="2800" b="1" dirty="0" smtClean="0">
                <a:solidFill>
                  <a:schemeClr val="accent6">
                    <a:lumMod val="75000"/>
                  </a:schemeClr>
                </a:solidFill>
                <a:cs typeface="B Traffic"/>
              </a:rPr>
              <a:t>4. علت </a:t>
            </a:r>
            <a:r>
              <a:rPr lang="fa-IR" sz="2800" b="1" dirty="0">
                <a:solidFill>
                  <a:schemeClr val="accent6">
                    <a:lumMod val="75000"/>
                  </a:schemeClr>
                </a:solidFill>
                <a:cs typeface="B Traffic"/>
              </a:rPr>
              <a:t>صوری</a:t>
            </a:r>
            <a:r>
              <a:rPr lang="en-US" sz="2800" b="1" dirty="0">
                <a:solidFill>
                  <a:srgbClr val="673105"/>
                </a:solidFill>
                <a:cs typeface="B Traffic"/>
              </a:rPr>
              <a:t> :</a:t>
            </a:r>
            <a:r>
              <a:rPr lang="fa-IR" sz="2800" dirty="0">
                <a:solidFill>
                  <a:srgbClr val="000000"/>
                </a:solidFill>
                <a:cs typeface="B Traffic"/>
              </a:rPr>
              <a:t>صورت و فعلیت است که در ماده پدید می­آید</a:t>
            </a:r>
            <a:r>
              <a:rPr lang="fa-IR" sz="2800" dirty="0" smtClean="0">
                <a:solidFill>
                  <a:srgbClr val="000000"/>
                </a:solidFill>
                <a:cs typeface="B Traffic"/>
              </a:rPr>
              <a:t>.</a:t>
            </a:r>
            <a:endParaRPr lang="fa-IR" sz="2800" dirty="0">
              <a:solidFill>
                <a:srgbClr val="FF0000"/>
              </a:solidFill>
              <a:latin typeface="B Homa"/>
              <a:cs typeface="B Titr" pitchFamily="2" charset="-78"/>
            </a:endParaRPr>
          </a:p>
        </p:txBody>
      </p:sp>
      <p:sp>
        <p:nvSpPr>
          <p:cNvPr id="6" name="Right Brace 5"/>
          <p:cNvSpPr/>
          <p:nvPr/>
        </p:nvSpPr>
        <p:spPr>
          <a:xfrm>
            <a:off x="8305800" y="3657600"/>
            <a:ext cx="533400" cy="2438400"/>
          </a:xfrm>
          <a:prstGeom prst="rightBrace">
            <a:avLst>
              <a:gd name="adj1" fmla="val 58580"/>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8" name="Oval 7"/>
          <p:cNvSpPr/>
          <p:nvPr/>
        </p:nvSpPr>
        <p:spPr>
          <a:xfrm>
            <a:off x="8703879" y="609600"/>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
        <p:nvSpPr>
          <p:cNvPr id="9" name="Oval 8"/>
          <p:cNvSpPr/>
          <p:nvPr/>
        </p:nvSpPr>
        <p:spPr>
          <a:xfrm>
            <a:off x="8703879" y="3221355"/>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9568427"/>
      </p:ext>
    </p:extLst>
  </p:cSld>
  <p:clrMapOvr>
    <a:masterClrMapping/>
  </p:clrMapOvr>
  <p:transition spd="slow">
    <p:cove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833021"/>
            <a:ext cx="8382000" cy="5262979"/>
          </a:xfrm>
          <a:prstGeom prst="rect">
            <a:avLst/>
          </a:prstGeom>
          <a:noFill/>
        </p:spPr>
        <p:txBody>
          <a:bodyPr wrap="square" rtlCol="0">
            <a:spAutoFit/>
          </a:bodyPr>
          <a:lstStyle/>
          <a:p>
            <a:pPr marL="571500" indent="-571500" algn="justLow" rtl="1">
              <a:lnSpc>
                <a:spcPct val="150000"/>
              </a:lnSpc>
              <a:defRPr/>
            </a:pPr>
            <a:r>
              <a:rPr lang="fa-IR" sz="2800" dirty="0">
                <a:solidFill>
                  <a:srgbClr val="FF0000"/>
                </a:solidFill>
                <a:latin typeface="B Homa"/>
                <a:cs typeface="B Titr" pitchFamily="2" charset="-78"/>
              </a:rPr>
              <a:t>ج)  اصل علیّت</a:t>
            </a:r>
            <a:endParaRPr lang="en-US" sz="2800" dirty="0">
              <a:solidFill>
                <a:srgbClr val="FF0000"/>
              </a:solidFill>
              <a:latin typeface="B Homa"/>
              <a:cs typeface="B Titr" pitchFamily="2" charset="-78"/>
            </a:endParaRPr>
          </a:p>
          <a:p>
            <a:pPr algn="justLow" rtl="1">
              <a:lnSpc>
                <a:spcPct val="150000"/>
              </a:lnSpc>
              <a:defRPr/>
            </a:pPr>
            <a:r>
              <a:rPr lang="fa-IR" sz="2800" dirty="0">
                <a:cs typeface="B Zar" pitchFamily="2" charset="-78"/>
              </a:rPr>
              <a:t>در این برهان اصل علیت یعنی «هر معلولی علّتی دارد» به خدمت گمارده شده است و این اصل امری بدیهی است. </a:t>
            </a:r>
            <a:endParaRPr lang="fa-IR" sz="2800" dirty="0" smtClean="0">
              <a:cs typeface="B Zar" pitchFamily="2" charset="-78"/>
            </a:endParaRPr>
          </a:p>
          <a:p>
            <a:pPr algn="justLow" rtl="1">
              <a:lnSpc>
                <a:spcPct val="150000"/>
              </a:lnSpc>
              <a:defRPr/>
            </a:pPr>
            <a:r>
              <a:rPr lang="fa-IR" sz="2800" dirty="0">
                <a:solidFill>
                  <a:srgbClr val="FF0000"/>
                </a:solidFill>
                <a:cs typeface="B Titr" pitchFamily="2" charset="-78"/>
              </a:rPr>
              <a:t>د)  اثبات معلولیت عالم</a:t>
            </a:r>
            <a:endParaRPr lang="en-US" sz="2800" dirty="0">
              <a:solidFill>
                <a:srgbClr val="FF0000"/>
              </a:solidFill>
              <a:cs typeface="B Titr" pitchFamily="2" charset="-78"/>
            </a:endParaRPr>
          </a:p>
          <a:p>
            <a:pPr algn="justLow" rtl="1">
              <a:lnSpc>
                <a:spcPct val="150000"/>
              </a:lnSpc>
              <a:defRPr/>
            </a:pPr>
            <a:r>
              <a:rPr lang="fa-IR" sz="2800" dirty="0">
                <a:solidFill>
                  <a:srgbClr val="000000"/>
                </a:solidFill>
                <a:cs typeface="B Zar" pitchFamily="2" charset="-78"/>
              </a:rPr>
              <a:t>ملاک احتیاج معلول به علت ضعف وجودی اوست. ضعف مرتبه­ی </a:t>
            </a:r>
            <a:r>
              <a:rPr lang="fa-IR" sz="2800" dirty="0" smtClean="0">
                <a:solidFill>
                  <a:srgbClr val="000000"/>
                </a:solidFill>
                <a:cs typeface="B Zar" pitchFamily="2" charset="-78"/>
              </a:rPr>
              <a:t>وجودی </a:t>
            </a:r>
            <a:r>
              <a:rPr lang="fa-IR" sz="2800" dirty="0">
                <a:solidFill>
                  <a:srgbClr val="000000"/>
                </a:solidFill>
                <a:cs typeface="B Zar" pitchFamily="2" charset="-78"/>
              </a:rPr>
              <a:t>آثاری دارد. </a:t>
            </a:r>
          </a:p>
          <a:p>
            <a:pPr algn="justLow" rtl="1">
              <a:lnSpc>
                <a:spcPct val="150000"/>
              </a:lnSpc>
              <a:defRPr/>
            </a:pPr>
            <a:r>
              <a:rPr lang="fa-IR" sz="2800" dirty="0">
                <a:solidFill>
                  <a:srgbClr val="000000"/>
                </a:solidFill>
                <a:cs typeface="B Zar" pitchFamily="2" charset="-78"/>
              </a:rPr>
              <a:t>از آن جمله، محدودیت زمانی و مکانی، محدودیت آثار، وابستگی به غیر، تغییرپذیری، فناپذیری و</a:t>
            </a:r>
            <a:r>
              <a:rPr lang="fa-IR" sz="2800" dirty="0" smtClean="0">
                <a:solidFill>
                  <a:srgbClr val="000000"/>
                </a:solidFill>
                <a:cs typeface="B Zar" pitchFamily="2" charset="-78"/>
              </a:rPr>
              <a:t>...</a:t>
            </a:r>
            <a:endParaRPr lang="en-US" sz="2800" dirty="0">
              <a:solidFill>
                <a:srgbClr val="000000"/>
              </a:solidFill>
              <a:cs typeface="B Zar" pitchFamily="2" charset="-78"/>
            </a:endParaRPr>
          </a:p>
        </p:txBody>
      </p:sp>
      <p:sp>
        <p:nvSpPr>
          <p:cNvPr id="8" name="Oval 7"/>
          <p:cNvSpPr/>
          <p:nvPr/>
        </p:nvSpPr>
        <p:spPr>
          <a:xfrm>
            <a:off x="8703879" y="1137821"/>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
        <p:nvSpPr>
          <p:cNvPr id="7" name="Oval 6"/>
          <p:cNvSpPr/>
          <p:nvPr/>
        </p:nvSpPr>
        <p:spPr>
          <a:xfrm>
            <a:off x="8703879" y="3042821"/>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287019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1668482"/>
            <a:ext cx="8382000" cy="3970318"/>
          </a:xfrm>
          <a:prstGeom prst="rect">
            <a:avLst/>
          </a:prstGeom>
          <a:noFill/>
        </p:spPr>
        <p:txBody>
          <a:bodyPr wrap="square" rtlCol="0">
            <a:spAutoFit/>
          </a:bodyPr>
          <a:lstStyle/>
          <a:p>
            <a:pPr algn="justLow" rtl="1">
              <a:lnSpc>
                <a:spcPct val="150000"/>
              </a:lnSpc>
            </a:pPr>
            <a:r>
              <a:rPr lang="fa-IR" sz="2800" dirty="0" smtClean="0">
                <a:solidFill>
                  <a:srgbClr val="FF0000"/>
                </a:solidFill>
                <a:latin typeface="B Homa"/>
                <a:cs typeface="B Titr" pitchFamily="2" charset="-78"/>
              </a:rPr>
              <a:t>ه) امتناع دور و تسلسل </a:t>
            </a:r>
            <a:endParaRPr lang="en-US" sz="2800" dirty="0" smtClean="0">
              <a:solidFill>
                <a:srgbClr val="FF0000"/>
              </a:solidFill>
              <a:latin typeface="B Homa"/>
              <a:cs typeface="B Titr" pitchFamily="2" charset="-78"/>
            </a:endParaRPr>
          </a:p>
          <a:p>
            <a:pPr algn="justLow" rtl="1">
              <a:lnSpc>
                <a:spcPct val="150000"/>
              </a:lnSpc>
            </a:pPr>
            <a:r>
              <a:rPr lang="fa-IR" sz="2800" dirty="0" smtClean="0">
                <a:solidFill>
                  <a:srgbClr val="000000"/>
                </a:solidFill>
                <a:cs typeface="B Zar" pitchFamily="2" charset="-78"/>
              </a:rPr>
              <a:t>برخی معترضان به این برهان گفته­اند چه اشکال دارد که </a:t>
            </a:r>
          </a:p>
          <a:p>
            <a:pPr algn="justLow" rtl="1">
              <a:lnSpc>
                <a:spcPct val="150000"/>
              </a:lnSpc>
            </a:pPr>
            <a:r>
              <a:rPr lang="fa-IR" sz="2800" dirty="0" smtClean="0">
                <a:solidFill>
                  <a:srgbClr val="000000"/>
                </a:solidFill>
                <a:cs typeface="B Zar" pitchFamily="2" charset="-78"/>
              </a:rPr>
              <a:t>سلسله­ی علل تا بی­نهایت ادامه یابد یا جهان خود، علت خود باشد. فلاسفه </a:t>
            </a:r>
            <a:br>
              <a:rPr lang="fa-IR" sz="2800" dirty="0" smtClean="0">
                <a:solidFill>
                  <a:srgbClr val="000000"/>
                </a:solidFill>
                <a:cs typeface="B Zar" pitchFamily="2" charset="-78"/>
              </a:rPr>
            </a:br>
            <a:r>
              <a:rPr lang="fa-IR" sz="2800" dirty="0" smtClean="0">
                <a:solidFill>
                  <a:srgbClr val="000000"/>
                </a:solidFill>
                <a:cs typeface="B Zar" pitchFamily="2" charset="-78"/>
              </a:rPr>
              <a:t>گفته­اند تسلسل علل تا بی­نهایت محال هست، یا حداقل قریب به بداهت است.</a:t>
            </a:r>
          </a:p>
          <a:p>
            <a:pPr algn="justLow" rtl="1">
              <a:lnSpc>
                <a:spcPct val="150000"/>
              </a:lnSpc>
            </a:pPr>
            <a:r>
              <a:rPr lang="fa-IR" sz="2800" dirty="0" smtClean="0">
                <a:solidFill>
                  <a:srgbClr val="000000"/>
                </a:solidFill>
                <a:cs typeface="B Zar" pitchFamily="2" charset="-78"/>
              </a:rPr>
              <a:t>دلایلی نیز بر این ادعا اقامه کرده­اند؛ عده­ای گفته­اند اگر جهان علت خودش باشد که اصطلاحاً این را دور می­نامند و دور محال است.</a:t>
            </a:r>
          </a:p>
        </p:txBody>
      </p:sp>
      <p:sp>
        <p:nvSpPr>
          <p:cNvPr id="8" name="Oval 7"/>
          <p:cNvSpPr/>
          <p:nvPr/>
        </p:nvSpPr>
        <p:spPr>
          <a:xfrm>
            <a:off x="8703879" y="1973282"/>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533400"/>
            <a:ext cx="2286000" cy="2667000"/>
          </a:xfrm>
          <a:prstGeom prst="ellipse">
            <a:avLst/>
          </a:prstGeom>
          <a:ln>
            <a:noFill/>
          </a:ln>
          <a:effectLst>
            <a:softEdge rad="112500"/>
          </a:effectLst>
        </p:spPr>
      </p:pic>
    </p:spTree>
    <p:extLst>
      <p:ext uri="{BB962C8B-B14F-4D97-AF65-F5344CB8AC3E}">
        <p14:creationId xmlns:p14="http://schemas.microsoft.com/office/powerpoint/2010/main" val="275700047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28558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90600" y="407075"/>
            <a:ext cx="7162800" cy="2031325"/>
          </a:xfrm>
          <a:prstGeom prst="rect">
            <a:avLst/>
          </a:prstGeom>
          <a:noFill/>
        </p:spPr>
        <p:txBody>
          <a:bodyPr wrap="square" rtlCol="0">
            <a:spAutoFit/>
          </a:bodyPr>
          <a:lstStyle/>
          <a:p>
            <a:pPr algn="justLow" rtl="1">
              <a:lnSpc>
                <a:spcPct val="150000"/>
              </a:lnSpc>
            </a:pPr>
            <a:r>
              <a:rPr lang="fa-IR" sz="2800" dirty="0" smtClean="0">
                <a:solidFill>
                  <a:srgbClr val="000000"/>
                </a:solidFill>
                <a:cs typeface="B Zar" pitchFamily="2" charset="-78"/>
              </a:rPr>
              <a:t>برهان نظم، و پی بردن به وجود خدا از نگرش در آفرینش و         پی بردن به وجود ناظمی حکیم سابقه­ای به طول تاریخ دارد. قرآن وائمه(ع) روی این برهان تأکید زیادی دارند.</a:t>
            </a:r>
            <a:endParaRPr lang="en-US" sz="2800" dirty="0">
              <a:solidFill>
                <a:srgbClr val="000000"/>
              </a:solidFill>
              <a:cs typeface="B Zar" pitchFamily="2" charset="-78"/>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4117"/>
          <a:stretch/>
        </p:blipFill>
        <p:spPr>
          <a:xfrm>
            <a:off x="2184400" y="3082723"/>
            <a:ext cx="4749800" cy="3318075"/>
          </a:xfrm>
          <a:prstGeom prst="round2DiagRect">
            <a:avLst>
              <a:gd name="adj1" fmla="val 16667"/>
              <a:gd name="adj2" fmla="val 0"/>
            </a:avLst>
          </a:prstGeom>
          <a:ln w="28575" cap="sq">
            <a:solidFill>
              <a:schemeClr val="accent6">
                <a:lumMod val="75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1315933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1626507" y="381000"/>
            <a:ext cx="4469493" cy="646331"/>
          </a:xfrm>
          <a:prstGeom prst="rect">
            <a:avLst/>
          </a:prstGeom>
          <a:noFill/>
        </p:spPr>
        <p:txBody>
          <a:bodyPr wrap="none" rtlCol="0">
            <a:spAutoFit/>
          </a:bodyPr>
          <a:lstStyle/>
          <a:p>
            <a:pPr algn="r" rtl="1"/>
            <a:r>
              <a:rPr lang="fa-IR" sz="3600" dirty="0" smtClean="0">
                <a:solidFill>
                  <a:srgbClr val="673105"/>
                </a:solidFill>
                <a:cs typeface="B Homa" pitchFamily="2" charset="-78"/>
              </a:rPr>
              <a:t> ساختار مشترک برهان نظم</a:t>
            </a:r>
            <a:endParaRPr lang="en-US" sz="3600" dirty="0" smtClean="0">
              <a:solidFill>
                <a:srgbClr val="673105"/>
              </a:solidFill>
              <a:cs typeface="B Homa" pitchFamily="2" charset="-78"/>
            </a:endParaRPr>
          </a:p>
        </p:txBody>
      </p:sp>
      <p:pic>
        <p:nvPicPr>
          <p:cNvPr id="6" name="Picture 5"/>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76200" y="333139"/>
            <a:ext cx="1492469" cy="733660"/>
          </a:xfrm>
          <a:prstGeom prst="rect">
            <a:avLst/>
          </a:prstGeom>
        </p:spPr>
      </p:pic>
      <p:pic>
        <p:nvPicPr>
          <p:cNvPr id="7" name="Picture 6"/>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203731" y="333140"/>
            <a:ext cx="1492469" cy="733660"/>
          </a:xfrm>
          <a:prstGeom prst="rect">
            <a:avLst/>
          </a:prstGeom>
        </p:spPr>
      </p:pic>
      <p:sp>
        <p:nvSpPr>
          <p:cNvPr id="8" name="Rectangle 7"/>
          <p:cNvSpPr/>
          <p:nvPr/>
        </p:nvSpPr>
        <p:spPr>
          <a:xfrm>
            <a:off x="4495800" y="1524000"/>
            <a:ext cx="3200400" cy="1752600"/>
          </a:xfrm>
          <a:prstGeom prst="rect">
            <a:avLst/>
          </a:prstGeom>
          <a:solidFill>
            <a:schemeClr val="accent2">
              <a:lumMod val="7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fa-IR" sz="2400" dirty="0" smtClean="0">
                <a:solidFill>
                  <a:srgbClr val="FFC000"/>
                </a:solidFill>
                <a:cs typeface="B Titr" pitchFamily="2" charset="-78"/>
              </a:rPr>
              <a:t>مقدمه اول:</a:t>
            </a:r>
            <a:endParaRPr lang="en-US" sz="2400" dirty="0" smtClean="0">
              <a:solidFill>
                <a:srgbClr val="FFC000"/>
              </a:solidFill>
              <a:cs typeface="B Titr" pitchFamily="2" charset="-78"/>
            </a:endParaRPr>
          </a:p>
          <a:p>
            <a:pPr algn="justLow" rtl="1"/>
            <a:r>
              <a:rPr lang="fa-IR" sz="2800" dirty="0" smtClean="0">
                <a:solidFill>
                  <a:schemeClr val="bg1"/>
                </a:solidFill>
                <a:cs typeface="B Zar" pitchFamily="2" charset="-78"/>
              </a:rPr>
              <a:t>عالم طبیعت پدیده منظم است.</a:t>
            </a:r>
          </a:p>
        </p:txBody>
      </p:sp>
      <p:sp>
        <p:nvSpPr>
          <p:cNvPr id="9" name="Rectangle 8"/>
          <p:cNvSpPr/>
          <p:nvPr/>
        </p:nvSpPr>
        <p:spPr>
          <a:xfrm>
            <a:off x="4495800" y="4191000"/>
            <a:ext cx="3200400" cy="1752600"/>
          </a:xfrm>
          <a:prstGeom prst="rect">
            <a:avLst/>
          </a:prstGeom>
          <a:solidFill>
            <a:schemeClr val="accent2">
              <a:lumMod val="7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rtl="1"/>
            <a:r>
              <a:rPr lang="fa-IR" sz="2400" dirty="0" smtClean="0">
                <a:solidFill>
                  <a:srgbClr val="FFC000"/>
                </a:solidFill>
                <a:cs typeface="B Titr" pitchFamily="2" charset="-78"/>
              </a:rPr>
              <a:t>مقدمه دوم:</a:t>
            </a:r>
            <a:endParaRPr lang="en-US" sz="2400" dirty="0" smtClean="0">
              <a:solidFill>
                <a:srgbClr val="FFC000"/>
              </a:solidFill>
              <a:cs typeface="B Titr" pitchFamily="2" charset="-78"/>
            </a:endParaRPr>
          </a:p>
          <a:p>
            <a:pPr algn="justLow" rtl="1"/>
            <a:r>
              <a:rPr lang="fa-IR" sz="2800" dirty="0" smtClean="0">
                <a:solidFill>
                  <a:schemeClr val="bg1"/>
                </a:solidFill>
                <a:cs typeface="B Zar" pitchFamily="2" charset="-78"/>
              </a:rPr>
              <a:t>هر نظمی بر اساس بداهت عقلی از ناظمی حکیم و باشعور ناشی می­شود.</a:t>
            </a:r>
          </a:p>
        </p:txBody>
      </p:sp>
      <p:sp>
        <p:nvSpPr>
          <p:cNvPr id="10" name="Rectangle 9"/>
          <p:cNvSpPr/>
          <p:nvPr/>
        </p:nvSpPr>
        <p:spPr>
          <a:xfrm>
            <a:off x="228600" y="2819400"/>
            <a:ext cx="3200400" cy="1752600"/>
          </a:xfrm>
          <a:prstGeom prst="rect">
            <a:avLst/>
          </a:prstGeom>
          <a:solidFill>
            <a:schemeClr val="accent2">
              <a:lumMod val="7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rtl="1"/>
            <a:r>
              <a:rPr lang="fa-IR" sz="2400" dirty="0" smtClean="0">
                <a:solidFill>
                  <a:srgbClr val="FFC000"/>
                </a:solidFill>
                <a:cs typeface="B Titr" pitchFamily="2" charset="-78"/>
              </a:rPr>
              <a:t>نتیجه:</a:t>
            </a:r>
            <a:endParaRPr lang="en-US" sz="2400" dirty="0" smtClean="0">
              <a:solidFill>
                <a:srgbClr val="FFC000"/>
              </a:solidFill>
              <a:cs typeface="B Titr" pitchFamily="2" charset="-78"/>
            </a:endParaRPr>
          </a:p>
          <a:p>
            <a:pPr algn="justLow" rtl="1"/>
            <a:r>
              <a:rPr lang="fa-IR" sz="2800" dirty="0" smtClean="0">
                <a:solidFill>
                  <a:schemeClr val="bg1"/>
                </a:solidFill>
                <a:cs typeface="B Zar" pitchFamily="2" charset="-78"/>
              </a:rPr>
              <a:t>پس عالم طبیعت بر اساس طرح و تدبیرِ ناظمی باشعور، پدید آمده است.</a:t>
            </a:r>
            <a:endParaRPr lang="en-US" sz="2800" dirty="0" smtClean="0">
              <a:solidFill>
                <a:schemeClr val="bg1"/>
              </a:solidFill>
              <a:cs typeface="B Zar" pitchFamily="2" charset="-78"/>
            </a:endParaRPr>
          </a:p>
        </p:txBody>
      </p:sp>
      <p:cxnSp>
        <p:nvCxnSpPr>
          <p:cNvPr id="12" name="Straight Connector 11"/>
          <p:cNvCxnSpPr>
            <a:stCxn id="8" idx="1"/>
            <a:endCxn id="10" idx="3"/>
          </p:cNvCxnSpPr>
          <p:nvPr/>
        </p:nvCxnSpPr>
        <p:spPr>
          <a:xfrm flipH="1">
            <a:off x="3429000" y="2400300"/>
            <a:ext cx="1066800" cy="1295400"/>
          </a:xfrm>
          <a:prstGeom prst="line">
            <a:avLst/>
          </a:prstGeom>
          <a:ln w="76200"/>
        </p:spPr>
        <p:style>
          <a:lnRef idx="3">
            <a:schemeClr val="accent6"/>
          </a:lnRef>
          <a:fillRef idx="0">
            <a:schemeClr val="accent6"/>
          </a:fillRef>
          <a:effectRef idx="2">
            <a:schemeClr val="accent6"/>
          </a:effectRef>
          <a:fontRef idx="minor">
            <a:schemeClr val="tx1"/>
          </a:fontRef>
        </p:style>
      </p:cxnSp>
      <p:cxnSp>
        <p:nvCxnSpPr>
          <p:cNvPr id="14" name="Straight Connector 13"/>
          <p:cNvCxnSpPr>
            <a:stCxn id="9" idx="1"/>
            <a:endCxn id="10" idx="3"/>
          </p:cNvCxnSpPr>
          <p:nvPr/>
        </p:nvCxnSpPr>
        <p:spPr>
          <a:xfrm flipH="1" flipV="1">
            <a:off x="3429000" y="3695700"/>
            <a:ext cx="1066800" cy="1371600"/>
          </a:xfrm>
          <a:prstGeom prst="line">
            <a:avLst/>
          </a:prstGeom>
          <a:ln w="57150"/>
        </p:spPr>
        <p:style>
          <a:lnRef idx="3">
            <a:schemeClr val="accent6"/>
          </a:lnRef>
          <a:fillRef idx="0">
            <a:schemeClr val="accent6"/>
          </a:fillRef>
          <a:effectRef idx="2">
            <a:schemeClr val="accent6"/>
          </a:effectRef>
          <a:fontRef idx="minor">
            <a:schemeClr val="tx1"/>
          </a:fontRef>
        </p:style>
      </p:cxnSp>
      <p:sp>
        <p:nvSpPr>
          <p:cNvPr id="15" name="Oval 14"/>
          <p:cNvSpPr/>
          <p:nvPr/>
        </p:nvSpPr>
        <p:spPr>
          <a:xfrm>
            <a:off x="3352800" y="3581400"/>
            <a:ext cx="152400" cy="1524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6" name="Oval 15"/>
          <p:cNvSpPr/>
          <p:nvPr/>
        </p:nvSpPr>
        <p:spPr>
          <a:xfrm>
            <a:off x="4457700" y="2362200"/>
            <a:ext cx="152400" cy="1524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17" name="Oval 16"/>
          <p:cNvSpPr/>
          <p:nvPr/>
        </p:nvSpPr>
        <p:spPr>
          <a:xfrm>
            <a:off x="4457700" y="4953000"/>
            <a:ext cx="152400" cy="152400"/>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47110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85800" y="1213009"/>
            <a:ext cx="8001000" cy="2215991"/>
          </a:xfrm>
          <a:prstGeom prst="rect">
            <a:avLst/>
          </a:prstGeom>
          <a:noFill/>
        </p:spPr>
        <p:txBody>
          <a:bodyPr wrap="square" rtlCol="0">
            <a:spAutoFit/>
          </a:bodyPr>
          <a:lstStyle/>
          <a:p>
            <a:pPr algn="ctr" rtl="1">
              <a:lnSpc>
                <a:spcPct val="150000"/>
              </a:lnSpc>
              <a:defRPr/>
            </a:pPr>
            <a:r>
              <a:rPr lang="fa-IR" sz="3600" dirty="0">
                <a:solidFill>
                  <a:srgbClr val="673105"/>
                </a:solidFill>
                <a:cs typeface="B Homa" pitchFamily="2" charset="-78"/>
              </a:rPr>
              <a:t>تعریف </a:t>
            </a:r>
            <a:r>
              <a:rPr lang="fa-IR" sz="3600" dirty="0" smtClean="0">
                <a:solidFill>
                  <a:srgbClr val="673105"/>
                </a:solidFill>
                <a:cs typeface="B Homa" pitchFamily="2" charset="-78"/>
              </a:rPr>
              <a:t>نظم</a:t>
            </a:r>
          </a:p>
          <a:p>
            <a:pPr algn="justLow" rtl="1">
              <a:lnSpc>
                <a:spcPct val="150000"/>
              </a:lnSpc>
              <a:defRPr/>
            </a:pPr>
            <a:r>
              <a:rPr lang="fa-IR" sz="2800" dirty="0">
                <a:cs typeface="B Zar" pitchFamily="2" charset="-78"/>
              </a:rPr>
              <a:t>نظم دارای معنای روشنی است و در مقابل هرج و مرج به کار می­رود و در هر مجموعه ی منظمی بنگریم 3 عنصر هویداست</a:t>
            </a:r>
            <a:r>
              <a:rPr lang="fa-IR" sz="2800" dirty="0" smtClean="0">
                <a:cs typeface="B Zar" pitchFamily="2" charset="-78"/>
              </a:rPr>
              <a:t>:</a:t>
            </a:r>
          </a:p>
        </p:txBody>
      </p:sp>
      <p:sp>
        <p:nvSpPr>
          <p:cNvPr id="3" name="TextBox 2"/>
          <p:cNvSpPr txBox="1"/>
          <p:nvPr/>
        </p:nvSpPr>
        <p:spPr>
          <a:xfrm>
            <a:off x="2472063" y="3997657"/>
            <a:ext cx="3684022" cy="1754326"/>
          </a:xfrm>
          <a:prstGeom prst="rect">
            <a:avLst/>
          </a:prstGeom>
          <a:noFill/>
        </p:spPr>
        <p:txBody>
          <a:bodyPr wrap="none" rtlCol="0">
            <a:spAutoFit/>
          </a:bodyPr>
          <a:lstStyle/>
          <a:p>
            <a:pPr algn="justLow" rtl="1">
              <a:lnSpc>
                <a:spcPct val="150000"/>
              </a:lnSpc>
              <a:defRPr/>
            </a:pPr>
            <a:r>
              <a:rPr lang="fa-IR" sz="2400" dirty="0" smtClean="0">
                <a:solidFill>
                  <a:srgbClr val="C00000"/>
                </a:solidFill>
                <a:cs typeface="B Titr" pitchFamily="2" charset="-78"/>
              </a:rPr>
              <a:t>*</a:t>
            </a:r>
            <a:r>
              <a:rPr lang="fa-IR" sz="2400" dirty="0" smtClean="0">
                <a:solidFill>
                  <a:srgbClr val="000000"/>
                </a:solidFill>
                <a:cs typeface="B Titr" pitchFamily="2" charset="-78"/>
              </a:rPr>
              <a:t>1. طراحی </a:t>
            </a:r>
            <a:r>
              <a:rPr lang="fa-IR" sz="2400" dirty="0">
                <a:solidFill>
                  <a:srgbClr val="000000"/>
                </a:solidFill>
                <a:cs typeface="B Titr" pitchFamily="2" charset="-78"/>
              </a:rPr>
              <a:t>و برنامه­ریزی دقیق</a:t>
            </a:r>
          </a:p>
          <a:p>
            <a:pPr algn="justLow" rtl="1">
              <a:lnSpc>
                <a:spcPct val="150000"/>
              </a:lnSpc>
              <a:defRPr/>
            </a:pPr>
            <a:r>
              <a:rPr lang="fa-IR" sz="2400" dirty="0" smtClean="0">
                <a:solidFill>
                  <a:srgbClr val="C00000"/>
                </a:solidFill>
                <a:cs typeface="B Titr" pitchFamily="2" charset="-78"/>
              </a:rPr>
              <a:t>*</a:t>
            </a:r>
            <a:r>
              <a:rPr lang="fa-IR" sz="2400" dirty="0" smtClean="0">
                <a:solidFill>
                  <a:srgbClr val="000000"/>
                </a:solidFill>
                <a:cs typeface="B Titr" pitchFamily="2" charset="-78"/>
              </a:rPr>
              <a:t>2. سازماندهی </a:t>
            </a:r>
            <a:r>
              <a:rPr lang="fa-IR" sz="2400" dirty="0">
                <a:solidFill>
                  <a:srgbClr val="000000"/>
                </a:solidFill>
                <a:cs typeface="B Titr" pitchFamily="2" charset="-78"/>
              </a:rPr>
              <a:t>حساب شده</a:t>
            </a:r>
          </a:p>
          <a:p>
            <a:pPr algn="justLow" rtl="1">
              <a:lnSpc>
                <a:spcPct val="150000"/>
              </a:lnSpc>
              <a:defRPr/>
            </a:pPr>
            <a:r>
              <a:rPr lang="fa-IR" sz="2400" dirty="0" smtClean="0">
                <a:solidFill>
                  <a:srgbClr val="C00000"/>
                </a:solidFill>
                <a:cs typeface="B Titr" pitchFamily="2" charset="-78"/>
              </a:rPr>
              <a:t>*</a:t>
            </a:r>
            <a:r>
              <a:rPr lang="fa-IR" sz="2400" dirty="0" smtClean="0">
                <a:cs typeface="B Titr" pitchFamily="2" charset="-78"/>
              </a:rPr>
              <a:t>3. </a:t>
            </a:r>
            <a:r>
              <a:rPr lang="fa-IR" sz="2400" dirty="0" smtClean="0">
                <a:solidFill>
                  <a:srgbClr val="000000"/>
                </a:solidFill>
                <a:cs typeface="B Titr" pitchFamily="2" charset="-78"/>
              </a:rPr>
              <a:t>هدفمندی</a:t>
            </a:r>
            <a:endParaRPr lang="fa-IR" sz="2400" dirty="0">
              <a:solidFill>
                <a:schemeClr val="tx2">
                  <a:lumMod val="50000"/>
                </a:schemeClr>
              </a:solidFill>
              <a:cs typeface="B Titr" pitchFamily="2" charset="-78"/>
            </a:endParaRPr>
          </a:p>
        </p:txBody>
      </p:sp>
      <p:sp>
        <p:nvSpPr>
          <p:cNvPr id="4" name="Right Brace 3"/>
          <p:cNvSpPr/>
          <p:nvPr/>
        </p:nvSpPr>
        <p:spPr>
          <a:xfrm>
            <a:off x="6113719" y="3836075"/>
            <a:ext cx="304800" cy="2031325"/>
          </a:xfrm>
          <a:prstGeom prst="rightBrace">
            <a:avLst>
              <a:gd name="adj1" fmla="val 47126"/>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793531" y="1323740"/>
            <a:ext cx="1492469" cy="733660"/>
          </a:xfrm>
          <a:prstGeom prst="rect">
            <a:avLst/>
          </a:prstGeom>
        </p:spPr>
      </p:pic>
      <p:pic>
        <p:nvPicPr>
          <p:cNvPr id="6" name="Picture 5"/>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858000" y="1323740"/>
            <a:ext cx="1492469" cy="733660"/>
          </a:xfrm>
          <a:prstGeom prst="rect">
            <a:avLst/>
          </a:prstGeom>
        </p:spPr>
      </p:pic>
    </p:spTree>
    <p:extLst>
      <p:ext uri="{BB962C8B-B14F-4D97-AF65-F5344CB8AC3E}">
        <p14:creationId xmlns:p14="http://schemas.microsoft.com/office/powerpoint/2010/main" val="159440517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600" y="1510922"/>
            <a:ext cx="8001000" cy="4462760"/>
          </a:xfrm>
          <a:prstGeom prst="rect">
            <a:avLst/>
          </a:prstGeom>
          <a:noFill/>
        </p:spPr>
        <p:txBody>
          <a:bodyPr wrap="square" rtlCol="0">
            <a:spAutoFit/>
          </a:bodyPr>
          <a:lstStyle/>
          <a:p>
            <a:pPr marL="457200" indent="-457200" algn="ctr" rtl="1">
              <a:lnSpc>
                <a:spcPct val="150000"/>
              </a:lnSpc>
              <a:spcBef>
                <a:spcPts val="1200"/>
              </a:spcBef>
            </a:pPr>
            <a:r>
              <a:rPr lang="fa-IR" sz="3600" dirty="0" smtClean="0">
                <a:solidFill>
                  <a:srgbClr val="673105"/>
                </a:solidFill>
                <a:cs typeface="B Homa"/>
              </a:rPr>
              <a:t>تقریرهای مختلف برهان نظم</a:t>
            </a:r>
          </a:p>
          <a:p>
            <a:pPr algn="justLow" rtl="1">
              <a:lnSpc>
                <a:spcPct val="150000"/>
              </a:lnSpc>
              <a:spcBef>
                <a:spcPts val="1200"/>
              </a:spcBef>
            </a:pPr>
            <a:r>
              <a:rPr lang="fa-IR" sz="2800" dirty="0" smtClean="0">
                <a:solidFill>
                  <a:srgbClr val="FF0000"/>
                </a:solidFill>
                <a:cs typeface="B Titr" pitchFamily="2" charset="-78"/>
              </a:rPr>
              <a:t>     1. برهان هدفمندی</a:t>
            </a:r>
          </a:p>
          <a:p>
            <a:pPr algn="justLow" rtl="1">
              <a:lnSpc>
                <a:spcPct val="150000"/>
              </a:lnSpc>
              <a:spcBef>
                <a:spcPts val="1200"/>
              </a:spcBef>
            </a:pPr>
            <a:r>
              <a:rPr lang="fa-IR" sz="2800" dirty="0" smtClean="0">
                <a:solidFill>
                  <a:schemeClr val="tx1"/>
                </a:solidFill>
                <a:cs typeface="B Zar" pitchFamily="2" charset="-78"/>
              </a:rPr>
              <a:t>از آن جایی که هر مجموعه­ی منظمی به سوی غایتی در حرکت است و این جهان منظم و اعضای آن فاقد علم و آگاهی برای طرح­ریزی به سوی این هدف هستند، پس موجودی آگاه و مدبّر آنها را به سوی غایت خود هدایت     می­کند.</a:t>
            </a:r>
            <a:endParaRPr lang="en-US" sz="2800" dirty="0" smtClean="0">
              <a:solidFill>
                <a:schemeClr val="tx1"/>
              </a:solidFill>
              <a:cs typeface="B Zar" pitchFamily="2" charset="-78"/>
            </a:endParaRPr>
          </a:p>
        </p:txBody>
      </p:sp>
      <p:pic>
        <p:nvPicPr>
          <p:cNvPr id="5" name="Picture 4"/>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869731" y="1621653"/>
            <a:ext cx="1492469" cy="733660"/>
          </a:xfrm>
          <a:prstGeom prst="rect">
            <a:avLst/>
          </a:prstGeom>
        </p:spPr>
      </p:pic>
      <p:pic>
        <p:nvPicPr>
          <p:cNvPr id="6" name="Picture 5"/>
          <p:cNvPicPr>
            <a:picLocks noChangeAspect="1"/>
          </p:cNvPicPr>
          <p:nvPr/>
        </p:nvPicPr>
        <p:blipFill rotWithShape="1">
          <a:blip r:embed="rId3">
            <a:duotone>
              <a:schemeClr val="accent6">
                <a:shade val="45000"/>
                <a:satMod val="135000"/>
              </a:schemeClr>
              <a:prstClr val="white"/>
            </a:duotone>
            <a:extLst>
              <a:ext uri="{BEBA8EAE-BF5A-486C-A8C5-ECC9F3942E4B}">
                <a14:imgProps xmlns:a14="http://schemas.microsoft.com/office/drawing/2010/main">
                  <a14:imgLayer r:embed="rId4">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934200" y="1621653"/>
            <a:ext cx="1492469" cy="73366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5800" y="2590800"/>
            <a:ext cx="514502" cy="607602"/>
          </a:xfrm>
          <a:prstGeom prst="rect">
            <a:avLst/>
          </a:prstGeom>
        </p:spPr>
      </p:pic>
    </p:spTree>
    <p:extLst>
      <p:ext uri="{BB962C8B-B14F-4D97-AF65-F5344CB8AC3E}">
        <p14:creationId xmlns:p14="http://schemas.microsoft.com/office/powerpoint/2010/main" val="949063896"/>
      </p:ext>
    </p:extLst>
  </p:cSld>
  <p:clrMapOvr>
    <a:masterClrMapping/>
  </p:clrMapOvr>
  <p:transition spd="slow">
    <p:cove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600" y="1524000"/>
            <a:ext cx="8001000" cy="4124206"/>
          </a:xfrm>
          <a:prstGeom prst="rect">
            <a:avLst/>
          </a:prstGeom>
          <a:noFill/>
        </p:spPr>
        <p:txBody>
          <a:bodyPr wrap="square" rtlCol="0">
            <a:spAutoFit/>
          </a:bodyPr>
          <a:lstStyle/>
          <a:p>
            <a:pPr algn="justLow" rtl="1">
              <a:lnSpc>
                <a:spcPct val="150000"/>
              </a:lnSpc>
              <a:spcBef>
                <a:spcPts val="1200"/>
              </a:spcBef>
            </a:pPr>
            <a:r>
              <a:rPr lang="fa-IR" sz="2800" dirty="0" smtClean="0">
                <a:solidFill>
                  <a:srgbClr val="FF0000"/>
                </a:solidFill>
                <a:cs typeface="B Titr" pitchFamily="2" charset="-78"/>
              </a:rPr>
              <a:t>     2. برهان نظم از موارد جزئی</a:t>
            </a:r>
            <a:endParaRPr lang="en-US" sz="2800" dirty="0" smtClean="0">
              <a:solidFill>
                <a:srgbClr val="FF0000"/>
              </a:solidFill>
              <a:cs typeface="B Titr" pitchFamily="2" charset="-78"/>
            </a:endParaRPr>
          </a:p>
          <a:p>
            <a:pPr algn="justLow" rtl="1">
              <a:lnSpc>
                <a:spcPct val="150000"/>
              </a:lnSpc>
              <a:spcBef>
                <a:spcPts val="1200"/>
              </a:spcBef>
            </a:pPr>
            <a:r>
              <a:rPr lang="fa-IR" sz="2800" dirty="0" smtClean="0">
                <a:solidFill>
                  <a:schemeClr val="tx1"/>
                </a:solidFill>
                <a:cs typeface="B Zar" pitchFamily="2" charset="-78"/>
              </a:rPr>
              <a:t>در این تقدیر از موارد جزئی به وجود ناظم پی می­بریم. از آنجایی که نظمی که در موجودات عالم وجود دارد، امکان ندارد خود به خود اتفاق بیفتد، پس ورای چنین نظمی، ناظم حکیم و علیمی وجود دارد. این ادعا _که این سازگاری فقط با وجود یک ناظم امکان­پذیر است_ جان و حاق برهان نظم است. </a:t>
            </a:r>
            <a:endParaRPr lang="en-US" sz="2800" dirty="0">
              <a:solidFill>
                <a:schemeClr val="tx1"/>
              </a:solidFill>
              <a:cs typeface="B Zar" pitchFamily="2" charset="-78"/>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5800" y="1676400"/>
            <a:ext cx="514502" cy="607602"/>
          </a:xfrm>
          <a:prstGeom prst="rect">
            <a:avLst/>
          </a:prstGeom>
        </p:spPr>
      </p:pic>
    </p:spTree>
    <p:extLst>
      <p:ext uri="{BB962C8B-B14F-4D97-AF65-F5344CB8AC3E}">
        <p14:creationId xmlns:p14="http://schemas.microsoft.com/office/powerpoint/2010/main" val="177522693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3874056"/>
            <a:ext cx="8305800" cy="2831544"/>
          </a:xfrm>
          <a:prstGeom prst="rect">
            <a:avLst/>
          </a:prstGeom>
          <a:noFill/>
        </p:spPr>
        <p:txBody>
          <a:bodyPr wrap="square" rtlCol="0">
            <a:spAutoFit/>
          </a:bodyPr>
          <a:lstStyle/>
          <a:p>
            <a:pPr algn="r" rtl="1">
              <a:lnSpc>
                <a:spcPct val="150000"/>
              </a:lnSpc>
              <a:spcBef>
                <a:spcPts val="1200"/>
              </a:spcBef>
            </a:pPr>
            <a:r>
              <a:rPr lang="fa-IR" sz="2800" dirty="0">
                <a:solidFill>
                  <a:srgbClr val="FF0000"/>
                </a:solidFill>
                <a:cs typeface="B Titr" pitchFamily="2" charset="-78"/>
              </a:rPr>
              <a:t> </a:t>
            </a:r>
            <a:r>
              <a:rPr lang="fa-IR" sz="2800" dirty="0" smtClean="0">
                <a:solidFill>
                  <a:srgbClr val="FF0000"/>
                </a:solidFill>
                <a:cs typeface="B Titr" pitchFamily="2" charset="-78"/>
              </a:rPr>
              <a:t>    3. برهان هماهنگی در کل عالم</a:t>
            </a:r>
            <a:endParaRPr lang="en-US" sz="2800" dirty="0" smtClean="0">
              <a:solidFill>
                <a:srgbClr val="FF0000"/>
              </a:solidFill>
              <a:cs typeface="B Titr" pitchFamily="2" charset="-78"/>
            </a:endParaRPr>
          </a:p>
          <a:p>
            <a:pPr algn="r" rtl="1">
              <a:lnSpc>
                <a:spcPct val="150000"/>
              </a:lnSpc>
              <a:spcBef>
                <a:spcPts val="1200"/>
              </a:spcBef>
            </a:pPr>
            <a:r>
              <a:rPr lang="fa-IR" sz="2800" dirty="0" smtClean="0">
                <a:solidFill>
                  <a:schemeClr val="tx1"/>
                </a:solidFill>
                <a:cs typeface="B Zar" pitchFamily="2" charset="-78"/>
              </a:rPr>
              <a:t>این تقریر بر هماهنگی و نظم کل عالم تأکید دارد. این هماهنگی را می­توان از سازگاری اجزای عالم با هم به اثبات رساند. مثلاً اگر فاصله­ی خورشید تا زمین کمتر و بیشتر بود زندگی در زمین امکان نداشت. </a:t>
            </a:r>
            <a:endParaRPr lang="en-US" sz="2800" dirty="0">
              <a:solidFill>
                <a:schemeClr val="tx1"/>
              </a:solidFill>
              <a:cs typeface="B Zar" pitchFamily="2" charset="-78"/>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6699" b="7106"/>
          <a:stretch/>
        </p:blipFill>
        <p:spPr>
          <a:xfrm>
            <a:off x="1714500" y="1295400"/>
            <a:ext cx="5715000" cy="2569779"/>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5800" y="3964398"/>
            <a:ext cx="514502" cy="607602"/>
          </a:xfrm>
          <a:prstGeom prst="rect">
            <a:avLst/>
          </a:prstGeom>
        </p:spPr>
      </p:pic>
    </p:spTree>
    <p:extLst>
      <p:ext uri="{BB962C8B-B14F-4D97-AF65-F5344CB8AC3E}">
        <p14:creationId xmlns:p14="http://schemas.microsoft.com/office/powerpoint/2010/main" val="3825437267"/>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7562212"/>
      </p:ext>
    </p:extLst>
  </p:cSld>
  <p:clrMapOvr>
    <a:masterClrMapping/>
  </p:clrMapOvr>
  <p:transition spd="slow">
    <p:wip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41827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600" y="1143000"/>
            <a:ext cx="8001000" cy="4616648"/>
          </a:xfrm>
          <a:prstGeom prst="rect">
            <a:avLst/>
          </a:prstGeom>
          <a:noFill/>
        </p:spPr>
        <p:txBody>
          <a:bodyPr wrap="square" rtlCol="0">
            <a:spAutoFit/>
          </a:bodyPr>
          <a:lstStyle/>
          <a:p>
            <a:pPr algn="just" rtl="1">
              <a:lnSpc>
                <a:spcPct val="150000"/>
              </a:lnSpc>
              <a:defRPr/>
            </a:pPr>
            <a:r>
              <a:rPr lang="fa-IR" sz="2800" dirty="0">
                <a:solidFill>
                  <a:srgbClr val="000000"/>
                </a:solidFill>
                <a:cs typeface="B Zar" pitchFamily="2" charset="-78"/>
              </a:rPr>
              <a:t>دیدگاه­هایی که در بحث شناخت اوصاف خدا مطرح می­شوند، این­گونه­اند: </a:t>
            </a:r>
            <a:endParaRPr lang="fa-IR" sz="2800" b="1" dirty="0">
              <a:solidFill>
                <a:srgbClr val="000000"/>
              </a:solidFill>
              <a:cs typeface="B Zar" pitchFamily="2" charset="-78"/>
            </a:endParaRPr>
          </a:p>
          <a:p>
            <a:pPr algn="just" rtl="1">
              <a:lnSpc>
                <a:spcPct val="150000"/>
              </a:lnSpc>
              <a:defRPr/>
            </a:pPr>
            <a:r>
              <a:rPr lang="fa-IR" sz="2800" dirty="0">
                <a:solidFill>
                  <a:srgbClr val="FF0000"/>
                </a:solidFill>
                <a:cs typeface="B Titr" pitchFamily="2" charset="-78"/>
              </a:rPr>
              <a:t> </a:t>
            </a:r>
            <a:r>
              <a:rPr lang="fa-IR" sz="2800" dirty="0" smtClean="0">
                <a:solidFill>
                  <a:srgbClr val="FF0000"/>
                </a:solidFill>
                <a:cs typeface="B Titr" pitchFamily="2" charset="-78"/>
              </a:rPr>
              <a:t>  1. </a:t>
            </a:r>
            <a:r>
              <a:rPr lang="fa-IR" sz="2800" dirty="0">
                <a:solidFill>
                  <a:srgbClr val="FF0000"/>
                </a:solidFill>
                <a:cs typeface="B Titr" pitchFamily="2" charset="-78"/>
              </a:rPr>
              <a:t>دیدگاه اهل </a:t>
            </a:r>
            <a:r>
              <a:rPr lang="fa-IR" sz="2800" dirty="0" smtClean="0">
                <a:solidFill>
                  <a:srgbClr val="FF0000"/>
                </a:solidFill>
                <a:cs typeface="B Titr" pitchFamily="2" charset="-78"/>
              </a:rPr>
              <a:t>تعطیل</a:t>
            </a:r>
          </a:p>
          <a:p>
            <a:pPr algn="just" rtl="1">
              <a:lnSpc>
                <a:spcPct val="150000"/>
              </a:lnSpc>
              <a:defRPr/>
            </a:pPr>
            <a:r>
              <a:rPr lang="fa-IR" sz="2800" dirty="0">
                <a:solidFill>
                  <a:srgbClr val="000000"/>
                </a:solidFill>
                <a:cs typeface="B Zar" pitchFamily="2" charset="-78"/>
              </a:rPr>
              <a:t>این گروه می­گوید چون انسان با مفاهیمی سروکار دارد که مربوط به موجودات محدود و ممکن­الوجود است، جایز نیست که این صفات را به خدا نسبت بدهند، در حالی که او واجب­الوجود و قائم به ذات است. </a:t>
            </a:r>
          </a:p>
          <a:p>
            <a:pPr algn="just" rtl="1">
              <a:lnSpc>
                <a:spcPct val="150000"/>
              </a:lnSpc>
              <a:defRPr/>
            </a:pPr>
            <a:r>
              <a:rPr lang="fa-IR" sz="2800" dirty="0">
                <a:solidFill>
                  <a:srgbClr val="000000"/>
                </a:solidFill>
                <a:cs typeface="B Zar" pitchFamily="2" charset="-78"/>
              </a:rPr>
              <a:t>آنها اوصاف الهی را در قرآن و سنت قبول دارند ولی می­گویند حقیقت این معانی بر ما روشن نیست و هیچ تأملی درباره­ی آن نباید صورت بگیرد. </a:t>
            </a:r>
            <a:endParaRPr lang="en-US" sz="2800" dirty="0">
              <a:solidFill>
                <a:srgbClr val="000000"/>
              </a:solidFill>
              <a:cs typeface="B Zar" pitchFamily="2" charset="-78"/>
            </a:endParaRPr>
          </a:p>
        </p:txBody>
      </p:sp>
      <p:sp>
        <p:nvSpPr>
          <p:cNvPr id="3" name="Chevron 2"/>
          <p:cNvSpPr/>
          <p:nvPr/>
        </p:nvSpPr>
        <p:spPr>
          <a:xfrm rot="10800000">
            <a:off x="8343899" y="20193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36487465"/>
      </p:ext>
    </p:extLst>
  </p:cSld>
  <p:clrMapOvr>
    <a:masterClrMapping/>
  </p:clrMapOvr>
  <p:transition spd="slow">
    <p:push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600" y="3000613"/>
            <a:ext cx="8001000" cy="3323987"/>
          </a:xfrm>
          <a:prstGeom prst="rect">
            <a:avLst/>
          </a:prstGeom>
          <a:noFill/>
        </p:spPr>
        <p:txBody>
          <a:bodyPr wrap="square" rtlCol="0">
            <a:spAutoFit/>
          </a:bodyPr>
          <a:lstStyle/>
          <a:p>
            <a:pPr algn="justLow" rtl="1">
              <a:lnSpc>
                <a:spcPct val="150000"/>
              </a:lnSpc>
              <a:defRPr/>
            </a:pPr>
            <a:r>
              <a:rPr lang="fa-IR" sz="2800" dirty="0" smtClean="0">
                <a:solidFill>
                  <a:srgbClr val="FF0000"/>
                </a:solidFill>
                <a:cs typeface="B Titr" pitchFamily="2" charset="-78"/>
              </a:rPr>
              <a:t>* نقد و بررسی</a:t>
            </a:r>
          </a:p>
          <a:p>
            <a:pPr algn="justLow" rtl="1">
              <a:lnSpc>
                <a:spcPct val="150000"/>
              </a:lnSpc>
              <a:defRPr/>
            </a:pPr>
            <a:r>
              <a:rPr lang="fa-IR" sz="2800" dirty="0">
                <a:solidFill>
                  <a:srgbClr val="000000"/>
                </a:solidFill>
                <a:cs typeface="B Zar" pitchFamily="2" charset="-78"/>
              </a:rPr>
              <a:t>صفاتی مثل علم و قدرت که برای خدا آمده و ما بداهتاً چیزهایی از آن را می­فهمیم؛ اگر بتوانیم دیدگاهی در باب صفات خدا بگوئیم که معنادار باشد و در همان حال خداوند تبارک و تعالی را نیز پاس بدارد، دیدگاه اهل تعطیل رد خواهد شد</a:t>
            </a:r>
            <a:r>
              <a:rPr lang="fa-IR" sz="2800" dirty="0" smtClean="0">
                <a:solidFill>
                  <a:srgbClr val="000000"/>
                </a:solidFill>
                <a:cs typeface="B Zar" pitchFamily="2" charset="-78"/>
              </a:rPr>
              <a:t>.</a:t>
            </a:r>
            <a:endParaRPr lang="en-US" sz="2800" dirty="0">
              <a:solidFill>
                <a:srgbClr val="000000"/>
              </a:solidFill>
              <a:cs typeface="B Zar" pitchFamily="2" charset="-7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400" y="304800"/>
            <a:ext cx="4634870" cy="276758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6140059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600" y="491490"/>
            <a:ext cx="8001000" cy="4616648"/>
          </a:xfrm>
          <a:prstGeom prst="rect">
            <a:avLst/>
          </a:prstGeom>
          <a:noFill/>
        </p:spPr>
        <p:txBody>
          <a:bodyPr wrap="square" rtlCol="0">
            <a:spAutoFit/>
          </a:bodyPr>
          <a:lstStyle/>
          <a:p>
            <a:pPr algn="justLow" rtl="1">
              <a:lnSpc>
                <a:spcPct val="150000"/>
              </a:lnSpc>
              <a:defRPr/>
            </a:pPr>
            <a:r>
              <a:rPr lang="fa-IR" sz="2800" dirty="0" smtClean="0">
                <a:solidFill>
                  <a:srgbClr val="FF0000"/>
                </a:solidFill>
                <a:cs typeface="B Titr" pitchFamily="2" charset="-78"/>
              </a:rPr>
              <a:t>   2. دیدگاه </a:t>
            </a:r>
            <a:r>
              <a:rPr lang="fa-IR" sz="2800" dirty="0">
                <a:solidFill>
                  <a:srgbClr val="FF0000"/>
                </a:solidFill>
                <a:cs typeface="B Titr" pitchFamily="2" charset="-78"/>
              </a:rPr>
              <a:t>اهل تشبیه</a:t>
            </a:r>
            <a:endParaRPr lang="en-US" sz="2800" dirty="0">
              <a:solidFill>
                <a:srgbClr val="FF0000"/>
              </a:solidFill>
              <a:cs typeface="B Titr" pitchFamily="2" charset="-78"/>
            </a:endParaRPr>
          </a:p>
          <a:p>
            <a:pPr algn="justLow" rtl="1">
              <a:lnSpc>
                <a:spcPct val="150000"/>
              </a:lnSpc>
              <a:defRPr/>
            </a:pPr>
            <a:r>
              <a:rPr lang="fa-IR" sz="2800" dirty="0">
                <a:solidFill>
                  <a:srgbClr val="000000"/>
                </a:solidFill>
                <a:cs typeface="B Zar" pitchFamily="2" charset="-78"/>
              </a:rPr>
              <a:t>این ها بر این اعتقادند که صفات خدا و انسان به یک معنا هستند و هیچ تفاوتی با هم ندارند. </a:t>
            </a:r>
            <a:endParaRPr lang="fa-IR" sz="2800" dirty="0" smtClean="0">
              <a:solidFill>
                <a:srgbClr val="000000"/>
              </a:solidFill>
              <a:cs typeface="B Zar" pitchFamily="2" charset="-78"/>
            </a:endParaRPr>
          </a:p>
          <a:p>
            <a:pPr algn="justLow" rtl="1">
              <a:lnSpc>
                <a:spcPct val="150000"/>
              </a:lnSpc>
              <a:defRPr/>
            </a:pPr>
            <a:endParaRPr lang="fa-IR" sz="2800" dirty="0" smtClean="0">
              <a:solidFill>
                <a:srgbClr val="000000"/>
              </a:solidFill>
              <a:cs typeface="B Zar" pitchFamily="2" charset="-78"/>
            </a:endParaRPr>
          </a:p>
          <a:p>
            <a:pPr algn="justLow" rtl="1">
              <a:lnSpc>
                <a:spcPct val="150000"/>
              </a:lnSpc>
              <a:defRPr/>
            </a:pPr>
            <a:r>
              <a:rPr lang="fa-IR" sz="2800" dirty="0" smtClean="0">
                <a:solidFill>
                  <a:srgbClr val="FF0000"/>
                </a:solidFill>
                <a:cs typeface="B Titr" pitchFamily="2" charset="-78"/>
              </a:rPr>
              <a:t>* نقد </a:t>
            </a:r>
            <a:r>
              <a:rPr lang="fa-IR" sz="2800" dirty="0">
                <a:solidFill>
                  <a:srgbClr val="FF0000"/>
                </a:solidFill>
                <a:cs typeface="B Titr" pitchFamily="2" charset="-78"/>
              </a:rPr>
              <a:t>و </a:t>
            </a:r>
            <a:r>
              <a:rPr lang="fa-IR" sz="2800" dirty="0" smtClean="0">
                <a:solidFill>
                  <a:srgbClr val="FF0000"/>
                </a:solidFill>
                <a:cs typeface="B Titr" pitchFamily="2" charset="-78"/>
              </a:rPr>
              <a:t>بررسی</a:t>
            </a:r>
          </a:p>
          <a:p>
            <a:pPr algn="justLow" rtl="1">
              <a:lnSpc>
                <a:spcPct val="150000"/>
              </a:lnSpc>
              <a:defRPr/>
            </a:pPr>
            <a:r>
              <a:rPr lang="fa-IR" sz="2800" dirty="0">
                <a:cs typeface="B Zar" pitchFamily="2" charset="-78"/>
              </a:rPr>
              <a:t>بر طبق دلیل عقلی خداوندِ دارای نیازمندی، </a:t>
            </a:r>
            <a:r>
              <a:rPr lang="fa-IR" sz="2800" dirty="0" smtClean="0">
                <a:cs typeface="B Zar" pitchFamily="2" charset="-78"/>
              </a:rPr>
              <a:t>با </a:t>
            </a:r>
          </a:p>
          <a:p>
            <a:pPr algn="justLow" rtl="1">
              <a:lnSpc>
                <a:spcPct val="150000"/>
              </a:lnSpc>
              <a:defRPr/>
            </a:pPr>
            <a:r>
              <a:rPr lang="fa-IR" sz="2800" dirty="0" smtClean="0">
                <a:cs typeface="B Zar" pitchFamily="2" charset="-78"/>
              </a:rPr>
              <a:t>خالقیت </a:t>
            </a:r>
            <a:r>
              <a:rPr lang="fa-IR" sz="2800" dirty="0">
                <a:cs typeface="B Zar" pitchFamily="2" charset="-78"/>
              </a:rPr>
              <a:t>و واجب­الوجود بودن سازگار نیست. </a:t>
            </a:r>
            <a:endParaRPr lang="en-US" sz="2800" dirty="0">
              <a:cs typeface="B Zar" pitchFamily="2" charset="-78"/>
            </a:endParaRPr>
          </a:p>
        </p:txBody>
      </p:sp>
      <p:sp>
        <p:nvSpPr>
          <p:cNvPr id="4" name="Chevron 3"/>
          <p:cNvSpPr/>
          <p:nvPr/>
        </p:nvSpPr>
        <p:spPr>
          <a:xfrm rot="10800000">
            <a:off x="8343899" y="729377"/>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2420007"/>
            <a:ext cx="2997200" cy="3962400"/>
          </a:xfrm>
          <a:prstGeom prst="round2DiagRect">
            <a:avLst>
              <a:gd name="adj1" fmla="val 16667"/>
              <a:gd name="adj2" fmla="val 0"/>
            </a:avLst>
          </a:prstGeom>
          <a:ln w="28575" cap="sq">
            <a:solidFill>
              <a:srgbClr val="673105"/>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46565789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600" y="491490"/>
            <a:ext cx="8001000" cy="5909310"/>
          </a:xfrm>
          <a:prstGeom prst="rect">
            <a:avLst/>
          </a:prstGeom>
          <a:noFill/>
        </p:spPr>
        <p:txBody>
          <a:bodyPr wrap="square" rtlCol="0">
            <a:spAutoFit/>
          </a:bodyPr>
          <a:lstStyle/>
          <a:p>
            <a:pPr algn="r" rtl="1">
              <a:lnSpc>
                <a:spcPct val="150000"/>
              </a:lnSpc>
            </a:pPr>
            <a:r>
              <a:rPr lang="fa-IR" sz="2800" dirty="0" smtClean="0">
                <a:solidFill>
                  <a:srgbClr val="FF0000"/>
                </a:solidFill>
                <a:cs typeface="B Titr" pitchFamily="2" charset="-78"/>
              </a:rPr>
              <a:t>   </a:t>
            </a:r>
            <a:r>
              <a:rPr lang="fa-IR" sz="2800" b="1" dirty="0" smtClean="0">
                <a:solidFill>
                  <a:srgbClr val="FF0000"/>
                </a:solidFill>
                <a:cs typeface="B Titr" pitchFamily="2" charset="-78"/>
              </a:rPr>
              <a:t>3.دیدگاه اثبات بلاشبیه</a:t>
            </a:r>
            <a:endParaRPr lang="en-US" sz="2800" b="1" dirty="0" smtClean="0">
              <a:solidFill>
                <a:srgbClr val="FF0000"/>
              </a:solidFill>
              <a:cs typeface="B Titr" pitchFamily="2" charset="-78"/>
            </a:endParaRPr>
          </a:p>
          <a:p>
            <a:pPr algn="justLow" rtl="1">
              <a:lnSpc>
                <a:spcPct val="150000"/>
              </a:lnSpc>
            </a:pPr>
            <a:r>
              <a:rPr lang="fa-IR" sz="2800" dirty="0" smtClean="0">
                <a:solidFill>
                  <a:srgbClr val="000000"/>
                </a:solidFill>
                <a:cs typeface="B Zar" pitchFamily="2" charset="-78"/>
              </a:rPr>
              <a:t>دیدگاه سوم این است که عقل می تواند صفات خداوند را بشناسد و بررسی و تحلیل کند ولی نمی تواند به کُنه آن دست یابد.</a:t>
            </a:r>
          </a:p>
          <a:p>
            <a:pPr algn="justLow" rtl="1">
              <a:lnSpc>
                <a:spcPct val="150000"/>
              </a:lnSpc>
            </a:pPr>
            <a:r>
              <a:rPr lang="fa-IR" sz="2800" dirty="0" smtClean="0">
                <a:solidFill>
                  <a:srgbClr val="000000"/>
                </a:solidFill>
                <a:cs typeface="B Zar" pitchFamily="2" charset="-78"/>
              </a:rPr>
              <a:t>خداوند در قرآن انسان را به تعقّل و تدبّر فرا می خواند در حالی که آیات زیادی از صفات الهی در قرآن آمده است. پس دعوت به تدبر لغو نیست و شامل صفات خداوند هم می شود.</a:t>
            </a:r>
          </a:p>
          <a:p>
            <a:pPr algn="justLow" rtl="1">
              <a:lnSpc>
                <a:spcPct val="150000"/>
              </a:lnSpc>
            </a:pPr>
            <a:r>
              <a:rPr lang="fa-IR" sz="2800" dirty="0" smtClean="0">
                <a:solidFill>
                  <a:srgbClr val="000000"/>
                </a:solidFill>
                <a:cs typeface="B Zar" pitchFamily="2" charset="-78"/>
              </a:rPr>
              <a:t> از آن جایی که خداوند انسان را به عبادت فرا می خواند و لازمه عبادت معرفت و شناخت معبود است؛ پس انسان از قدرت محدود در شناخت خداوند برخوردار است. </a:t>
            </a:r>
            <a:endParaRPr lang="en-US" sz="2800" dirty="0" smtClean="0">
              <a:solidFill>
                <a:srgbClr val="000000"/>
              </a:solidFill>
              <a:cs typeface="B Zar" pitchFamily="2" charset="-78"/>
            </a:endParaRPr>
          </a:p>
        </p:txBody>
      </p:sp>
      <p:sp>
        <p:nvSpPr>
          <p:cNvPr id="4" name="Chevron 3"/>
          <p:cNvSpPr/>
          <p:nvPr/>
        </p:nvSpPr>
        <p:spPr>
          <a:xfrm rot="10800000">
            <a:off x="8343899" y="729377"/>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5785574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92288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711262" y="1120676"/>
            <a:ext cx="4204137" cy="4616648"/>
          </a:xfrm>
          <a:prstGeom prst="rect">
            <a:avLst/>
          </a:prstGeom>
          <a:noFill/>
        </p:spPr>
        <p:txBody>
          <a:bodyPr wrap="square" rtlCol="0">
            <a:spAutoFit/>
          </a:bodyPr>
          <a:lstStyle/>
          <a:p>
            <a:pPr algn="justLow" rtl="1">
              <a:lnSpc>
                <a:spcPct val="150000"/>
              </a:lnSpc>
              <a:defRPr/>
            </a:pPr>
            <a:r>
              <a:rPr lang="fa-IR" sz="2800" dirty="0" smtClean="0">
                <a:solidFill>
                  <a:srgbClr val="FF0000"/>
                </a:solidFill>
                <a:cs typeface="B Titr" pitchFamily="2" charset="-78"/>
              </a:rPr>
              <a:t>     </a:t>
            </a:r>
            <a:r>
              <a:rPr lang="fa-IR" sz="2800" dirty="0">
                <a:solidFill>
                  <a:srgbClr val="FF0000"/>
                </a:solidFill>
                <a:cs typeface="B Titr" pitchFamily="2" charset="-78"/>
              </a:rPr>
              <a:t> </a:t>
            </a:r>
            <a:r>
              <a:rPr lang="fa-IR" sz="2800" dirty="0" smtClean="0">
                <a:solidFill>
                  <a:srgbClr val="FF0000"/>
                </a:solidFill>
                <a:cs typeface="B Titr" pitchFamily="2" charset="-78"/>
              </a:rPr>
              <a:t>  1</a:t>
            </a:r>
            <a:r>
              <a:rPr lang="en-US" sz="2800" dirty="0" smtClean="0">
                <a:solidFill>
                  <a:srgbClr val="FF0000"/>
                </a:solidFill>
                <a:cs typeface="B Titr" pitchFamily="2" charset="-78"/>
              </a:rPr>
              <a:t>.</a:t>
            </a:r>
            <a:r>
              <a:rPr lang="fa-IR" sz="2800" dirty="0">
                <a:solidFill>
                  <a:srgbClr val="FF0000"/>
                </a:solidFill>
                <a:cs typeface="B Titr" pitchFamily="2" charset="-78"/>
              </a:rPr>
              <a:t>راه عقلی</a:t>
            </a:r>
            <a:endParaRPr lang="en-US" sz="2800" dirty="0">
              <a:solidFill>
                <a:srgbClr val="FF0000"/>
              </a:solidFill>
              <a:cs typeface="B Titr" pitchFamily="2" charset="-78"/>
            </a:endParaRPr>
          </a:p>
          <a:p>
            <a:pPr algn="justLow" rtl="1">
              <a:lnSpc>
                <a:spcPct val="150000"/>
              </a:lnSpc>
              <a:defRPr/>
            </a:pPr>
            <a:r>
              <a:rPr lang="fa-IR" sz="2800" dirty="0">
                <a:cs typeface="B Zar" pitchFamily="2" charset="-78"/>
              </a:rPr>
              <a:t>عقل می تواند وجود موجودی که غنی بالذات است را، اثبات نماید. پس صفات ثبوتیه و سلبیه را، از این راه که هر صفتی مخالف غنی بالذات است رد، و هر صفتی که موافق غنی بالذات است تایید کند، می تواند اثبات نماید.</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647" r="6325"/>
          <a:stretch/>
        </p:blipFill>
        <p:spPr>
          <a:xfrm>
            <a:off x="0" y="0"/>
            <a:ext cx="4177863" cy="6858000"/>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47756" t="40689" r="35324" b="14483"/>
          <a:stretch/>
        </p:blipFill>
        <p:spPr>
          <a:xfrm>
            <a:off x="3657600" y="2367643"/>
            <a:ext cx="1066800" cy="2122714"/>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56216" t="40689" r="35324" b="14483"/>
          <a:stretch/>
        </p:blipFill>
        <p:spPr>
          <a:xfrm rot="5400000">
            <a:off x="6546630" y="-794657"/>
            <a:ext cx="533400" cy="2122714"/>
          </a:xfrm>
          <a:prstGeom prst="rect">
            <a:avLst/>
          </a:prstGeom>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56216" t="40689" r="35324" b="14483"/>
          <a:stretch/>
        </p:blipFill>
        <p:spPr>
          <a:xfrm rot="16200000">
            <a:off x="6546630" y="5529943"/>
            <a:ext cx="533400" cy="2122714"/>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05800" y="1219200"/>
            <a:ext cx="527275" cy="540882"/>
          </a:xfrm>
          <a:prstGeom prst="rect">
            <a:avLst/>
          </a:prstGeom>
        </p:spPr>
      </p:pic>
    </p:spTree>
    <p:extLst>
      <p:ext uri="{BB962C8B-B14F-4D97-AF65-F5344CB8AC3E}">
        <p14:creationId xmlns:p14="http://schemas.microsoft.com/office/powerpoint/2010/main" val="3302738144"/>
      </p:ext>
    </p:extLst>
  </p:cSld>
  <p:clrMapOvr>
    <a:masterClrMapping/>
  </p:clrMapOvr>
  <p:transition spd="slow">
    <p:wheel spokes="1"/>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711262" y="824441"/>
            <a:ext cx="4204137" cy="5262979"/>
          </a:xfrm>
          <a:prstGeom prst="rect">
            <a:avLst/>
          </a:prstGeom>
          <a:noFill/>
        </p:spPr>
        <p:txBody>
          <a:bodyPr wrap="square" rtlCol="0">
            <a:spAutoFit/>
          </a:bodyPr>
          <a:lstStyle/>
          <a:p>
            <a:pPr algn="justLow" rtl="1">
              <a:lnSpc>
                <a:spcPct val="150000"/>
              </a:lnSpc>
              <a:defRPr/>
            </a:pPr>
            <a:r>
              <a:rPr lang="fa-IR" sz="2800" b="1" dirty="0" smtClean="0">
                <a:solidFill>
                  <a:srgbClr val="FF0000"/>
                </a:solidFill>
                <a:cs typeface="B Zar" pitchFamily="2" charset="-78"/>
              </a:rPr>
              <a:t>       2</a:t>
            </a:r>
            <a:r>
              <a:rPr lang="en-US" sz="2800" b="1" dirty="0" smtClean="0">
                <a:solidFill>
                  <a:srgbClr val="FF0000"/>
                </a:solidFill>
                <a:cs typeface="B Zar" pitchFamily="2" charset="-78"/>
              </a:rPr>
              <a:t>.</a:t>
            </a:r>
            <a:r>
              <a:rPr lang="fa-IR" sz="2800" b="1" dirty="0" smtClean="0">
                <a:solidFill>
                  <a:srgbClr val="FF0000"/>
                </a:solidFill>
                <a:cs typeface="B Zar" pitchFamily="2" charset="-78"/>
              </a:rPr>
              <a:t> </a:t>
            </a:r>
            <a:r>
              <a:rPr lang="fa-IR" sz="2800" b="1" dirty="0">
                <a:solidFill>
                  <a:srgbClr val="FF0000"/>
                </a:solidFill>
                <a:cs typeface="B Zar" pitchFamily="2" charset="-78"/>
              </a:rPr>
              <a:t>سیر در آفاق انفس</a:t>
            </a:r>
            <a:endParaRPr lang="en-US" sz="2800" b="1" dirty="0">
              <a:solidFill>
                <a:srgbClr val="FF0000"/>
              </a:solidFill>
              <a:cs typeface="B Zar" pitchFamily="2" charset="-78"/>
            </a:endParaRPr>
          </a:p>
          <a:p>
            <a:pPr algn="justLow" rtl="1">
              <a:lnSpc>
                <a:spcPct val="150000"/>
              </a:lnSpc>
              <a:defRPr/>
            </a:pPr>
            <a:r>
              <a:rPr lang="fa-IR" sz="2800" dirty="0">
                <a:solidFill>
                  <a:srgbClr val="000000"/>
                </a:solidFill>
                <a:cs typeface="B Zar" pitchFamily="2" charset="-78"/>
              </a:rPr>
              <a:t>راه دیگر سیر در آفاق و انفس است. در پرتو این مطالعه انسان می تواند به برخی اوصاف الهی راه یابد. تفاوت این با راه اولی این است که تمام مقدمات اولی عقلی اند، ولی در راه دوم برخی مقدمات از مطالعه جهان منظم به دست می آید. </a:t>
            </a:r>
            <a:r>
              <a:rPr lang="fa-IR" sz="2800" dirty="0">
                <a:cs typeface="B Zar" pitchFamily="2" charset="-78"/>
              </a:rPr>
              <a:t> </a:t>
            </a:r>
            <a:endParaRPr lang="en-US" sz="2800" dirty="0">
              <a:cs typeface="B Zar" pitchFamily="2" charset="-78"/>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r="11389"/>
          <a:stretch/>
        </p:blipFill>
        <p:spPr>
          <a:xfrm>
            <a:off x="0" y="1"/>
            <a:ext cx="4191000" cy="6858000"/>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47756" t="40689" r="35324" b="14483"/>
          <a:stretch/>
        </p:blipFill>
        <p:spPr>
          <a:xfrm>
            <a:off x="3657600" y="2367643"/>
            <a:ext cx="1066800" cy="2122714"/>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56216" t="40689" r="35324" b="14483"/>
          <a:stretch/>
        </p:blipFill>
        <p:spPr>
          <a:xfrm rot="5400000">
            <a:off x="6546630" y="-794657"/>
            <a:ext cx="533400" cy="2122714"/>
          </a:xfrm>
          <a:prstGeom prst="rect">
            <a:avLst/>
          </a:prstGeom>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56216" t="40689" r="35324" b="14483"/>
          <a:stretch/>
        </p:blipFill>
        <p:spPr>
          <a:xfrm rot="16200000">
            <a:off x="6546630" y="5529943"/>
            <a:ext cx="533400" cy="212271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05800" y="914400"/>
            <a:ext cx="527275" cy="540882"/>
          </a:xfrm>
          <a:prstGeom prst="rect">
            <a:avLst/>
          </a:prstGeom>
        </p:spPr>
      </p:pic>
    </p:spTree>
    <p:extLst>
      <p:ext uri="{BB962C8B-B14F-4D97-AF65-F5344CB8AC3E}">
        <p14:creationId xmlns:p14="http://schemas.microsoft.com/office/powerpoint/2010/main" val="64869153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r="11389"/>
          <a:stretch/>
        </p:blipFill>
        <p:spPr>
          <a:xfrm>
            <a:off x="1" y="0"/>
            <a:ext cx="4191000" cy="6858000"/>
          </a:xfrm>
          <a:prstGeom prst="rect">
            <a:avLst/>
          </a:prstGeom>
        </p:spPr>
      </p:pic>
      <p:sp>
        <p:nvSpPr>
          <p:cNvPr id="2" name="TextBox 1"/>
          <p:cNvSpPr txBox="1"/>
          <p:nvPr/>
        </p:nvSpPr>
        <p:spPr>
          <a:xfrm>
            <a:off x="4711262" y="1470773"/>
            <a:ext cx="4204137" cy="3970318"/>
          </a:xfrm>
          <a:prstGeom prst="rect">
            <a:avLst/>
          </a:prstGeom>
          <a:noFill/>
        </p:spPr>
        <p:txBody>
          <a:bodyPr wrap="square" rtlCol="0">
            <a:spAutoFit/>
          </a:bodyPr>
          <a:lstStyle/>
          <a:p>
            <a:pPr lvl="0" algn="justLow" rtl="1">
              <a:lnSpc>
                <a:spcPct val="150000"/>
              </a:lnSpc>
            </a:pPr>
            <a:r>
              <a:rPr lang="fa-IR" sz="2800" dirty="0">
                <a:solidFill>
                  <a:srgbClr val="FF0000"/>
                </a:solidFill>
                <a:cs typeface="B Titr" pitchFamily="2" charset="-78"/>
              </a:rPr>
              <a:t> </a:t>
            </a:r>
            <a:r>
              <a:rPr lang="fa-IR" sz="2800" dirty="0" smtClean="0">
                <a:solidFill>
                  <a:srgbClr val="FF0000"/>
                </a:solidFill>
                <a:cs typeface="B Titr" pitchFamily="2" charset="-78"/>
              </a:rPr>
              <a:t>       3</a:t>
            </a:r>
            <a:r>
              <a:rPr lang="en-US" sz="2800" dirty="0" smtClean="0">
                <a:solidFill>
                  <a:srgbClr val="FF0000"/>
                </a:solidFill>
                <a:cs typeface="B Titr" pitchFamily="2" charset="-78"/>
              </a:rPr>
              <a:t>.</a:t>
            </a:r>
            <a:r>
              <a:rPr lang="fa-IR" sz="2800" dirty="0" smtClean="0">
                <a:solidFill>
                  <a:srgbClr val="FF0000"/>
                </a:solidFill>
                <a:cs typeface="B Titr" pitchFamily="2" charset="-78"/>
              </a:rPr>
              <a:t> کمک از قرآن و روایات</a:t>
            </a:r>
          </a:p>
          <a:p>
            <a:pPr lvl="0" algn="justLow" rtl="1">
              <a:lnSpc>
                <a:spcPct val="150000"/>
              </a:lnSpc>
            </a:pPr>
            <a:endParaRPr lang="fa-IR" sz="2800" dirty="0" smtClean="0">
              <a:solidFill>
                <a:srgbClr val="FF0000"/>
              </a:solidFill>
              <a:cs typeface="B Titr" pitchFamily="2" charset="-78"/>
            </a:endParaRPr>
          </a:p>
          <a:p>
            <a:pPr lvl="0" algn="justLow" rtl="1">
              <a:lnSpc>
                <a:spcPct val="150000"/>
              </a:lnSpc>
              <a:defRPr/>
            </a:pPr>
            <a:r>
              <a:rPr lang="fa-IR" sz="2800" dirty="0">
                <a:solidFill>
                  <a:srgbClr val="FF0000"/>
                </a:solidFill>
                <a:cs typeface="B Titr" pitchFamily="2" charset="-78"/>
              </a:rPr>
              <a:t> </a:t>
            </a:r>
            <a:r>
              <a:rPr lang="fa-IR" sz="2800" dirty="0" smtClean="0">
                <a:solidFill>
                  <a:srgbClr val="FF0000"/>
                </a:solidFill>
                <a:cs typeface="B Titr" pitchFamily="2" charset="-78"/>
              </a:rPr>
              <a:t>       4</a:t>
            </a:r>
            <a:r>
              <a:rPr lang="en-US" sz="2800" dirty="0" smtClean="0">
                <a:solidFill>
                  <a:srgbClr val="FF0000"/>
                </a:solidFill>
                <a:cs typeface="B Titr" pitchFamily="2" charset="-78"/>
              </a:rPr>
              <a:t>.</a:t>
            </a:r>
            <a:r>
              <a:rPr lang="fa-IR" sz="2800" dirty="0" smtClean="0">
                <a:solidFill>
                  <a:srgbClr val="FF0000"/>
                </a:solidFill>
                <a:cs typeface="B Titr" pitchFamily="2" charset="-78"/>
              </a:rPr>
              <a:t> </a:t>
            </a:r>
            <a:r>
              <a:rPr lang="fa-IR" sz="2800" dirty="0">
                <a:solidFill>
                  <a:srgbClr val="FF0000"/>
                </a:solidFill>
                <a:cs typeface="B Titr" pitchFamily="2" charset="-78"/>
              </a:rPr>
              <a:t>کشف و شهود</a:t>
            </a:r>
            <a:endParaRPr lang="en-US" sz="2800" dirty="0">
              <a:solidFill>
                <a:srgbClr val="FF0000"/>
              </a:solidFill>
              <a:cs typeface="B Titr" pitchFamily="2" charset="-78"/>
            </a:endParaRPr>
          </a:p>
          <a:p>
            <a:pPr lvl="0" algn="justLow" rtl="1">
              <a:lnSpc>
                <a:spcPct val="150000"/>
              </a:lnSpc>
              <a:defRPr/>
            </a:pPr>
            <a:r>
              <a:rPr lang="fa-IR" sz="2800" dirty="0">
                <a:solidFill>
                  <a:srgbClr val="000000"/>
                </a:solidFill>
                <a:cs typeface="B Zar" pitchFamily="2" charset="-78"/>
              </a:rPr>
              <a:t>بر اثر کسب فضایل انسان می تواند برخی از صفات جمال و جلال الهی را از طریق مشاهده قلبی درک نماید. </a:t>
            </a:r>
            <a:r>
              <a:rPr lang="fa-IR" sz="2800" b="1" dirty="0">
                <a:solidFill>
                  <a:srgbClr val="0063DA"/>
                </a:solidFill>
                <a:cs typeface="B Zar" pitchFamily="2" charset="-78"/>
              </a:rPr>
              <a:t> </a:t>
            </a:r>
            <a:endParaRPr lang="en-US" sz="2800" b="1" dirty="0">
              <a:solidFill>
                <a:srgbClr val="0063DA"/>
              </a:solidFill>
              <a:cs typeface="B Zar" pitchFamily="2" charset="-78"/>
            </a:endParaRPr>
          </a:p>
        </p:txBody>
      </p:sp>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l="47756" t="40689" r="35324" b="14483"/>
          <a:stretch/>
        </p:blipFill>
        <p:spPr>
          <a:xfrm>
            <a:off x="3657600" y="2367643"/>
            <a:ext cx="1066800" cy="2122714"/>
          </a:xfrm>
          <a:prstGeom prst="rect">
            <a:avLst/>
          </a:prstGeom>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l="56216" t="40689" r="35324" b="14483"/>
          <a:stretch/>
        </p:blipFill>
        <p:spPr>
          <a:xfrm rot="5400000">
            <a:off x="6546630" y="-794657"/>
            <a:ext cx="533400" cy="2122714"/>
          </a:xfrm>
          <a:prstGeom prst="rect">
            <a:avLst/>
          </a:prstGeom>
        </p:spPr>
      </p:pic>
      <p:pic>
        <p:nvPicPr>
          <p:cNvPr id="10" name="Picture 9"/>
          <p:cNvPicPr>
            <a:picLocks noChangeAspect="1"/>
          </p:cNvPicPr>
          <p:nvPr/>
        </p:nvPicPr>
        <p:blipFill rotWithShape="1">
          <a:blip r:embed="rId5">
            <a:extLst>
              <a:ext uri="{28A0092B-C50C-407E-A947-70E740481C1C}">
                <a14:useLocalDpi xmlns:a14="http://schemas.microsoft.com/office/drawing/2010/main" val="0"/>
              </a:ext>
            </a:extLst>
          </a:blip>
          <a:srcRect l="56216" t="40689" r="35324" b="14483"/>
          <a:stretch/>
        </p:blipFill>
        <p:spPr>
          <a:xfrm rot="16200000">
            <a:off x="6546630" y="5529943"/>
            <a:ext cx="533400" cy="212271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05800" y="1592718"/>
            <a:ext cx="527275" cy="540882"/>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05800" y="2811918"/>
            <a:ext cx="527275" cy="540882"/>
          </a:xfrm>
          <a:prstGeom prst="rect">
            <a:avLst/>
          </a:prstGeom>
        </p:spPr>
      </p:pic>
    </p:spTree>
    <p:extLst>
      <p:ext uri="{BB962C8B-B14F-4D97-AF65-F5344CB8AC3E}">
        <p14:creationId xmlns:p14="http://schemas.microsoft.com/office/powerpoint/2010/main" val="368073096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90600" y="620539"/>
            <a:ext cx="7162800" cy="2808461"/>
          </a:xfrm>
          <a:prstGeom prst="rect">
            <a:avLst/>
          </a:prstGeom>
          <a:noFill/>
        </p:spPr>
        <p:txBody>
          <a:bodyPr wrap="square" rtlCol="0">
            <a:spAutoFit/>
          </a:bodyPr>
          <a:lstStyle/>
          <a:p>
            <a:pPr marL="571500" indent="-571500" algn="ctr" rtl="1">
              <a:lnSpc>
                <a:spcPct val="150000"/>
              </a:lnSpc>
              <a:defRPr/>
            </a:pPr>
            <a:r>
              <a:rPr lang="fa-IR" sz="3600" dirty="0">
                <a:solidFill>
                  <a:srgbClr val="673105"/>
                </a:solidFill>
                <a:cs typeface="B Homa" pitchFamily="2" charset="-78"/>
              </a:rPr>
              <a:t>توقیفی بودن اسماء و صفات الهی</a:t>
            </a:r>
            <a:endParaRPr lang="en-US" sz="3600" dirty="0">
              <a:solidFill>
                <a:srgbClr val="673105"/>
              </a:solidFill>
              <a:cs typeface="B Homa" pitchFamily="2" charset="-78"/>
            </a:endParaRPr>
          </a:p>
          <a:p>
            <a:pPr algn="just" rtl="1">
              <a:lnSpc>
                <a:spcPct val="150000"/>
              </a:lnSpc>
              <a:defRPr/>
            </a:pPr>
            <a:r>
              <a:rPr lang="fa-IR" sz="2800" dirty="0">
                <a:cs typeface="B Zar" pitchFamily="2" charset="-78"/>
              </a:rPr>
              <a:t>توقیفی بودن به این معناست که مسلمانان برای خواندن خداوند فقط باید از اسماء و صفاتی استفاده نمایند که در قرآن و روایات آمده است و نباید از نزد خود برای خدا صفت بسازند. </a:t>
            </a:r>
            <a:endParaRPr lang="en-US" sz="2800" dirty="0">
              <a:cs typeface="B Zar" pitchFamily="2" charset="-78"/>
            </a:endParaRPr>
          </a:p>
        </p:txBody>
      </p:sp>
      <p:pic>
        <p:nvPicPr>
          <p:cNvPr id="8" name="Picture 7"/>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60405"/>
          <a:stretch/>
        </p:blipFill>
        <p:spPr>
          <a:xfrm>
            <a:off x="914400" y="762000"/>
            <a:ext cx="948559" cy="733660"/>
          </a:xfrm>
          <a:prstGeom prst="rect">
            <a:avLst/>
          </a:prstGeom>
        </p:spPr>
      </p:pic>
      <p:pic>
        <p:nvPicPr>
          <p:cNvPr id="12" name="Picture 11"/>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60405"/>
          <a:stretch/>
        </p:blipFill>
        <p:spPr>
          <a:xfrm rot="10800000">
            <a:off x="7281041" y="762000"/>
            <a:ext cx="948559" cy="733660"/>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81375" y="3619500"/>
            <a:ext cx="2381250" cy="28575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3210279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60122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1676400"/>
            <a:ext cx="8458200" cy="3970318"/>
          </a:xfrm>
          <a:prstGeom prst="rect">
            <a:avLst/>
          </a:prstGeom>
          <a:noFill/>
        </p:spPr>
        <p:txBody>
          <a:bodyPr wrap="square" rtlCol="0">
            <a:spAutoFit/>
          </a:bodyPr>
          <a:lstStyle/>
          <a:p>
            <a:pPr algn="justLow" rtl="1">
              <a:lnSpc>
                <a:spcPct val="150000"/>
              </a:lnSpc>
            </a:pPr>
            <a:r>
              <a:rPr lang="fa-IR" sz="2800" dirty="0" smtClean="0">
                <a:solidFill>
                  <a:srgbClr val="FF0000"/>
                </a:solidFill>
                <a:cs typeface="B Titr" pitchFamily="2" charset="-78"/>
              </a:rPr>
              <a:t>   1</a:t>
            </a:r>
            <a:r>
              <a:rPr lang="en-US" sz="2800" dirty="0" smtClean="0">
                <a:solidFill>
                  <a:srgbClr val="FF0000"/>
                </a:solidFill>
                <a:cs typeface="B Titr" pitchFamily="2" charset="-78"/>
              </a:rPr>
              <a:t>.</a:t>
            </a:r>
            <a:r>
              <a:rPr lang="fa-IR" sz="2800" dirty="0" smtClean="0">
                <a:solidFill>
                  <a:srgbClr val="FF0000"/>
                </a:solidFill>
                <a:cs typeface="B Titr" pitchFamily="2" charset="-78"/>
              </a:rPr>
              <a:t>صفات ثبوتی و سلبی</a:t>
            </a:r>
          </a:p>
          <a:p>
            <a:pPr algn="justLow" rtl="1">
              <a:lnSpc>
                <a:spcPct val="150000"/>
              </a:lnSpc>
            </a:pPr>
            <a:r>
              <a:rPr lang="fa-IR" sz="2800" dirty="0" smtClean="0">
                <a:solidFill>
                  <a:srgbClr val="000000"/>
                </a:solidFill>
                <a:cs typeface="B Zar" pitchFamily="2" charset="-78"/>
              </a:rPr>
              <a:t>صفات ثبوتی آن دسته از صفات اند که کمالی از کمالات خداوند را بیان       می کنند و صفات سلبی آن دسته از صفات اند که نقص را از خدا نفی می کنند.</a:t>
            </a:r>
            <a:endParaRPr lang="en-US" sz="2800" dirty="0" smtClean="0">
              <a:solidFill>
                <a:srgbClr val="000000"/>
              </a:solidFill>
              <a:cs typeface="B Zar" pitchFamily="2" charset="-78"/>
            </a:endParaRPr>
          </a:p>
          <a:p>
            <a:pPr algn="justLow" rtl="1">
              <a:lnSpc>
                <a:spcPct val="150000"/>
              </a:lnSpc>
            </a:pPr>
            <a:r>
              <a:rPr lang="fa-IR" sz="2800" dirty="0" smtClean="0">
                <a:solidFill>
                  <a:srgbClr val="000000"/>
                </a:solidFill>
                <a:cs typeface="B Zar" pitchFamily="2" charset="-78"/>
              </a:rPr>
              <a:t>اثبات صفات ثبوتی و صفات  </a:t>
            </a:r>
          </a:p>
          <a:p>
            <a:pPr algn="justLow" rtl="1">
              <a:lnSpc>
                <a:spcPct val="150000"/>
              </a:lnSpc>
            </a:pPr>
            <a:r>
              <a:rPr lang="fa-IR" sz="2800" dirty="0" smtClean="0">
                <a:solidFill>
                  <a:srgbClr val="000000"/>
                </a:solidFill>
                <a:cs typeface="B Zar" pitchFamily="2" charset="-78"/>
              </a:rPr>
              <a:t>سـلبی باعـث اثبات کمـال خداونـد </a:t>
            </a:r>
          </a:p>
          <a:p>
            <a:pPr algn="justLow" rtl="1">
              <a:lnSpc>
                <a:spcPct val="150000"/>
              </a:lnSpc>
            </a:pPr>
            <a:r>
              <a:rPr lang="fa-IR" sz="2800" dirty="0" smtClean="0">
                <a:solidFill>
                  <a:srgbClr val="000000"/>
                </a:solidFill>
                <a:cs typeface="B Zar" pitchFamily="2" charset="-78"/>
              </a:rPr>
              <a:t>است. </a:t>
            </a:r>
            <a:endParaRPr lang="en-US" sz="2800" dirty="0" smtClean="0">
              <a:solidFill>
                <a:srgbClr val="000000"/>
              </a:solidFill>
              <a:cs typeface="B Zar" pitchFamily="2" charset="-78"/>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r="11917"/>
          <a:stretch/>
        </p:blipFill>
        <p:spPr>
          <a:xfrm>
            <a:off x="228600" y="3717341"/>
            <a:ext cx="4564117" cy="2912059"/>
          </a:xfrm>
          <a:prstGeom prst="rect">
            <a:avLst/>
          </a:prstGeom>
          <a:ln w="38100" cap="sq">
            <a:solidFill>
              <a:srgbClr val="673105"/>
            </a:solidFill>
            <a:prstDash val="solid"/>
            <a:miter lim="800000"/>
          </a:ln>
          <a:effectLst>
            <a:outerShdw blurRad="50800" dist="38100" dir="2700000" algn="tl" rotWithShape="0">
              <a:srgbClr val="000000">
                <a:alpha val="43000"/>
              </a:srgbClr>
            </a:outerShdw>
          </a:effectLst>
        </p:spPr>
      </p:pic>
      <p:sp>
        <p:nvSpPr>
          <p:cNvPr id="7" name="Chevron 6"/>
          <p:cNvSpPr/>
          <p:nvPr/>
        </p:nvSpPr>
        <p:spPr>
          <a:xfrm rot="10800000">
            <a:off x="8572499" y="19431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7100397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1676400"/>
            <a:ext cx="5257800" cy="4616648"/>
          </a:xfrm>
          <a:prstGeom prst="rect">
            <a:avLst/>
          </a:prstGeom>
          <a:noFill/>
        </p:spPr>
        <p:txBody>
          <a:bodyPr wrap="square" rtlCol="0">
            <a:spAutoFit/>
          </a:bodyPr>
          <a:lstStyle/>
          <a:p>
            <a:pPr algn="justLow" rtl="1">
              <a:lnSpc>
                <a:spcPct val="150000"/>
              </a:lnSpc>
            </a:pPr>
            <a:r>
              <a:rPr lang="fa-IR" sz="2800" dirty="0" smtClean="0">
                <a:solidFill>
                  <a:srgbClr val="FF0000"/>
                </a:solidFill>
                <a:cs typeface="B Titr" pitchFamily="2" charset="-78"/>
              </a:rPr>
              <a:t>   2</a:t>
            </a:r>
            <a:r>
              <a:rPr lang="en-US" sz="2800" dirty="0" smtClean="0">
                <a:solidFill>
                  <a:srgbClr val="FF0000"/>
                </a:solidFill>
                <a:cs typeface="B Titr" pitchFamily="2" charset="-78"/>
              </a:rPr>
              <a:t>.</a:t>
            </a:r>
            <a:r>
              <a:rPr lang="fa-IR" sz="2800" dirty="0" smtClean="0">
                <a:solidFill>
                  <a:srgbClr val="FF0000"/>
                </a:solidFill>
                <a:cs typeface="B Titr" pitchFamily="2" charset="-78"/>
              </a:rPr>
              <a:t> صفات ذاتی و فعلی</a:t>
            </a:r>
          </a:p>
          <a:p>
            <a:pPr algn="justLow" rtl="1">
              <a:lnSpc>
                <a:spcPct val="150000"/>
              </a:lnSpc>
            </a:pPr>
            <a:r>
              <a:rPr lang="fa-IR" sz="2800" dirty="0" smtClean="0">
                <a:solidFill>
                  <a:srgbClr val="000000"/>
                </a:solidFill>
                <a:cs typeface="B Zar" pitchFamily="2" charset="-78"/>
              </a:rPr>
              <a:t>صفات ثبوتی خداونـد به دو دسـته ذاتـی و فعلـی </a:t>
            </a:r>
          </a:p>
          <a:p>
            <a:pPr algn="justLow" rtl="1">
              <a:lnSpc>
                <a:spcPct val="150000"/>
              </a:lnSpc>
            </a:pPr>
            <a:r>
              <a:rPr lang="fa-IR" sz="2800" dirty="0" smtClean="0">
                <a:solidFill>
                  <a:srgbClr val="000000"/>
                </a:solidFill>
                <a:cs typeface="B Zar" pitchFamily="2" charset="-78"/>
              </a:rPr>
              <a:t>تقسیم می شوند. صفات ذاتی آن دسته از صفات </a:t>
            </a:r>
          </a:p>
          <a:p>
            <a:pPr algn="justLow" rtl="1">
              <a:lnSpc>
                <a:spcPct val="150000"/>
              </a:lnSpc>
            </a:pPr>
            <a:r>
              <a:rPr lang="fa-IR" sz="2800" dirty="0" smtClean="0">
                <a:solidFill>
                  <a:srgbClr val="000000"/>
                </a:solidFill>
                <a:cs typeface="B Zar" pitchFamily="2" charset="-78"/>
              </a:rPr>
              <a:t>هستند کـه از ذات الهـی انـتـزاع می شـوند، مثـل </a:t>
            </a:r>
          </a:p>
          <a:p>
            <a:pPr algn="justLow" rtl="1">
              <a:lnSpc>
                <a:spcPct val="150000"/>
              </a:lnSpc>
            </a:pPr>
            <a:r>
              <a:rPr lang="fa-IR" sz="2800" dirty="0" smtClean="0">
                <a:solidFill>
                  <a:srgbClr val="000000"/>
                </a:solidFill>
                <a:cs typeface="B Zar" pitchFamily="2" charset="-78"/>
              </a:rPr>
              <a:t>قدرت و صفات فعلی آن دسـته از صـفات هستند</a:t>
            </a:r>
          </a:p>
          <a:p>
            <a:pPr algn="justLow" rtl="1">
              <a:lnSpc>
                <a:spcPct val="150000"/>
              </a:lnSpc>
            </a:pPr>
            <a:r>
              <a:rPr lang="fa-IR" sz="2800" dirty="0" smtClean="0">
                <a:solidFill>
                  <a:srgbClr val="000000"/>
                </a:solidFill>
                <a:cs typeface="B Zar" pitchFamily="2" charset="-78"/>
              </a:rPr>
              <a:t>کـه از ارتـباط ذات الـهـی بـا مخـلـوقـات انتـزاع </a:t>
            </a:r>
          </a:p>
          <a:p>
            <a:pPr algn="justLow" rtl="1">
              <a:lnSpc>
                <a:spcPct val="150000"/>
              </a:lnSpc>
            </a:pPr>
            <a:r>
              <a:rPr lang="fa-IR" sz="2800" dirty="0" smtClean="0">
                <a:solidFill>
                  <a:srgbClr val="000000"/>
                </a:solidFill>
                <a:cs typeface="B Zar" pitchFamily="2" charset="-78"/>
              </a:rPr>
              <a:t>می شوند، مثل خالقیت</a:t>
            </a:r>
            <a:r>
              <a:rPr lang="en-US" sz="2800" dirty="0" smtClean="0">
                <a:solidFill>
                  <a:srgbClr val="000000"/>
                </a:solidFill>
                <a:cs typeface="B Zar" pitchFamily="2" charset="-78"/>
              </a:rPr>
              <a:t>.</a:t>
            </a:r>
            <a:endParaRPr lang="en-US" sz="2800" dirty="0">
              <a:solidFill>
                <a:srgbClr val="000000"/>
              </a:solidFill>
              <a:cs typeface="B Zar" pitchFamily="2" charset="-78"/>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6832" t="20690" r="15517" b="2069"/>
          <a:stretch/>
        </p:blipFill>
        <p:spPr>
          <a:xfrm>
            <a:off x="5896303" y="1524000"/>
            <a:ext cx="3247697" cy="5297213"/>
          </a:xfrm>
          <a:prstGeom prst="rect">
            <a:avLst/>
          </a:prstGeom>
        </p:spPr>
      </p:pic>
      <p:sp>
        <p:nvSpPr>
          <p:cNvPr id="5" name="Chevron 4"/>
          <p:cNvSpPr/>
          <p:nvPr/>
        </p:nvSpPr>
        <p:spPr>
          <a:xfrm rot="10800000">
            <a:off x="5257800" y="19431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8619806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1676400"/>
            <a:ext cx="8458200" cy="2031325"/>
          </a:xfrm>
          <a:prstGeom prst="rect">
            <a:avLst/>
          </a:prstGeom>
          <a:noFill/>
        </p:spPr>
        <p:txBody>
          <a:bodyPr wrap="square" rtlCol="0">
            <a:spAutoFit/>
          </a:bodyPr>
          <a:lstStyle/>
          <a:p>
            <a:pPr marL="571500" indent="-571500" algn="r" rtl="1">
              <a:lnSpc>
                <a:spcPct val="150000"/>
              </a:lnSpc>
              <a:defRPr/>
            </a:pPr>
            <a:r>
              <a:rPr lang="fa-IR" sz="2800" dirty="0">
                <a:solidFill>
                  <a:srgbClr val="FF0000"/>
                </a:solidFill>
                <a:cs typeface="B Titr" pitchFamily="2" charset="-78"/>
              </a:rPr>
              <a:t> </a:t>
            </a:r>
            <a:r>
              <a:rPr lang="fa-IR" sz="2800" dirty="0" smtClean="0">
                <a:solidFill>
                  <a:srgbClr val="FF0000"/>
                </a:solidFill>
                <a:cs typeface="B Titr" pitchFamily="2" charset="-78"/>
              </a:rPr>
              <a:t>  3</a:t>
            </a:r>
            <a:r>
              <a:rPr lang="en-US" sz="2800" dirty="0" smtClean="0">
                <a:solidFill>
                  <a:srgbClr val="FF0000"/>
                </a:solidFill>
                <a:cs typeface="B Titr" pitchFamily="2" charset="-78"/>
              </a:rPr>
              <a:t>.</a:t>
            </a:r>
            <a:r>
              <a:rPr lang="fa-IR" sz="2800" dirty="0" smtClean="0">
                <a:solidFill>
                  <a:srgbClr val="FF0000"/>
                </a:solidFill>
                <a:cs typeface="B Titr" pitchFamily="2" charset="-78"/>
              </a:rPr>
              <a:t> </a:t>
            </a:r>
            <a:r>
              <a:rPr lang="fa-IR" sz="2800" dirty="0">
                <a:solidFill>
                  <a:srgbClr val="FF0000"/>
                </a:solidFill>
                <a:cs typeface="B Titr" pitchFamily="2" charset="-78"/>
              </a:rPr>
              <a:t>صفات ثبوتی ذاتی و فعلی</a:t>
            </a:r>
          </a:p>
          <a:p>
            <a:pPr marL="457200" indent="-457200" algn="r" rtl="1">
              <a:lnSpc>
                <a:spcPct val="150000"/>
              </a:lnSpc>
              <a:defRPr/>
            </a:pPr>
            <a:r>
              <a:rPr lang="fa-IR" sz="2800" dirty="0" smtClean="0">
                <a:solidFill>
                  <a:schemeClr val="accent6">
                    <a:lumMod val="50000"/>
                  </a:schemeClr>
                </a:solidFill>
                <a:cs typeface="B Homa" pitchFamily="2" charset="-78"/>
              </a:rPr>
              <a:t>      3-1</a:t>
            </a:r>
            <a:r>
              <a:rPr lang="fa-IR" sz="2800" dirty="0">
                <a:solidFill>
                  <a:schemeClr val="accent6">
                    <a:lumMod val="50000"/>
                  </a:schemeClr>
                </a:solidFill>
                <a:cs typeface="B Homa" pitchFamily="2" charset="-78"/>
              </a:rPr>
              <a:t>. علم </a:t>
            </a:r>
            <a:r>
              <a:rPr lang="fa-IR" sz="2800" dirty="0" smtClean="0">
                <a:solidFill>
                  <a:schemeClr val="accent6">
                    <a:lumMod val="50000"/>
                  </a:schemeClr>
                </a:solidFill>
                <a:cs typeface="B Homa" pitchFamily="2" charset="-78"/>
              </a:rPr>
              <a:t>الهی</a:t>
            </a:r>
          </a:p>
          <a:p>
            <a:pPr marL="457200" indent="-457200" algn="r" rtl="1">
              <a:lnSpc>
                <a:spcPct val="150000"/>
              </a:lnSpc>
              <a:defRPr/>
            </a:pPr>
            <a:r>
              <a:rPr lang="fa-IR" sz="2800" dirty="0">
                <a:solidFill>
                  <a:srgbClr val="000000"/>
                </a:solidFill>
                <a:cs typeface="B Zar" pitchFamily="2" charset="-78"/>
              </a:rPr>
              <a:t>خداوند به ذات خود و همه موجودات آگاه است</a:t>
            </a:r>
            <a:r>
              <a:rPr lang="fa-IR" sz="2800" dirty="0" smtClean="0">
                <a:solidFill>
                  <a:srgbClr val="000000"/>
                </a:solidFill>
                <a:cs typeface="B Zar" pitchFamily="2" charset="-78"/>
              </a:rPr>
              <a:t>.</a:t>
            </a:r>
            <a:endParaRPr lang="fa-IR" sz="2800" dirty="0">
              <a:solidFill>
                <a:srgbClr val="000000"/>
              </a:solidFill>
              <a:cs typeface="B Zar" pitchFamily="2" charset="-78"/>
            </a:endParaRPr>
          </a:p>
        </p:txBody>
      </p:sp>
      <p:sp>
        <p:nvSpPr>
          <p:cNvPr id="3" name="Right Brace 2"/>
          <p:cNvSpPr/>
          <p:nvPr/>
        </p:nvSpPr>
        <p:spPr>
          <a:xfrm>
            <a:off x="5699065" y="4374952"/>
            <a:ext cx="457200" cy="1873448"/>
          </a:xfrm>
          <a:prstGeom prst="rightBrace">
            <a:avLst>
              <a:gd name="adj1" fmla="val 56609"/>
              <a:gd name="adj2" fmla="val 50000"/>
            </a:avLst>
          </a:prstGeom>
          <a:ln>
            <a:solidFill>
              <a:srgbClr val="FF0000"/>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solidFill>
                <a:schemeClr val="accent6">
                  <a:lumMod val="75000"/>
                </a:schemeClr>
              </a:solidFill>
            </a:endParaRPr>
          </a:p>
        </p:txBody>
      </p:sp>
      <p:sp>
        <p:nvSpPr>
          <p:cNvPr id="6" name="TextBox 5"/>
          <p:cNvSpPr txBox="1"/>
          <p:nvPr/>
        </p:nvSpPr>
        <p:spPr>
          <a:xfrm>
            <a:off x="6248400" y="5039380"/>
            <a:ext cx="2220480" cy="523220"/>
          </a:xfrm>
          <a:prstGeom prst="rect">
            <a:avLst/>
          </a:prstGeom>
          <a:noFill/>
        </p:spPr>
        <p:txBody>
          <a:bodyPr wrap="none" rtlCol="0">
            <a:spAutoFit/>
          </a:bodyPr>
          <a:lstStyle/>
          <a:p>
            <a:pPr algn="r" rtl="1"/>
            <a:r>
              <a:rPr lang="fa-IR" sz="2800" b="1" dirty="0" smtClean="0">
                <a:solidFill>
                  <a:schemeClr val="accent6">
                    <a:lumMod val="75000"/>
                  </a:schemeClr>
                </a:solidFill>
                <a:cs typeface="B Zar" pitchFamily="2" charset="-78"/>
              </a:rPr>
              <a:t> مراتب علم خدا</a:t>
            </a:r>
            <a:endParaRPr lang="en-US" sz="2800" dirty="0"/>
          </a:p>
        </p:txBody>
      </p:sp>
      <p:sp>
        <p:nvSpPr>
          <p:cNvPr id="7" name="TextBox 6"/>
          <p:cNvSpPr txBox="1"/>
          <p:nvPr/>
        </p:nvSpPr>
        <p:spPr>
          <a:xfrm>
            <a:off x="494185" y="4239384"/>
            <a:ext cx="5261377" cy="2031325"/>
          </a:xfrm>
          <a:prstGeom prst="rect">
            <a:avLst/>
          </a:prstGeom>
          <a:noFill/>
        </p:spPr>
        <p:txBody>
          <a:bodyPr wrap="none" rtlCol="0">
            <a:spAutoFit/>
          </a:bodyPr>
          <a:lstStyle/>
          <a:p>
            <a:pPr marL="457200" indent="-457200" algn="r" rtl="1">
              <a:lnSpc>
                <a:spcPct val="150000"/>
              </a:lnSpc>
              <a:defRPr/>
            </a:pPr>
            <a:r>
              <a:rPr lang="fa-IR" sz="2800" dirty="0">
                <a:solidFill>
                  <a:srgbClr val="000000"/>
                </a:solidFill>
                <a:cs typeface="B Zar" pitchFamily="2" charset="-78"/>
              </a:rPr>
              <a:t>یک. علم خدا به ذات خود</a:t>
            </a:r>
            <a:endParaRPr lang="en-US" sz="2800" dirty="0">
              <a:solidFill>
                <a:srgbClr val="000000"/>
              </a:solidFill>
              <a:cs typeface="B Zar" pitchFamily="2" charset="-78"/>
            </a:endParaRPr>
          </a:p>
          <a:p>
            <a:pPr marL="457200" indent="-457200" algn="r" rtl="1">
              <a:lnSpc>
                <a:spcPct val="150000"/>
              </a:lnSpc>
              <a:defRPr/>
            </a:pPr>
            <a:r>
              <a:rPr lang="fa-IR" sz="2800" dirty="0" smtClean="0">
                <a:solidFill>
                  <a:srgbClr val="000000"/>
                </a:solidFill>
                <a:cs typeface="B Zar" pitchFamily="2" charset="-78"/>
              </a:rPr>
              <a:t>دو</a:t>
            </a:r>
            <a:r>
              <a:rPr lang="fa-IR" sz="2800" dirty="0">
                <a:solidFill>
                  <a:srgbClr val="000000"/>
                </a:solidFill>
                <a:cs typeface="B Zar" pitchFamily="2" charset="-78"/>
              </a:rPr>
              <a:t>. علم خدا به موجودات پیش از </a:t>
            </a:r>
            <a:r>
              <a:rPr lang="fa-IR" sz="2800" dirty="0" smtClean="0">
                <a:solidFill>
                  <a:srgbClr val="000000"/>
                </a:solidFill>
                <a:cs typeface="B Zar" pitchFamily="2" charset="-78"/>
              </a:rPr>
              <a:t>آفرینش آن ها</a:t>
            </a:r>
            <a:endParaRPr lang="en-US" sz="2800" dirty="0">
              <a:solidFill>
                <a:srgbClr val="000000"/>
              </a:solidFill>
              <a:cs typeface="B Zar" pitchFamily="2" charset="-78"/>
            </a:endParaRPr>
          </a:p>
          <a:p>
            <a:pPr marL="457200" indent="-457200" algn="r" rtl="1">
              <a:lnSpc>
                <a:spcPct val="150000"/>
              </a:lnSpc>
              <a:defRPr/>
            </a:pPr>
            <a:r>
              <a:rPr lang="fa-IR" sz="2800" dirty="0" smtClean="0">
                <a:solidFill>
                  <a:srgbClr val="000000"/>
                </a:solidFill>
                <a:cs typeface="B Zar" pitchFamily="2" charset="-78"/>
              </a:rPr>
              <a:t>سه</a:t>
            </a:r>
            <a:r>
              <a:rPr lang="fa-IR" sz="2800" dirty="0">
                <a:solidFill>
                  <a:srgbClr val="000000"/>
                </a:solidFill>
                <a:cs typeface="B Zar" pitchFamily="2" charset="-78"/>
              </a:rPr>
              <a:t>. علم خدا به موجودات بعد از آفرینش آن </a:t>
            </a:r>
            <a:r>
              <a:rPr lang="fa-IR" sz="2800" dirty="0" smtClean="0">
                <a:solidFill>
                  <a:srgbClr val="000000"/>
                </a:solidFill>
                <a:cs typeface="B Zar" pitchFamily="2" charset="-78"/>
              </a:rPr>
              <a:t>ها</a:t>
            </a:r>
            <a:endParaRPr lang="en-US" sz="2800" dirty="0">
              <a:solidFill>
                <a:srgbClr val="000000"/>
              </a:solidFill>
              <a:cs typeface="B Zar" pitchFamily="2" charset="-78"/>
            </a:endParaRPr>
          </a:p>
        </p:txBody>
      </p:sp>
      <p:sp>
        <p:nvSpPr>
          <p:cNvPr id="8" name="Chevron 7"/>
          <p:cNvSpPr/>
          <p:nvPr/>
        </p:nvSpPr>
        <p:spPr>
          <a:xfrm rot="10800000">
            <a:off x="8572499" y="19431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9" name="Chevron 8"/>
          <p:cNvSpPr/>
          <p:nvPr/>
        </p:nvSpPr>
        <p:spPr>
          <a:xfrm rot="10800000">
            <a:off x="8335529" y="2558712"/>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10" name="Chevron 9"/>
          <p:cNvSpPr/>
          <p:nvPr/>
        </p:nvSpPr>
        <p:spPr>
          <a:xfrm rot="10800000">
            <a:off x="8534400" y="2558712"/>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3700316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1676400"/>
            <a:ext cx="8458200" cy="3108543"/>
          </a:xfrm>
          <a:prstGeom prst="rect">
            <a:avLst/>
          </a:prstGeom>
          <a:noFill/>
        </p:spPr>
        <p:txBody>
          <a:bodyPr wrap="square" rtlCol="0">
            <a:spAutoFit/>
          </a:bodyPr>
          <a:lstStyle/>
          <a:p>
            <a:pPr marL="571500" indent="-571500" algn="r" rtl="1">
              <a:lnSpc>
                <a:spcPct val="150000"/>
              </a:lnSpc>
              <a:defRPr/>
            </a:pPr>
            <a:r>
              <a:rPr lang="fa-IR" sz="2800" dirty="0">
                <a:solidFill>
                  <a:schemeClr val="accent6">
                    <a:lumMod val="50000"/>
                  </a:schemeClr>
                </a:solidFill>
                <a:cs typeface="B Homa" pitchFamily="2" charset="-78"/>
              </a:rPr>
              <a:t> </a:t>
            </a:r>
            <a:r>
              <a:rPr lang="fa-IR" sz="2800" dirty="0">
                <a:solidFill>
                  <a:schemeClr val="accent6">
                    <a:lumMod val="50000"/>
                  </a:schemeClr>
                </a:solidFill>
                <a:cs typeface="B Homa"/>
              </a:rPr>
              <a:t> </a:t>
            </a:r>
            <a:r>
              <a:rPr lang="fa-IR" sz="2800" dirty="0" smtClean="0">
                <a:solidFill>
                  <a:schemeClr val="accent6">
                    <a:lumMod val="50000"/>
                  </a:schemeClr>
                </a:solidFill>
                <a:cs typeface="B Homa"/>
              </a:rPr>
              <a:t>    3-2</a:t>
            </a:r>
            <a:r>
              <a:rPr lang="fa-IR" sz="2800" dirty="0">
                <a:solidFill>
                  <a:schemeClr val="accent6">
                    <a:lumMod val="50000"/>
                  </a:schemeClr>
                </a:solidFill>
                <a:cs typeface="B Homa"/>
              </a:rPr>
              <a:t>.  قدرت الهی</a:t>
            </a:r>
            <a:endParaRPr lang="fa-IR" sz="2800" dirty="0" smtClean="0">
              <a:solidFill>
                <a:srgbClr val="FF0000"/>
              </a:solidFill>
              <a:cs typeface="B Titr" pitchFamily="2" charset="-78"/>
            </a:endParaRPr>
          </a:p>
          <a:p>
            <a:pPr marL="457200" indent="-457200" algn="justLow" rtl="1">
              <a:lnSpc>
                <a:spcPct val="150000"/>
              </a:lnSpc>
              <a:defRPr/>
            </a:pPr>
            <a:r>
              <a:rPr lang="fa-IR" sz="2800" dirty="0" smtClean="0">
                <a:cs typeface="B Zar" pitchFamily="2" charset="-78"/>
              </a:rPr>
              <a:t>از </a:t>
            </a:r>
            <a:r>
              <a:rPr lang="fa-IR" sz="2800" dirty="0">
                <a:cs typeface="B Zar" pitchFamily="2" charset="-78"/>
              </a:rPr>
              <a:t>صفات ثبوتی خدا قدرت است و او را قادر می نامند</a:t>
            </a:r>
            <a:r>
              <a:rPr lang="fa-IR" sz="2800" dirty="0" smtClean="0">
                <a:cs typeface="B Zar" pitchFamily="2" charset="-78"/>
              </a:rPr>
              <a:t>.</a:t>
            </a:r>
          </a:p>
          <a:p>
            <a:pPr algn="justLow" rtl="1">
              <a:lnSpc>
                <a:spcPct val="150000"/>
              </a:lnSpc>
              <a:tabLst>
                <a:tab pos="4178300" algn="l"/>
              </a:tabLst>
              <a:defRPr/>
            </a:pPr>
            <a:r>
              <a:rPr lang="fa-IR" sz="2800" dirty="0">
                <a:cs typeface="B Zar" pitchFamily="2" charset="-78"/>
              </a:rPr>
              <a:t>قدرت آن است که اگر او بخواهد کاری را انجام می دهد و اگر او نخواهد، انجام نمی دهد. </a:t>
            </a:r>
          </a:p>
          <a:p>
            <a:pPr marL="457200" indent="-457200" algn="justLow" rtl="1">
              <a:defRPr/>
            </a:pPr>
            <a:endParaRPr lang="en-US" sz="2800" dirty="0">
              <a:cs typeface="B Zar" pitchFamily="2" charset="-78"/>
            </a:endParaRPr>
          </a:p>
        </p:txBody>
      </p:sp>
      <p:sp>
        <p:nvSpPr>
          <p:cNvPr id="9" name="Chevron 8"/>
          <p:cNvSpPr/>
          <p:nvPr/>
        </p:nvSpPr>
        <p:spPr>
          <a:xfrm rot="10800000">
            <a:off x="8335529" y="19050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10" name="Chevron 9"/>
          <p:cNvSpPr/>
          <p:nvPr/>
        </p:nvSpPr>
        <p:spPr>
          <a:xfrm rot="10800000">
            <a:off x="8534400" y="19050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11" name="Right Brace 10"/>
          <p:cNvSpPr/>
          <p:nvPr/>
        </p:nvSpPr>
        <p:spPr>
          <a:xfrm>
            <a:off x="5699065" y="4315584"/>
            <a:ext cx="457200" cy="2009016"/>
          </a:xfrm>
          <a:prstGeom prst="rightBrace">
            <a:avLst>
              <a:gd name="adj1" fmla="val 56609"/>
              <a:gd name="adj2" fmla="val 50000"/>
            </a:avLst>
          </a:prstGeom>
          <a:ln>
            <a:solidFill>
              <a:srgbClr val="FF0000"/>
            </a:solidFill>
          </a:ln>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solidFill>
                <a:schemeClr val="accent6">
                  <a:lumMod val="75000"/>
                </a:schemeClr>
              </a:solidFill>
            </a:endParaRPr>
          </a:p>
        </p:txBody>
      </p:sp>
      <p:sp>
        <p:nvSpPr>
          <p:cNvPr id="12" name="TextBox 11"/>
          <p:cNvSpPr txBox="1"/>
          <p:nvPr/>
        </p:nvSpPr>
        <p:spPr>
          <a:xfrm>
            <a:off x="6139396" y="4990996"/>
            <a:ext cx="2438488" cy="523220"/>
          </a:xfrm>
          <a:prstGeom prst="rect">
            <a:avLst/>
          </a:prstGeom>
          <a:noFill/>
        </p:spPr>
        <p:txBody>
          <a:bodyPr wrap="none" rtlCol="0">
            <a:spAutoFit/>
          </a:bodyPr>
          <a:lstStyle/>
          <a:p>
            <a:pPr marL="342900" indent="-342900" algn="ctr" rtl="1">
              <a:defRPr/>
            </a:pPr>
            <a:r>
              <a:rPr lang="fa-IR" sz="2800" b="1" dirty="0">
                <a:solidFill>
                  <a:schemeClr val="accent6">
                    <a:lumMod val="75000"/>
                  </a:schemeClr>
                </a:solidFill>
                <a:cs typeface="B Zar" pitchFamily="2" charset="-78"/>
              </a:rPr>
              <a:t>دلایل قدرت الهی</a:t>
            </a:r>
            <a:endParaRPr lang="en-US" sz="2800" b="1" dirty="0">
              <a:solidFill>
                <a:schemeClr val="accent6">
                  <a:lumMod val="75000"/>
                </a:schemeClr>
              </a:solidFill>
              <a:cs typeface="B Zar" pitchFamily="2" charset="-78"/>
            </a:endParaRPr>
          </a:p>
        </p:txBody>
      </p:sp>
      <p:sp>
        <p:nvSpPr>
          <p:cNvPr id="13" name="TextBox 12"/>
          <p:cNvSpPr txBox="1"/>
          <p:nvPr/>
        </p:nvSpPr>
        <p:spPr>
          <a:xfrm>
            <a:off x="673720" y="4191000"/>
            <a:ext cx="5017719" cy="2031325"/>
          </a:xfrm>
          <a:prstGeom prst="rect">
            <a:avLst/>
          </a:prstGeom>
          <a:noFill/>
        </p:spPr>
        <p:txBody>
          <a:bodyPr wrap="none" rtlCol="0">
            <a:spAutoFit/>
          </a:bodyPr>
          <a:lstStyle/>
          <a:p>
            <a:pPr marL="457200" indent="-457200" algn="justLow" rtl="1">
              <a:lnSpc>
                <a:spcPct val="150000"/>
              </a:lnSpc>
              <a:defRPr/>
            </a:pPr>
            <a:r>
              <a:rPr lang="fa-IR" sz="2800" dirty="0" smtClean="0">
                <a:solidFill>
                  <a:srgbClr val="000000"/>
                </a:solidFill>
                <a:cs typeface="B Zar" pitchFamily="2" charset="-78"/>
              </a:rPr>
              <a:t>یک. اعطا </a:t>
            </a:r>
            <a:r>
              <a:rPr lang="fa-IR" sz="2800" dirty="0">
                <a:solidFill>
                  <a:srgbClr val="000000"/>
                </a:solidFill>
                <a:cs typeface="B Zar" pitchFamily="2" charset="-78"/>
              </a:rPr>
              <a:t>کننده کمال خود فاقد کمال نیست. </a:t>
            </a:r>
            <a:endParaRPr lang="fa-IR" sz="2800" dirty="0" smtClean="0">
              <a:solidFill>
                <a:srgbClr val="000000"/>
              </a:solidFill>
              <a:cs typeface="B Zar" pitchFamily="2" charset="-78"/>
            </a:endParaRPr>
          </a:p>
          <a:p>
            <a:pPr marL="457200" indent="-457200" algn="justLow" rtl="1">
              <a:lnSpc>
                <a:spcPct val="150000"/>
              </a:lnSpc>
              <a:defRPr/>
            </a:pPr>
            <a:r>
              <a:rPr lang="fa-IR" sz="2800" dirty="0" smtClean="0">
                <a:solidFill>
                  <a:srgbClr val="000000"/>
                </a:solidFill>
                <a:cs typeface="B Zar" pitchFamily="2" charset="-78"/>
              </a:rPr>
              <a:t>دو.  </a:t>
            </a:r>
            <a:r>
              <a:rPr lang="fa-IR" sz="2800" dirty="0">
                <a:solidFill>
                  <a:srgbClr val="000000"/>
                </a:solidFill>
                <a:cs typeface="B Zar" pitchFamily="2" charset="-78"/>
              </a:rPr>
              <a:t>اتقان و نظم شگفت انگیز مخلوقات </a:t>
            </a:r>
            <a:r>
              <a:rPr lang="fa-IR" sz="2800" dirty="0" smtClean="0">
                <a:solidFill>
                  <a:srgbClr val="000000"/>
                </a:solidFill>
                <a:cs typeface="B Zar" pitchFamily="2" charset="-78"/>
              </a:rPr>
              <a:t>هم</a:t>
            </a:r>
          </a:p>
          <a:p>
            <a:pPr marL="457200" indent="-457200" algn="justLow" rtl="1">
              <a:lnSpc>
                <a:spcPct val="150000"/>
              </a:lnSpc>
              <a:defRPr/>
            </a:pPr>
            <a:r>
              <a:rPr lang="fa-IR" sz="2800" dirty="0">
                <a:solidFill>
                  <a:srgbClr val="000000"/>
                </a:solidFill>
                <a:cs typeface="B Zar" pitchFamily="2" charset="-78"/>
              </a:rPr>
              <a:t> </a:t>
            </a:r>
            <a:r>
              <a:rPr lang="fa-IR" sz="2800" dirty="0" smtClean="0">
                <a:solidFill>
                  <a:srgbClr val="000000"/>
                </a:solidFill>
                <a:cs typeface="B Zar" pitchFamily="2" charset="-78"/>
              </a:rPr>
              <a:t>      </a:t>
            </a:r>
            <a:r>
              <a:rPr lang="fa-IR" sz="2800" dirty="0">
                <a:solidFill>
                  <a:srgbClr val="000000"/>
                </a:solidFill>
                <a:cs typeface="B Zar" pitchFamily="2" charset="-78"/>
              </a:rPr>
              <a:t>نشان از علم و هم از قدرت او است</a:t>
            </a:r>
            <a:r>
              <a:rPr lang="fa-IR" sz="2800" dirty="0" smtClean="0">
                <a:solidFill>
                  <a:srgbClr val="000000"/>
                </a:solidFill>
                <a:cs typeface="B Zar" pitchFamily="2" charset="-78"/>
              </a:rPr>
              <a:t>.</a:t>
            </a:r>
            <a:endParaRPr lang="en-US" sz="2800" dirty="0">
              <a:solidFill>
                <a:srgbClr val="000000"/>
              </a:solidFill>
              <a:cs typeface="B Zar" pitchFamily="2" charset="-78"/>
            </a:endParaRPr>
          </a:p>
        </p:txBody>
      </p:sp>
    </p:spTree>
    <p:extLst>
      <p:ext uri="{BB962C8B-B14F-4D97-AF65-F5344CB8AC3E}">
        <p14:creationId xmlns:p14="http://schemas.microsoft.com/office/powerpoint/2010/main" val="251733984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1447800"/>
            <a:ext cx="8458200" cy="5219891"/>
          </a:xfrm>
          <a:prstGeom prst="rect">
            <a:avLst/>
          </a:prstGeom>
          <a:noFill/>
        </p:spPr>
        <p:txBody>
          <a:bodyPr wrap="square" rtlCol="0">
            <a:spAutoFit/>
          </a:bodyPr>
          <a:lstStyle/>
          <a:p>
            <a:pPr algn="r" rtl="1">
              <a:lnSpc>
                <a:spcPct val="150000"/>
              </a:lnSpc>
            </a:pPr>
            <a:r>
              <a:rPr lang="fa-IR" sz="2800" dirty="0">
                <a:solidFill>
                  <a:schemeClr val="accent6">
                    <a:lumMod val="50000"/>
                  </a:schemeClr>
                </a:solidFill>
                <a:cs typeface="B Zar" pitchFamily="2" charset="-78"/>
              </a:rPr>
              <a:t>  </a:t>
            </a:r>
            <a:r>
              <a:rPr lang="fa-IR" sz="2800" dirty="0" smtClean="0">
                <a:solidFill>
                  <a:schemeClr val="accent6">
                    <a:lumMod val="50000"/>
                  </a:schemeClr>
                </a:solidFill>
                <a:cs typeface="B Zar" pitchFamily="2" charset="-78"/>
              </a:rPr>
              <a:t>     </a:t>
            </a:r>
            <a:r>
              <a:rPr lang="fa-IR" sz="2800" dirty="0" smtClean="0">
                <a:solidFill>
                  <a:schemeClr val="accent6">
                    <a:lumMod val="50000"/>
                  </a:schemeClr>
                </a:solidFill>
                <a:cs typeface="B Homa" pitchFamily="2" charset="-78"/>
              </a:rPr>
              <a:t>3-3.  حیات الهی</a:t>
            </a:r>
            <a:endParaRPr lang="en-US" sz="2800" dirty="0" smtClean="0">
              <a:solidFill>
                <a:schemeClr val="accent6">
                  <a:lumMod val="50000"/>
                </a:schemeClr>
              </a:solidFill>
              <a:cs typeface="B Homa" pitchFamily="2" charset="-78"/>
            </a:endParaRPr>
          </a:p>
          <a:p>
            <a:pPr algn="r" defTabSz="1066800" rtl="1">
              <a:lnSpc>
                <a:spcPct val="150000"/>
              </a:lnSpc>
              <a:spcBef>
                <a:spcPct val="0"/>
              </a:spcBef>
              <a:spcAft>
                <a:spcPct val="35000"/>
              </a:spcAft>
            </a:pPr>
            <a:r>
              <a:rPr lang="fa-IR" sz="2800" dirty="0">
                <a:cs typeface="B Zar" pitchFamily="2" charset="-78"/>
              </a:rPr>
              <a:t>حقیقت حیات الهی برای انسان روشن نیست ولی </a:t>
            </a:r>
            <a:endParaRPr lang="fa-IR" sz="2800" dirty="0" smtClean="0">
              <a:cs typeface="B Zar" pitchFamily="2" charset="-78"/>
            </a:endParaRPr>
          </a:p>
          <a:p>
            <a:pPr algn="r" defTabSz="1066800" rtl="1">
              <a:lnSpc>
                <a:spcPct val="150000"/>
              </a:lnSpc>
              <a:spcBef>
                <a:spcPct val="0"/>
              </a:spcBef>
              <a:spcAft>
                <a:spcPct val="35000"/>
              </a:spcAft>
            </a:pPr>
            <a:r>
              <a:rPr lang="fa-IR" sz="2800" dirty="0" smtClean="0">
                <a:cs typeface="B Zar" pitchFamily="2" charset="-78"/>
              </a:rPr>
              <a:t>مفهوم </a:t>
            </a:r>
            <a:r>
              <a:rPr lang="fa-IR" sz="2800" dirty="0">
                <a:cs typeface="B Zar" pitchFamily="2" charset="-78"/>
              </a:rPr>
              <a:t>آن روشن است. </a:t>
            </a:r>
            <a:endParaRPr lang="en-US" sz="2800" dirty="0">
              <a:cs typeface="B Zar" pitchFamily="2" charset="-78"/>
            </a:endParaRPr>
          </a:p>
          <a:p>
            <a:pPr lvl="0" algn="r" defTabSz="1066800" rtl="1">
              <a:lnSpc>
                <a:spcPct val="150000"/>
              </a:lnSpc>
              <a:spcBef>
                <a:spcPct val="0"/>
              </a:spcBef>
              <a:spcAft>
                <a:spcPct val="35000"/>
              </a:spcAft>
            </a:pPr>
            <a:r>
              <a:rPr lang="fa-IR" sz="2800" dirty="0" smtClean="0">
                <a:cs typeface="B Zar" pitchFamily="2" charset="-78"/>
              </a:rPr>
              <a:t>ویژگی </a:t>
            </a:r>
            <a:r>
              <a:rPr lang="fa-IR" sz="2800" dirty="0">
                <a:cs typeface="B Zar" pitchFamily="2" charset="-78"/>
              </a:rPr>
              <a:t>مشترک حیاتِ موجودات طبیعی، </a:t>
            </a:r>
            <a:r>
              <a:rPr lang="fa-IR" sz="2800" dirty="0" smtClean="0">
                <a:cs typeface="B Zar" pitchFamily="2" charset="-78"/>
              </a:rPr>
              <a:t>ادراک</a:t>
            </a:r>
          </a:p>
          <a:p>
            <a:pPr lvl="0" algn="r" defTabSz="1066800" rtl="1">
              <a:lnSpc>
                <a:spcPct val="150000"/>
              </a:lnSpc>
              <a:spcBef>
                <a:spcPct val="0"/>
              </a:spcBef>
              <a:spcAft>
                <a:spcPct val="35000"/>
              </a:spcAft>
            </a:pPr>
            <a:r>
              <a:rPr lang="fa-IR" sz="2800" dirty="0" smtClean="0">
                <a:cs typeface="B Zar" pitchFamily="2" charset="-78"/>
              </a:rPr>
              <a:t>و </a:t>
            </a:r>
            <a:r>
              <a:rPr lang="fa-IR" sz="2800" dirty="0">
                <a:cs typeface="B Zar" pitchFamily="2" charset="-78"/>
              </a:rPr>
              <a:t>فعالیت است. این دو صفت متناسب با درجه تکامل ضعیف و قوی می شوند. </a:t>
            </a:r>
          </a:p>
          <a:p>
            <a:pPr lvl="0" algn="r" rtl="1">
              <a:lnSpc>
                <a:spcPct val="150000"/>
              </a:lnSpc>
              <a:defRPr/>
            </a:pPr>
            <a:r>
              <a:rPr lang="fa-IR" sz="2800" dirty="0">
                <a:cs typeface="B Zar" pitchFamily="2" charset="-78"/>
              </a:rPr>
              <a:t>چون حیات مخلوقات عرضی است، پس باید به خدا منتهی شود که حیات، ذاتی او است. پس خدا دارای حیاتی است که مرگ به او راه ندارد. </a:t>
            </a:r>
            <a:endParaRPr lang="en-US" sz="2800" dirty="0">
              <a:cs typeface="B Zar" pitchFamily="2" charset="-78"/>
            </a:endParaRPr>
          </a:p>
        </p:txBody>
      </p:sp>
      <p:sp>
        <p:nvSpPr>
          <p:cNvPr id="9" name="Chevron 8"/>
          <p:cNvSpPr/>
          <p:nvPr/>
        </p:nvSpPr>
        <p:spPr>
          <a:xfrm rot="10800000">
            <a:off x="8335529" y="16764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10" name="Chevron 9"/>
          <p:cNvSpPr/>
          <p:nvPr/>
        </p:nvSpPr>
        <p:spPr>
          <a:xfrm rot="10800000">
            <a:off x="8534400" y="16764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 y="1371600"/>
            <a:ext cx="3352800" cy="3352800"/>
          </a:xfrm>
          <a:prstGeom prst="ellipse">
            <a:avLst/>
          </a:prstGeom>
          <a:ln>
            <a:noFill/>
          </a:ln>
          <a:effectLst>
            <a:softEdge rad="112500"/>
          </a:effectLst>
        </p:spPr>
      </p:pic>
    </p:spTree>
    <p:extLst>
      <p:ext uri="{BB962C8B-B14F-4D97-AF65-F5344CB8AC3E}">
        <p14:creationId xmlns:p14="http://schemas.microsoft.com/office/powerpoint/2010/main" val="127602442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1524000"/>
            <a:ext cx="8458200" cy="3970318"/>
          </a:xfrm>
          <a:prstGeom prst="rect">
            <a:avLst/>
          </a:prstGeom>
          <a:noFill/>
        </p:spPr>
        <p:txBody>
          <a:bodyPr wrap="square" rtlCol="0">
            <a:spAutoFit/>
          </a:bodyPr>
          <a:lstStyle/>
          <a:p>
            <a:pPr algn="justLow" rtl="1">
              <a:lnSpc>
                <a:spcPct val="150000"/>
              </a:lnSpc>
            </a:pPr>
            <a:r>
              <a:rPr lang="fa-IR" sz="2800" dirty="0">
                <a:solidFill>
                  <a:schemeClr val="accent6">
                    <a:lumMod val="50000"/>
                  </a:schemeClr>
                </a:solidFill>
                <a:cs typeface="B Zar" pitchFamily="2" charset="-78"/>
              </a:rPr>
              <a:t>  </a:t>
            </a:r>
            <a:r>
              <a:rPr lang="fa-IR" sz="2800" dirty="0" smtClean="0">
                <a:solidFill>
                  <a:schemeClr val="accent6">
                    <a:lumMod val="50000"/>
                  </a:schemeClr>
                </a:solidFill>
                <a:cs typeface="B Zar" pitchFamily="2" charset="-78"/>
              </a:rPr>
              <a:t>     </a:t>
            </a:r>
            <a:r>
              <a:rPr lang="fa-IR" sz="2800" dirty="0" smtClean="0">
                <a:solidFill>
                  <a:schemeClr val="accent6">
                    <a:lumMod val="50000"/>
                  </a:schemeClr>
                </a:solidFill>
                <a:cs typeface="B Homa" pitchFamily="2" charset="-78"/>
              </a:rPr>
              <a:t>3-4. خدا بینا و شنوا است</a:t>
            </a:r>
            <a:endParaRPr lang="en-US" sz="2800" dirty="0" smtClean="0">
              <a:solidFill>
                <a:schemeClr val="accent6">
                  <a:lumMod val="50000"/>
                </a:schemeClr>
              </a:solidFill>
              <a:cs typeface="B Homa" pitchFamily="2" charset="-78"/>
            </a:endParaRPr>
          </a:p>
          <a:p>
            <a:pPr algn="justLow" rtl="1">
              <a:lnSpc>
                <a:spcPct val="150000"/>
              </a:lnSpc>
            </a:pPr>
            <a:r>
              <a:rPr lang="fa-IR" sz="2800" dirty="0" smtClean="0">
                <a:solidFill>
                  <a:srgbClr val="000000"/>
                </a:solidFill>
                <a:cs typeface="B Zar" pitchFamily="2" charset="-78"/>
              </a:rPr>
              <a:t>صفت سمیع و بصیر بودن خداوند از علم خداوند جدا نیست بلکه به همان صفت علم بر می گردد، چـون خداوند بـرای</a:t>
            </a:r>
          </a:p>
          <a:p>
            <a:pPr algn="justLow" rtl="1">
              <a:lnSpc>
                <a:spcPct val="150000"/>
              </a:lnSpc>
            </a:pPr>
            <a:r>
              <a:rPr lang="fa-IR" sz="2800" dirty="0" smtClean="0">
                <a:solidFill>
                  <a:srgbClr val="000000"/>
                </a:solidFill>
                <a:cs typeface="B Zar" pitchFamily="2" charset="-78"/>
              </a:rPr>
              <a:t>شنـیـدن و دیـدن نـیاز بـه عـضو مـادی</a:t>
            </a:r>
          </a:p>
          <a:p>
            <a:pPr algn="justLow" rtl="1">
              <a:lnSpc>
                <a:spcPct val="150000"/>
              </a:lnSpc>
            </a:pPr>
            <a:r>
              <a:rPr lang="fa-IR" sz="2800" dirty="0" smtClean="0">
                <a:solidFill>
                  <a:srgbClr val="000000"/>
                </a:solidFill>
                <a:cs typeface="B Zar" pitchFamily="2" charset="-78"/>
              </a:rPr>
              <a:t>ندارد، پس می توان او را سمیع و بصیر </a:t>
            </a:r>
          </a:p>
          <a:p>
            <a:pPr algn="justLow" rtl="1">
              <a:lnSpc>
                <a:spcPct val="150000"/>
              </a:lnSpc>
            </a:pPr>
            <a:r>
              <a:rPr lang="fa-IR" sz="2800" dirty="0" smtClean="0">
                <a:solidFill>
                  <a:srgbClr val="000000"/>
                </a:solidFill>
                <a:cs typeface="B Zar" pitchFamily="2" charset="-78"/>
              </a:rPr>
              <a:t>دانست. </a:t>
            </a:r>
            <a:endParaRPr lang="en-US" sz="2800" dirty="0">
              <a:solidFill>
                <a:srgbClr val="000000"/>
              </a:solidFill>
              <a:cs typeface="B Zar" pitchFamily="2" charset="-78"/>
            </a:endParaRPr>
          </a:p>
        </p:txBody>
      </p:sp>
      <p:grpSp>
        <p:nvGrpSpPr>
          <p:cNvPr id="5" name="Group 4"/>
          <p:cNvGrpSpPr/>
          <p:nvPr/>
        </p:nvGrpSpPr>
        <p:grpSpPr>
          <a:xfrm>
            <a:off x="8335529" y="1790700"/>
            <a:ext cx="465572" cy="266700"/>
            <a:chOff x="8335529" y="2400300"/>
            <a:chExt cx="465572" cy="266700"/>
          </a:xfrm>
        </p:grpSpPr>
        <p:sp>
          <p:nvSpPr>
            <p:cNvPr id="9" name="Chevron 8"/>
            <p:cNvSpPr/>
            <p:nvPr/>
          </p:nvSpPr>
          <p:spPr>
            <a:xfrm rot="10800000">
              <a:off x="8335529" y="24003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10" name="Chevron 9"/>
            <p:cNvSpPr/>
            <p:nvPr/>
          </p:nvSpPr>
          <p:spPr>
            <a:xfrm rot="10800000">
              <a:off x="8534400" y="24003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gr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6724" r="3448" b="12241"/>
          <a:stretch/>
        </p:blipFill>
        <p:spPr>
          <a:xfrm>
            <a:off x="76200" y="3076904"/>
            <a:ext cx="4414345" cy="370489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8059569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28600" y="1676400"/>
            <a:ext cx="8610600" cy="4271939"/>
          </a:xfrm>
          <a:prstGeom prst="rect">
            <a:avLst/>
          </a:prstGeom>
          <a:noFill/>
        </p:spPr>
        <p:txBody>
          <a:bodyPr wrap="square" rtlCol="0">
            <a:spAutoFit/>
          </a:bodyPr>
          <a:lstStyle/>
          <a:p>
            <a:pPr marL="457200" indent="-457200" algn="justLow" rtl="1">
              <a:lnSpc>
                <a:spcPct val="150000"/>
              </a:lnSpc>
            </a:pPr>
            <a:r>
              <a:rPr lang="fa-IR" sz="2800" dirty="0">
                <a:solidFill>
                  <a:schemeClr val="accent6">
                    <a:lumMod val="50000"/>
                  </a:schemeClr>
                </a:solidFill>
                <a:cs typeface="B Zar" pitchFamily="2" charset="-78"/>
              </a:rPr>
              <a:t>  </a:t>
            </a:r>
            <a:r>
              <a:rPr lang="fa-IR" sz="2800" dirty="0" smtClean="0">
                <a:solidFill>
                  <a:schemeClr val="accent6">
                    <a:lumMod val="50000"/>
                  </a:schemeClr>
                </a:solidFill>
                <a:cs typeface="B Zar" pitchFamily="2" charset="-78"/>
              </a:rPr>
              <a:t>     </a:t>
            </a:r>
            <a:r>
              <a:rPr lang="fa-IR" sz="2800" dirty="0" smtClean="0">
                <a:solidFill>
                  <a:schemeClr val="accent6">
                    <a:lumMod val="50000"/>
                  </a:schemeClr>
                </a:solidFill>
                <a:cs typeface="B Homa" pitchFamily="2" charset="-78"/>
              </a:rPr>
              <a:t>3-5. اراده الهی</a:t>
            </a:r>
            <a:endParaRPr lang="en-US" sz="2800" dirty="0" smtClean="0">
              <a:solidFill>
                <a:schemeClr val="accent6">
                  <a:lumMod val="50000"/>
                </a:schemeClr>
              </a:solidFill>
              <a:cs typeface="B Homa" pitchFamily="2" charset="-78"/>
            </a:endParaRPr>
          </a:p>
          <a:p>
            <a:pPr lvl="0" algn="justLow" defTabSz="933450" rtl="1">
              <a:lnSpc>
                <a:spcPct val="150000"/>
              </a:lnSpc>
              <a:spcBef>
                <a:spcPct val="0"/>
              </a:spcBef>
              <a:spcAft>
                <a:spcPct val="35000"/>
              </a:spcAft>
            </a:pPr>
            <a:r>
              <a:rPr lang="fa-IR" sz="2800" dirty="0">
                <a:cs typeface="B Zar" pitchFamily="2" charset="-78"/>
              </a:rPr>
              <a:t>اراده را می توان به شکل علم حضوری درک نمود ولی تبدیل آن به </a:t>
            </a:r>
            <a:r>
              <a:rPr lang="fa-IR" sz="2800" dirty="0" smtClean="0">
                <a:cs typeface="B Zar" pitchFamily="2" charset="-78"/>
              </a:rPr>
              <a:t>علم حصولی </a:t>
            </a:r>
            <a:r>
              <a:rPr lang="fa-IR" sz="2800" dirty="0">
                <a:cs typeface="B Zar" pitchFamily="2" charset="-78"/>
              </a:rPr>
              <a:t>با مشکلاتی مواجه است</a:t>
            </a:r>
            <a:r>
              <a:rPr lang="fa-IR" sz="2800" dirty="0" smtClean="0">
                <a:cs typeface="B Zar" pitchFamily="2" charset="-78"/>
              </a:rPr>
              <a:t>.</a:t>
            </a:r>
          </a:p>
          <a:p>
            <a:pPr algn="justLow" defTabSz="933450" rtl="1">
              <a:lnSpc>
                <a:spcPct val="150000"/>
              </a:lnSpc>
              <a:spcBef>
                <a:spcPct val="0"/>
              </a:spcBef>
              <a:spcAft>
                <a:spcPct val="35000"/>
              </a:spcAft>
            </a:pPr>
            <a:r>
              <a:rPr lang="fa-IR" sz="2800" dirty="0">
                <a:cs typeface="B Zar" pitchFamily="2" charset="-78"/>
              </a:rPr>
              <a:t>اگر ما جنبه های نقص اراده انسانی را سلب کنیم می توانیم اراده را به خدا نسبت دهیم.</a:t>
            </a:r>
            <a:endParaRPr lang="en-US" sz="2800" dirty="0">
              <a:cs typeface="B Zar" pitchFamily="2" charset="-78"/>
            </a:endParaRPr>
          </a:p>
          <a:p>
            <a:pPr algn="justLow" defTabSz="933450" rtl="1">
              <a:lnSpc>
                <a:spcPct val="150000"/>
              </a:lnSpc>
              <a:spcBef>
                <a:spcPct val="0"/>
              </a:spcBef>
              <a:spcAft>
                <a:spcPct val="35000"/>
              </a:spcAft>
            </a:pPr>
            <a:r>
              <a:rPr lang="fa-IR" sz="2800" dirty="0">
                <a:cs typeface="B Zar" pitchFamily="2" charset="-78"/>
              </a:rPr>
              <a:t>اراده ی خداوند به دو قسمت تکوینی و تشریعی، تقسیم می شود. </a:t>
            </a:r>
            <a:endParaRPr lang="en-US" sz="2800" dirty="0">
              <a:cs typeface="B Zar" pitchFamily="2" charset="-78"/>
            </a:endParaRPr>
          </a:p>
        </p:txBody>
      </p:sp>
      <p:sp>
        <p:nvSpPr>
          <p:cNvPr id="9" name="Chevron 8"/>
          <p:cNvSpPr/>
          <p:nvPr/>
        </p:nvSpPr>
        <p:spPr>
          <a:xfrm rot="10800000">
            <a:off x="8335529" y="19050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10" name="Chevron 9"/>
          <p:cNvSpPr/>
          <p:nvPr/>
        </p:nvSpPr>
        <p:spPr>
          <a:xfrm rot="10800000">
            <a:off x="8534400" y="19050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9781598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1501777"/>
            <a:ext cx="8458200" cy="2369880"/>
          </a:xfrm>
          <a:prstGeom prst="rect">
            <a:avLst/>
          </a:prstGeom>
          <a:noFill/>
        </p:spPr>
        <p:txBody>
          <a:bodyPr wrap="square" rtlCol="0">
            <a:spAutoFit/>
          </a:bodyPr>
          <a:lstStyle/>
          <a:p>
            <a:pPr marL="457200" indent="-457200" algn="justLow" rtl="1"/>
            <a:r>
              <a:rPr lang="fa-IR" sz="2800" dirty="0">
                <a:cs typeface="B Zar" pitchFamily="2" charset="-78"/>
              </a:rPr>
              <a:t>  </a:t>
            </a:r>
            <a:r>
              <a:rPr lang="fa-IR" sz="2800" dirty="0" smtClean="0">
                <a:cs typeface="B Zar" pitchFamily="2" charset="-78"/>
              </a:rPr>
              <a:t>    </a:t>
            </a:r>
            <a:r>
              <a:rPr lang="fa-IR" sz="2800" dirty="0" smtClean="0">
                <a:solidFill>
                  <a:schemeClr val="accent6">
                    <a:lumMod val="50000"/>
                  </a:schemeClr>
                </a:solidFill>
                <a:cs typeface="B Homa" pitchFamily="2" charset="-78"/>
              </a:rPr>
              <a:t> 3-6. حکمت</a:t>
            </a:r>
            <a:endParaRPr lang="en-US" sz="2800" dirty="0" smtClean="0">
              <a:solidFill>
                <a:schemeClr val="accent6">
                  <a:lumMod val="50000"/>
                </a:schemeClr>
              </a:solidFill>
              <a:cs typeface="B Homa" pitchFamily="2" charset="-78"/>
            </a:endParaRPr>
          </a:p>
          <a:p>
            <a:pPr lvl="0" algn="justLow" defTabSz="933450" rtl="1">
              <a:lnSpc>
                <a:spcPct val="150000"/>
              </a:lnSpc>
              <a:spcBef>
                <a:spcPct val="0"/>
              </a:spcBef>
            </a:pPr>
            <a:r>
              <a:rPr lang="fa-IR" sz="2400" dirty="0" smtClean="0">
                <a:solidFill>
                  <a:srgbClr val="FF0000"/>
                </a:solidFill>
                <a:cs typeface="B Titr" pitchFamily="2" charset="-78"/>
              </a:rPr>
              <a:t>معنای حکمت</a:t>
            </a:r>
          </a:p>
          <a:p>
            <a:pPr algn="justLow" defTabSz="933450" rtl="1">
              <a:lnSpc>
                <a:spcPct val="150000"/>
              </a:lnSpc>
              <a:spcBef>
                <a:spcPct val="0"/>
              </a:spcBef>
            </a:pPr>
            <a:r>
              <a:rPr lang="fa-IR" sz="2800" dirty="0" smtClean="0">
                <a:cs typeface="B Zar" pitchFamily="2" charset="-78"/>
              </a:rPr>
              <a:t>معنای نخست این است که افعال فاعل در نهایت اتقان و استواری و کمال باشد؛ برای این معنا دلایلی نیز ذکر می شود:</a:t>
            </a:r>
          </a:p>
        </p:txBody>
      </p:sp>
      <p:sp>
        <p:nvSpPr>
          <p:cNvPr id="9" name="Chevron 8"/>
          <p:cNvSpPr/>
          <p:nvPr/>
        </p:nvSpPr>
        <p:spPr>
          <a:xfrm rot="10800000">
            <a:off x="8335529" y="16002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10" name="Chevron 9"/>
          <p:cNvSpPr/>
          <p:nvPr/>
        </p:nvSpPr>
        <p:spPr>
          <a:xfrm rot="10800000">
            <a:off x="8534400" y="16002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3" name="TextBox 2"/>
          <p:cNvSpPr txBox="1"/>
          <p:nvPr/>
        </p:nvSpPr>
        <p:spPr>
          <a:xfrm>
            <a:off x="762000" y="4267200"/>
            <a:ext cx="7162800" cy="2117503"/>
          </a:xfrm>
          <a:prstGeom prst="rect">
            <a:avLst/>
          </a:prstGeom>
          <a:noFill/>
        </p:spPr>
        <p:txBody>
          <a:bodyPr wrap="square" rtlCol="0">
            <a:spAutoFit/>
          </a:bodyPr>
          <a:lstStyle/>
          <a:p>
            <a:pPr algn="justLow" defTabSz="933450" rtl="1">
              <a:spcBef>
                <a:spcPct val="0"/>
              </a:spcBef>
              <a:spcAft>
                <a:spcPct val="35000"/>
              </a:spcAft>
            </a:pPr>
            <a:r>
              <a:rPr lang="fa-IR" sz="2800" dirty="0" smtClean="0">
                <a:cs typeface="B Zar" pitchFamily="2" charset="-78"/>
              </a:rPr>
              <a:t>1</a:t>
            </a:r>
            <a:r>
              <a:rPr lang="en-US" sz="2800" dirty="0" smtClean="0">
                <a:cs typeface="B Zar" pitchFamily="2" charset="-78"/>
              </a:rPr>
              <a:t>.</a:t>
            </a:r>
            <a:r>
              <a:rPr lang="fa-IR" sz="2800" dirty="0" smtClean="0">
                <a:cs typeface="B Zar" pitchFamily="2" charset="-78"/>
              </a:rPr>
              <a:t> مطالعه منظم و اسرار خلقت</a:t>
            </a:r>
          </a:p>
          <a:p>
            <a:pPr algn="justLow" defTabSz="933450" rtl="1">
              <a:spcBef>
                <a:spcPct val="0"/>
              </a:spcBef>
              <a:spcAft>
                <a:spcPct val="35000"/>
              </a:spcAft>
            </a:pPr>
            <a:r>
              <a:rPr lang="fa-IR" sz="2800" dirty="0" smtClean="0">
                <a:cs typeface="B Zar" pitchFamily="2" charset="-78"/>
              </a:rPr>
              <a:t>2</a:t>
            </a:r>
            <a:r>
              <a:rPr lang="en-US" sz="2800" dirty="0" smtClean="0">
                <a:cs typeface="B Zar" pitchFamily="2" charset="-78"/>
              </a:rPr>
              <a:t>.</a:t>
            </a:r>
            <a:r>
              <a:rPr lang="fa-IR" sz="2800" dirty="0" smtClean="0">
                <a:cs typeface="B Zar" pitchFamily="2" charset="-78"/>
              </a:rPr>
              <a:t> تناسب اثر با مؤثر، یعنی خدایی که کمال مطلق است باید آثارش هم در نهایت کمال خلق شده باشند. </a:t>
            </a:r>
          </a:p>
          <a:p>
            <a:pPr algn="justLow" defTabSz="933450" rtl="1">
              <a:spcBef>
                <a:spcPct val="0"/>
              </a:spcBef>
              <a:spcAft>
                <a:spcPct val="35000"/>
              </a:spcAft>
            </a:pPr>
            <a:r>
              <a:rPr lang="fa-IR" sz="2800" dirty="0" smtClean="0">
                <a:cs typeface="B Zar" pitchFamily="2" charset="-78"/>
              </a:rPr>
              <a:t>3</a:t>
            </a:r>
            <a:r>
              <a:rPr lang="en-US" sz="2800" dirty="0" smtClean="0">
                <a:cs typeface="B Zar" pitchFamily="2" charset="-78"/>
              </a:rPr>
              <a:t>.</a:t>
            </a:r>
            <a:r>
              <a:rPr lang="fa-IR" sz="2800" dirty="0" smtClean="0">
                <a:cs typeface="B Zar" pitchFamily="2" charset="-78"/>
              </a:rPr>
              <a:t> نبودن علتی بر نااستواری خلقت خداوند </a:t>
            </a:r>
            <a:endParaRPr lang="en-US" sz="2800" dirty="0" smtClean="0">
              <a:cs typeface="B Zar" pitchFamily="2" charset="-78"/>
            </a:endParaRPr>
          </a:p>
        </p:txBody>
      </p:sp>
      <p:sp>
        <p:nvSpPr>
          <p:cNvPr id="4" name="Right Brace 3"/>
          <p:cNvSpPr/>
          <p:nvPr/>
        </p:nvSpPr>
        <p:spPr>
          <a:xfrm>
            <a:off x="7772400" y="4132487"/>
            <a:ext cx="457200" cy="2420713"/>
          </a:xfrm>
          <a:prstGeom prst="rightBrace">
            <a:avLst>
              <a:gd name="adj1" fmla="val 47126"/>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4834063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304800"/>
            <a:ext cx="8458200" cy="1384995"/>
          </a:xfrm>
          <a:prstGeom prst="rect">
            <a:avLst/>
          </a:prstGeom>
          <a:noFill/>
        </p:spPr>
        <p:txBody>
          <a:bodyPr wrap="square" rtlCol="0">
            <a:spAutoFit/>
          </a:bodyPr>
          <a:lstStyle/>
          <a:p>
            <a:pPr marL="457200" indent="-457200" algn="justLow" rtl="1">
              <a:lnSpc>
                <a:spcPct val="150000"/>
              </a:lnSpc>
              <a:defRPr/>
            </a:pPr>
            <a:r>
              <a:rPr lang="fa-IR" sz="2800" dirty="0">
                <a:cs typeface="B Zar" pitchFamily="2" charset="-78"/>
              </a:rPr>
              <a:t>  </a:t>
            </a:r>
            <a:r>
              <a:rPr lang="fa-IR" sz="2800" dirty="0" smtClean="0">
                <a:cs typeface="B Zar" pitchFamily="2" charset="-78"/>
              </a:rPr>
              <a:t>    </a:t>
            </a:r>
            <a:r>
              <a:rPr lang="fa-IR" sz="2800" dirty="0" smtClean="0">
                <a:solidFill>
                  <a:schemeClr val="accent6">
                    <a:lumMod val="50000"/>
                  </a:schemeClr>
                </a:solidFill>
                <a:cs typeface="B Zar" pitchFamily="2" charset="-78"/>
              </a:rPr>
              <a:t> </a:t>
            </a:r>
            <a:r>
              <a:rPr lang="fa-IR" sz="2800" dirty="0">
                <a:solidFill>
                  <a:schemeClr val="accent6">
                    <a:lumMod val="50000"/>
                  </a:schemeClr>
                </a:solidFill>
                <a:cs typeface="B Homa" pitchFamily="2" charset="-78"/>
              </a:rPr>
              <a:t>3-7. عدل</a:t>
            </a:r>
            <a:endParaRPr lang="en-US" sz="2800" dirty="0">
              <a:solidFill>
                <a:schemeClr val="accent6">
                  <a:lumMod val="50000"/>
                </a:schemeClr>
              </a:solidFill>
              <a:cs typeface="B Homa" pitchFamily="2" charset="-78"/>
            </a:endParaRPr>
          </a:p>
          <a:p>
            <a:pPr marL="457200" indent="-457200" algn="justLow" rtl="1">
              <a:lnSpc>
                <a:spcPct val="150000"/>
              </a:lnSpc>
              <a:defRPr/>
            </a:pPr>
            <a:r>
              <a:rPr lang="fa-IR" sz="2800" dirty="0">
                <a:solidFill>
                  <a:srgbClr val="000000"/>
                </a:solidFill>
                <a:cs typeface="B Zar" pitchFamily="2" charset="-78"/>
              </a:rPr>
              <a:t>از نظر امامیه عدل از اصول دین است و رابطه ی نزدیک با حکمت دارد.</a:t>
            </a:r>
          </a:p>
        </p:txBody>
      </p:sp>
      <p:sp>
        <p:nvSpPr>
          <p:cNvPr id="9" name="Chevron 8"/>
          <p:cNvSpPr/>
          <p:nvPr/>
        </p:nvSpPr>
        <p:spPr>
          <a:xfrm rot="10800000">
            <a:off x="8335529" y="5334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
        <p:nvSpPr>
          <p:cNvPr id="10" name="Chevron 9"/>
          <p:cNvSpPr/>
          <p:nvPr/>
        </p:nvSpPr>
        <p:spPr>
          <a:xfrm rot="10800000">
            <a:off x="8534400" y="533400"/>
            <a:ext cx="266701" cy="266700"/>
          </a:xfrm>
          <a:prstGeom prst="chevron">
            <a:avLst>
              <a:gd name="adj" fmla="val 57676"/>
            </a:avLst>
          </a:prstGeom>
          <a:solidFill>
            <a:srgbClr val="FFFF00"/>
          </a:solidFill>
          <a:ln>
            <a:solidFill>
              <a:schemeClr val="tx1">
                <a:lumMod val="95000"/>
                <a:lumOff val="5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12241" t="8990" r="12586" b="14654"/>
          <a:stretch/>
        </p:blipFill>
        <p:spPr>
          <a:xfrm>
            <a:off x="1119352" y="1905000"/>
            <a:ext cx="6873765" cy="4887312"/>
          </a:xfrm>
          <a:prstGeom prst="rect">
            <a:avLst/>
          </a:prstGeom>
          <a:ln>
            <a:noFill/>
          </a:ln>
          <a:effectLst>
            <a:softEdge rad="112500"/>
          </a:effectLst>
        </p:spPr>
      </p:pic>
    </p:spTree>
    <p:extLst>
      <p:ext uri="{BB962C8B-B14F-4D97-AF65-F5344CB8AC3E}">
        <p14:creationId xmlns:p14="http://schemas.microsoft.com/office/powerpoint/2010/main" val="394460811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838200"/>
            <a:ext cx="8458200" cy="3323987"/>
          </a:xfrm>
          <a:prstGeom prst="rect">
            <a:avLst/>
          </a:prstGeom>
          <a:noFill/>
        </p:spPr>
        <p:txBody>
          <a:bodyPr wrap="square" rtlCol="0">
            <a:spAutoFit/>
          </a:bodyPr>
          <a:lstStyle/>
          <a:p>
            <a:pPr algn="justLow" rtl="1">
              <a:lnSpc>
                <a:spcPct val="150000"/>
              </a:lnSpc>
              <a:defRPr/>
            </a:pPr>
            <a:r>
              <a:rPr lang="fa-IR" sz="2800" b="1" dirty="0" smtClean="0">
                <a:solidFill>
                  <a:srgbClr val="FF0000"/>
                </a:solidFill>
                <a:cs typeface="B Titr" pitchFamily="2" charset="-78"/>
              </a:rPr>
              <a:t>معنای </a:t>
            </a:r>
            <a:r>
              <a:rPr lang="fa-IR" sz="2800" b="1" dirty="0">
                <a:solidFill>
                  <a:srgbClr val="FF0000"/>
                </a:solidFill>
                <a:cs typeface="B Titr" pitchFamily="2" charset="-78"/>
              </a:rPr>
              <a:t>اقسام عدل</a:t>
            </a:r>
            <a:endParaRPr lang="en-US" sz="2800" b="1" dirty="0">
              <a:solidFill>
                <a:srgbClr val="FF0000"/>
              </a:solidFill>
              <a:cs typeface="B Titr" pitchFamily="2" charset="-78"/>
            </a:endParaRPr>
          </a:p>
          <a:p>
            <a:pPr algn="justLow" rtl="1">
              <a:lnSpc>
                <a:spcPct val="150000"/>
              </a:lnSpc>
              <a:defRPr/>
            </a:pPr>
            <a:r>
              <a:rPr lang="fa-IR" sz="2800" dirty="0">
                <a:solidFill>
                  <a:srgbClr val="000000"/>
                </a:solidFill>
                <a:cs typeface="B Zar" pitchFamily="2" charset="-78"/>
              </a:rPr>
              <a:t>منظور از عدل قرار دادن هر چیزی در جای مناسب خود است. کسی که ظلم </a:t>
            </a:r>
            <a:r>
              <a:rPr lang="fa-IR" sz="2800" dirty="0" smtClean="0">
                <a:solidFill>
                  <a:srgbClr val="000000"/>
                </a:solidFill>
                <a:cs typeface="B Zar" pitchFamily="2" charset="-78"/>
              </a:rPr>
              <a:t>  می </a:t>
            </a:r>
            <a:r>
              <a:rPr lang="fa-IR" sz="2800" dirty="0">
                <a:solidFill>
                  <a:srgbClr val="000000"/>
                </a:solidFill>
                <a:cs typeface="B Zar" pitchFamily="2" charset="-78"/>
              </a:rPr>
              <a:t>کند یا جهل دارد یا نیازمند ظلم </a:t>
            </a:r>
            <a:r>
              <a:rPr lang="fa-IR" sz="2800" dirty="0" smtClean="0">
                <a:solidFill>
                  <a:srgbClr val="000000"/>
                </a:solidFill>
                <a:cs typeface="B Zar" pitchFamily="2" charset="-78"/>
              </a:rPr>
              <a:t>است؛ </a:t>
            </a:r>
            <a:r>
              <a:rPr lang="fa-IR" sz="2800" dirty="0">
                <a:solidFill>
                  <a:srgbClr val="000000"/>
                </a:solidFill>
                <a:cs typeface="B Zar" pitchFamily="2" charset="-78"/>
              </a:rPr>
              <a:t>درنتیجه چون هیچ یک در خداوند یافت نمی شود پس او عادل </a:t>
            </a:r>
            <a:endParaRPr lang="en-US" sz="2800" dirty="0" smtClean="0">
              <a:solidFill>
                <a:srgbClr val="000000"/>
              </a:solidFill>
              <a:cs typeface="B Zar" pitchFamily="2" charset="-78"/>
            </a:endParaRPr>
          </a:p>
          <a:p>
            <a:pPr algn="justLow" rtl="1">
              <a:lnSpc>
                <a:spcPct val="150000"/>
              </a:lnSpc>
              <a:defRPr/>
            </a:pPr>
            <a:r>
              <a:rPr lang="fa-IR" sz="2800" dirty="0" smtClean="0">
                <a:solidFill>
                  <a:srgbClr val="000000"/>
                </a:solidFill>
                <a:cs typeface="B Zar" pitchFamily="2" charset="-78"/>
              </a:rPr>
              <a:t>است</a:t>
            </a:r>
            <a:r>
              <a:rPr lang="fa-IR" sz="2800" dirty="0">
                <a:solidFill>
                  <a:srgbClr val="000000"/>
                </a:solidFill>
                <a:cs typeface="B Zar" pitchFamily="2" charset="-78"/>
              </a:rPr>
              <a:t>. </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531" y="2838450"/>
            <a:ext cx="5372100" cy="4019550"/>
          </a:xfrm>
          <a:prstGeom prst="rect">
            <a:avLst/>
          </a:prstGeom>
          <a:ln>
            <a:noFill/>
          </a:ln>
          <a:effectLst>
            <a:softEdge rad="112500"/>
          </a:effectLst>
        </p:spPr>
      </p:pic>
    </p:spTree>
    <p:extLst>
      <p:ext uri="{BB962C8B-B14F-4D97-AF65-F5344CB8AC3E}">
        <p14:creationId xmlns:p14="http://schemas.microsoft.com/office/powerpoint/2010/main" val="2718684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057838568"/>
              </p:ext>
            </p:extLst>
          </p:nvPr>
        </p:nvGraphicFramePr>
        <p:xfrm>
          <a:off x="381000" y="1295400"/>
          <a:ext cx="82296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p:cNvPicPr>
            <a:picLocks noChangeAspect="1"/>
          </p:cNvPicPr>
          <p:nvPr/>
        </p:nvPicPr>
        <p:blipFill rotWithShape="1">
          <a:blip r:embed="rId9">
            <a:extLst>
              <a:ext uri="{28A0092B-C50C-407E-A947-70E740481C1C}">
                <a14:useLocalDpi xmlns:a14="http://schemas.microsoft.com/office/drawing/2010/main" val="0"/>
              </a:ext>
            </a:extLst>
          </a:blip>
          <a:srcRect l="56216" t="40689" r="35324" b="14483"/>
          <a:stretch/>
        </p:blipFill>
        <p:spPr>
          <a:xfrm rot="5400000">
            <a:off x="4229100" y="-794657"/>
            <a:ext cx="533400" cy="2122714"/>
          </a:xfrm>
          <a:prstGeom prst="rect">
            <a:avLst/>
          </a:prstGeom>
        </p:spPr>
      </p:pic>
      <p:pic>
        <p:nvPicPr>
          <p:cNvPr id="6" name="Picture 5"/>
          <p:cNvPicPr>
            <a:picLocks noChangeAspect="1"/>
          </p:cNvPicPr>
          <p:nvPr/>
        </p:nvPicPr>
        <p:blipFill rotWithShape="1">
          <a:blip r:embed="rId9">
            <a:extLst>
              <a:ext uri="{28A0092B-C50C-407E-A947-70E740481C1C}">
                <a14:useLocalDpi xmlns:a14="http://schemas.microsoft.com/office/drawing/2010/main" val="0"/>
              </a:ext>
            </a:extLst>
          </a:blip>
          <a:srcRect l="56216" t="40689" r="35324" b="14483"/>
          <a:stretch/>
        </p:blipFill>
        <p:spPr>
          <a:xfrm rot="16200000">
            <a:off x="4229100" y="5529943"/>
            <a:ext cx="533400" cy="2122714"/>
          </a:xfrm>
          <a:prstGeom prst="rect">
            <a:avLst/>
          </a:prstGeom>
        </p:spPr>
      </p:pic>
    </p:spTree>
    <p:extLst>
      <p:ext uri="{BB962C8B-B14F-4D97-AF65-F5344CB8AC3E}">
        <p14:creationId xmlns:p14="http://schemas.microsoft.com/office/powerpoint/2010/main" val="23656142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453096"/>
      </p:ext>
    </p:extLst>
  </p:cSld>
  <p:clrMapOvr>
    <a:masterClrMapping/>
  </p:clrMapOvr>
  <p:transition spd="slow">
    <p:wip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838200"/>
            <a:ext cx="7239000" cy="5209118"/>
          </a:xfrm>
          <a:prstGeom prst="rect">
            <a:avLst/>
          </a:prstGeom>
          <a:noFill/>
        </p:spPr>
        <p:txBody>
          <a:bodyPr wrap="square" rtlCol="0">
            <a:spAutoFit/>
          </a:bodyPr>
          <a:lstStyle/>
          <a:p>
            <a:pPr algn="ctr" rtl="1">
              <a:lnSpc>
                <a:spcPct val="150000"/>
              </a:lnSpc>
              <a:spcBef>
                <a:spcPts val="1200"/>
              </a:spcBef>
              <a:defRPr/>
            </a:pPr>
            <a:r>
              <a:rPr lang="fa-IR" sz="3600" dirty="0">
                <a:solidFill>
                  <a:schemeClr val="accent6">
                    <a:lumMod val="50000"/>
                  </a:schemeClr>
                </a:solidFill>
                <a:cs typeface="B Homa" pitchFamily="2" charset="-78"/>
              </a:rPr>
              <a:t>تعریف و اقسام </a:t>
            </a:r>
            <a:r>
              <a:rPr lang="fa-IR" sz="3600" dirty="0" smtClean="0">
                <a:solidFill>
                  <a:schemeClr val="accent6">
                    <a:lumMod val="50000"/>
                  </a:schemeClr>
                </a:solidFill>
                <a:cs typeface="B Homa" pitchFamily="2" charset="-78"/>
              </a:rPr>
              <a:t>شر</a:t>
            </a:r>
            <a:endParaRPr lang="en-US" sz="3600" dirty="0" smtClean="0">
              <a:solidFill>
                <a:schemeClr val="accent6">
                  <a:lumMod val="50000"/>
                </a:schemeClr>
              </a:solidFill>
              <a:cs typeface="B Homa" pitchFamily="2" charset="-78"/>
            </a:endParaRPr>
          </a:p>
          <a:p>
            <a:pPr algn="justLow" rtl="1">
              <a:lnSpc>
                <a:spcPct val="150000"/>
              </a:lnSpc>
              <a:spcBef>
                <a:spcPts val="1200"/>
              </a:spcBef>
              <a:defRPr/>
            </a:pPr>
            <a:r>
              <a:rPr lang="fa-IR" sz="2800" dirty="0">
                <a:solidFill>
                  <a:srgbClr val="000000"/>
                </a:solidFill>
                <a:cs typeface="B Zar" pitchFamily="2" charset="-78"/>
              </a:rPr>
              <a:t>مسأله شر یکی از صفات سه گانه خدا – علم، قدرت مطلق و خیر خواهی – را به چالش می طلبد. </a:t>
            </a:r>
            <a:endParaRPr lang="en-US" sz="2800" dirty="0">
              <a:solidFill>
                <a:srgbClr val="000000"/>
              </a:solidFill>
              <a:cs typeface="B Zar" pitchFamily="2" charset="-78"/>
            </a:endParaRPr>
          </a:p>
          <a:p>
            <a:pPr algn="justLow" rtl="1">
              <a:lnSpc>
                <a:spcPct val="150000"/>
              </a:lnSpc>
              <a:spcBef>
                <a:spcPts val="1200"/>
              </a:spcBef>
              <a:defRPr/>
            </a:pPr>
            <a:r>
              <a:rPr lang="fa-IR" sz="2800" dirty="0">
                <a:solidFill>
                  <a:srgbClr val="000000"/>
                </a:solidFill>
                <a:cs typeface="B Zar" pitchFamily="2" charset="-78"/>
              </a:rPr>
              <a:t>شر به دو دسته اخلاقی و طبیعی تقسیم می شود. اولی زائیده عمل انسان و دومی بدون دخالت انسان می باشد.</a:t>
            </a:r>
            <a:endParaRPr lang="en-US" sz="2800" dirty="0">
              <a:solidFill>
                <a:srgbClr val="000000"/>
              </a:solidFill>
              <a:cs typeface="B Zar" pitchFamily="2" charset="-78"/>
            </a:endParaRPr>
          </a:p>
          <a:p>
            <a:pPr algn="justLow" rtl="1">
              <a:lnSpc>
                <a:spcPct val="150000"/>
              </a:lnSpc>
              <a:spcBef>
                <a:spcPts val="1200"/>
              </a:spcBef>
              <a:defRPr/>
            </a:pPr>
            <a:r>
              <a:rPr lang="fa-IR" sz="2800" dirty="0">
                <a:solidFill>
                  <a:srgbClr val="000000"/>
                </a:solidFill>
                <a:cs typeface="B Zar" pitchFamily="2" charset="-78"/>
              </a:rPr>
              <a:t>در بحث شرور انسان خود را محور قرار می دهد یعنی آن جا که متحمل آزاری شد، شر است و آن جا که آسیبی ندید، شر نیست. </a:t>
            </a:r>
            <a:endParaRPr lang="en-US" sz="2800" dirty="0">
              <a:solidFill>
                <a:srgbClr val="000000"/>
              </a:solidFill>
              <a:cs typeface="B Zar" pitchFamily="2" charset="-78"/>
            </a:endParaRPr>
          </a:p>
        </p:txBody>
      </p:sp>
      <p:pic>
        <p:nvPicPr>
          <p:cNvPr id="4" name="Picture 3"/>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60405"/>
          <a:stretch/>
        </p:blipFill>
        <p:spPr>
          <a:xfrm>
            <a:off x="346841" y="1095139"/>
            <a:ext cx="948559" cy="733660"/>
          </a:xfrm>
          <a:prstGeom prst="rect">
            <a:avLst/>
          </a:prstGeom>
        </p:spPr>
      </p:pic>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60405"/>
          <a:stretch/>
        </p:blipFill>
        <p:spPr>
          <a:xfrm rot="10800000">
            <a:off x="6553200" y="1095140"/>
            <a:ext cx="948559" cy="733660"/>
          </a:xfrm>
          <a:prstGeom prst="rect">
            <a:avLst/>
          </a:prstGeom>
        </p:spPr>
      </p:pic>
    </p:spTree>
    <p:extLst>
      <p:ext uri="{BB962C8B-B14F-4D97-AF65-F5344CB8AC3E}">
        <p14:creationId xmlns:p14="http://schemas.microsoft.com/office/powerpoint/2010/main" val="40612912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14400" y="311512"/>
            <a:ext cx="7239000" cy="1669688"/>
          </a:xfrm>
          <a:prstGeom prst="rect">
            <a:avLst/>
          </a:prstGeom>
          <a:noFill/>
        </p:spPr>
        <p:txBody>
          <a:bodyPr wrap="square" rtlCol="0">
            <a:spAutoFit/>
          </a:bodyPr>
          <a:lstStyle/>
          <a:p>
            <a:pPr algn="ctr" rtl="1">
              <a:lnSpc>
                <a:spcPct val="150000"/>
              </a:lnSpc>
              <a:spcBef>
                <a:spcPts val="1200"/>
              </a:spcBef>
            </a:pPr>
            <a:r>
              <a:rPr lang="fa-IR" sz="3600" dirty="0" smtClean="0">
                <a:solidFill>
                  <a:schemeClr val="accent6">
                    <a:lumMod val="50000"/>
                  </a:schemeClr>
                </a:solidFill>
                <a:cs typeface="B Homa" pitchFamily="2" charset="-78"/>
              </a:rPr>
              <a:t>راه حل های مسأله شرور</a:t>
            </a:r>
          </a:p>
          <a:p>
            <a:pPr algn="justLow" rtl="1">
              <a:lnSpc>
                <a:spcPct val="150000"/>
              </a:lnSpc>
              <a:spcBef>
                <a:spcPts val="1200"/>
              </a:spcBef>
            </a:pPr>
            <a:r>
              <a:rPr lang="en-US" sz="2800" dirty="0" smtClean="0">
                <a:solidFill>
                  <a:srgbClr val="FF0000"/>
                </a:solidFill>
                <a:cs typeface="B Titr" pitchFamily="2" charset="-78"/>
              </a:rPr>
              <a:t>     </a:t>
            </a:r>
            <a:r>
              <a:rPr lang="fa-IR" sz="2800" dirty="0">
                <a:solidFill>
                  <a:srgbClr val="FF0000"/>
                </a:solidFill>
                <a:cs typeface="B Titr" pitchFamily="2" charset="-78"/>
              </a:rPr>
              <a:t> </a:t>
            </a:r>
            <a:r>
              <a:rPr lang="fa-IR" sz="2800" dirty="0" smtClean="0">
                <a:solidFill>
                  <a:srgbClr val="FF0000"/>
                </a:solidFill>
                <a:cs typeface="B Titr" pitchFamily="2" charset="-78"/>
              </a:rPr>
              <a:t>1. شر لازمه ی جهان مادی</a:t>
            </a:r>
            <a:endParaRPr lang="en-US" sz="2800" dirty="0" smtClean="0">
              <a:solidFill>
                <a:srgbClr val="FF0000"/>
              </a:solidFill>
              <a:cs typeface="B Titr" pitchFamily="2" charset="-78"/>
            </a:endParaRPr>
          </a:p>
        </p:txBody>
      </p:sp>
      <p:pic>
        <p:nvPicPr>
          <p:cNvPr id="4" name="Picture 3"/>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60405"/>
          <a:stretch/>
        </p:blipFill>
        <p:spPr>
          <a:xfrm>
            <a:off x="990600" y="568451"/>
            <a:ext cx="948559" cy="733660"/>
          </a:xfrm>
          <a:prstGeom prst="rect">
            <a:avLst/>
          </a:prstGeom>
        </p:spPr>
      </p:pic>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60405"/>
          <a:stretch/>
        </p:blipFill>
        <p:spPr>
          <a:xfrm rot="10800000">
            <a:off x="7196959" y="568452"/>
            <a:ext cx="948559" cy="733660"/>
          </a:xfrm>
          <a:prstGeom prst="rect">
            <a:avLst/>
          </a:prstGeom>
        </p:spPr>
      </p:pic>
      <p:pic>
        <p:nvPicPr>
          <p:cNvPr id="3" name="Picture 2"/>
          <p:cNvPicPr>
            <a:picLocks noChangeAspect="1"/>
          </p:cNvPicPr>
          <p:nvPr/>
        </p:nvPicPr>
        <p:blipFill rotWithShape="1">
          <a:blip r:embed="rId6">
            <a:extLst>
              <a:ext uri="{28A0092B-C50C-407E-A947-70E740481C1C}">
                <a14:useLocalDpi xmlns:a14="http://schemas.microsoft.com/office/drawing/2010/main" val="0"/>
              </a:ext>
            </a:extLst>
          </a:blip>
          <a:srcRect l="12115" r="27379"/>
          <a:stretch/>
        </p:blipFill>
        <p:spPr>
          <a:xfrm>
            <a:off x="838200" y="2209800"/>
            <a:ext cx="2823955" cy="3733800"/>
          </a:xfrm>
          <a:prstGeom prst="ellipse">
            <a:avLst/>
          </a:prstGeom>
          <a:ln>
            <a:noFill/>
          </a:ln>
          <a:effectLst>
            <a:softEdge rad="112500"/>
          </a:effectLst>
        </p:spPr>
      </p:pic>
      <p:sp>
        <p:nvSpPr>
          <p:cNvPr id="6" name="TextBox 5"/>
          <p:cNvSpPr txBox="1"/>
          <p:nvPr/>
        </p:nvSpPr>
        <p:spPr>
          <a:xfrm>
            <a:off x="3538168" y="1981200"/>
            <a:ext cx="4629794" cy="4616648"/>
          </a:xfrm>
          <a:prstGeom prst="rect">
            <a:avLst/>
          </a:prstGeom>
          <a:noFill/>
        </p:spPr>
        <p:txBody>
          <a:bodyPr wrap="none" rtlCol="0">
            <a:spAutoFit/>
          </a:bodyPr>
          <a:lstStyle/>
          <a:p>
            <a:pPr algn="justLow" rtl="1">
              <a:lnSpc>
                <a:spcPct val="150000"/>
              </a:lnSpc>
            </a:pPr>
            <a:r>
              <a:rPr lang="fa-IR" sz="2800" dirty="0" smtClean="0">
                <a:cs typeface="B Zar" pitchFamily="2" charset="-78"/>
              </a:rPr>
              <a:t>این دیدگاه می گوید علی رغم وجود شر </a:t>
            </a:r>
          </a:p>
          <a:p>
            <a:pPr algn="justLow" rtl="1">
              <a:lnSpc>
                <a:spcPct val="150000"/>
              </a:lnSpc>
            </a:pPr>
            <a:r>
              <a:rPr lang="fa-IR" sz="2800" dirty="0" smtClean="0">
                <a:cs typeface="B Zar" pitchFamily="2" charset="-78"/>
              </a:rPr>
              <a:t>چون جـهان مـادی در مجمـوع خیر اسـت </a:t>
            </a:r>
          </a:p>
          <a:p>
            <a:pPr algn="justLow" rtl="1">
              <a:lnSpc>
                <a:spcPct val="150000"/>
              </a:lnSpc>
            </a:pPr>
            <a:r>
              <a:rPr lang="fa-IR" sz="2800" dirty="0" smtClean="0">
                <a:cs typeface="B Zar" pitchFamily="2" charset="-78"/>
              </a:rPr>
              <a:t>پس خلقتش از عدمش بهتر است. از لوازم</a:t>
            </a:r>
          </a:p>
          <a:p>
            <a:pPr algn="justLow" rtl="1">
              <a:lnSpc>
                <a:spcPct val="150000"/>
              </a:lnSpc>
            </a:pPr>
            <a:r>
              <a:rPr lang="fa-IR" sz="2800" dirty="0" smtClean="0">
                <a:cs typeface="B Zar" pitchFamily="2" charset="-78"/>
              </a:rPr>
              <a:t> جهان مادی تزاحم و تـضاد است در غیـر </a:t>
            </a:r>
          </a:p>
          <a:p>
            <a:pPr algn="justLow" rtl="1">
              <a:lnSpc>
                <a:spcPct val="150000"/>
              </a:lnSpc>
            </a:pPr>
            <a:r>
              <a:rPr lang="fa-IR" sz="2800" dirty="0" smtClean="0">
                <a:cs typeface="B Zar" pitchFamily="2" charset="-78"/>
              </a:rPr>
              <a:t>این صورت دیگر غیر مادی بود. مثل آتش</a:t>
            </a:r>
          </a:p>
          <a:p>
            <a:pPr algn="justLow" rtl="1">
              <a:lnSpc>
                <a:spcPct val="150000"/>
              </a:lnSpc>
            </a:pPr>
            <a:r>
              <a:rPr lang="fa-IR" sz="2800" dirty="0" smtClean="0">
                <a:cs typeface="B Zar" pitchFamily="2" charset="-78"/>
              </a:rPr>
              <a:t> که در مجموع خیر است ولی گاهی ضرر</a:t>
            </a:r>
          </a:p>
          <a:p>
            <a:pPr algn="justLow" rtl="1">
              <a:lnSpc>
                <a:spcPct val="150000"/>
              </a:lnSpc>
            </a:pPr>
            <a:r>
              <a:rPr lang="fa-IR" sz="2800" dirty="0" smtClean="0">
                <a:cs typeface="B Zar" pitchFamily="2" charset="-78"/>
              </a:rPr>
              <a:t> می رساند.</a:t>
            </a:r>
            <a:endParaRPr lang="en-US" sz="2800" dirty="0" smtClean="0">
              <a:cs typeface="B Zar" pitchFamily="2" charset="-78"/>
            </a:endParaRPr>
          </a:p>
        </p:txBody>
      </p:sp>
      <p:grpSp>
        <p:nvGrpSpPr>
          <p:cNvPr id="7" name="Group 6"/>
          <p:cNvGrpSpPr/>
          <p:nvPr/>
        </p:nvGrpSpPr>
        <p:grpSpPr>
          <a:xfrm>
            <a:off x="7696200" y="1492156"/>
            <a:ext cx="412844" cy="412844"/>
            <a:chOff x="7772400" y="990600"/>
            <a:chExt cx="412844" cy="412844"/>
          </a:xfrm>
        </p:grpSpPr>
        <p:pic>
          <p:nvPicPr>
            <p:cNvPr id="8" name="Picture 7"/>
            <p:cNvPicPr>
              <a:picLocks noChangeAspect="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2517400">
              <a:off x="7772400" y="990600"/>
              <a:ext cx="412844" cy="412844"/>
            </a:xfrm>
            <a:prstGeom prst="rect">
              <a:avLst/>
            </a:prstGeom>
          </p:spPr>
        </p:pic>
        <p:pic>
          <p:nvPicPr>
            <p:cNvPr id="9" name="Picture 8"/>
            <p:cNvPicPr>
              <a:picLocks noChangeAspect="1"/>
            </p:cNvPicPr>
            <p:nvPr/>
          </p:nvPicPr>
          <p:blipFill>
            <a:blip r:embed="rId7"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2517400">
              <a:off x="7772400" y="990600"/>
              <a:ext cx="412844" cy="412844"/>
            </a:xfrm>
            <a:prstGeom prst="rect">
              <a:avLst/>
            </a:prstGeom>
          </p:spPr>
        </p:pic>
      </p:grpSp>
    </p:spTree>
    <p:extLst>
      <p:ext uri="{BB962C8B-B14F-4D97-AF65-F5344CB8AC3E}">
        <p14:creationId xmlns:p14="http://schemas.microsoft.com/office/powerpoint/2010/main" val="246620153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14400" y="3886200"/>
            <a:ext cx="7239000" cy="2623795"/>
          </a:xfrm>
          <a:prstGeom prst="rect">
            <a:avLst/>
          </a:prstGeom>
          <a:noFill/>
        </p:spPr>
        <p:txBody>
          <a:bodyPr wrap="square" rtlCol="0">
            <a:spAutoFit/>
          </a:bodyPr>
          <a:lstStyle/>
          <a:p>
            <a:pPr algn="justLow" rtl="1">
              <a:lnSpc>
                <a:spcPct val="150000"/>
              </a:lnSpc>
            </a:pPr>
            <a:r>
              <a:rPr lang="fa-IR" sz="2800" dirty="0" smtClean="0">
                <a:solidFill>
                  <a:srgbClr val="000000"/>
                </a:solidFill>
                <a:cs typeface="B Zar" pitchFamily="2" charset="-78"/>
              </a:rPr>
              <a:t>این سوال که چرا خدا جهان مادی را بگونه ای خلق نکرد که شر اندک هم نداشته باشد این گونه جواب داده اند که قدرت خدا به محالات ذاتیه تعلق نمی گیرد یعنی جهان مادی که تزاحم و تضاد نداشته باشد امکان وجودی ندارد. </a:t>
            </a:r>
            <a:endParaRPr lang="en-US" sz="2800" dirty="0">
              <a:solidFill>
                <a:srgbClr val="000000"/>
              </a:solidFill>
              <a:cs typeface="B Zar" pitchFamily="2" charset="-78"/>
            </a:endParaRPr>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24755" r="20410"/>
          <a:stretch/>
        </p:blipFill>
        <p:spPr>
          <a:xfrm>
            <a:off x="3024666" y="293365"/>
            <a:ext cx="3018469" cy="34404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4168796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90600" y="914400"/>
            <a:ext cx="7239000" cy="1331134"/>
          </a:xfrm>
          <a:prstGeom prst="rect">
            <a:avLst/>
          </a:prstGeom>
          <a:noFill/>
        </p:spPr>
        <p:txBody>
          <a:bodyPr wrap="square" rtlCol="0">
            <a:spAutoFit/>
          </a:bodyPr>
          <a:lstStyle/>
          <a:p>
            <a:pPr algn="justLow" rtl="1">
              <a:lnSpc>
                <a:spcPct val="150000"/>
              </a:lnSpc>
            </a:pPr>
            <a:r>
              <a:rPr lang="fa-IR" sz="2800" dirty="0" smtClean="0">
                <a:solidFill>
                  <a:schemeClr val="accent6">
                    <a:lumMod val="50000"/>
                  </a:schemeClr>
                </a:solidFill>
                <a:cs typeface="B Homa"/>
              </a:rPr>
              <a:t>اِشکال کم تر بودن خیرات نسبت به شرور و چند جواب برای این اشکال</a:t>
            </a:r>
          </a:p>
        </p:txBody>
      </p:sp>
      <p:sp>
        <p:nvSpPr>
          <p:cNvPr id="3" name="TextBox 2"/>
          <p:cNvSpPr txBox="1"/>
          <p:nvPr/>
        </p:nvSpPr>
        <p:spPr>
          <a:xfrm>
            <a:off x="666712" y="2362200"/>
            <a:ext cx="7260321" cy="3270126"/>
          </a:xfrm>
          <a:prstGeom prst="rect">
            <a:avLst/>
          </a:prstGeom>
          <a:noFill/>
        </p:spPr>
        <p:txBody>
          <a:bodyPr wrap="none" rtlCol="0">
            <a:spAutoFit/>
          </a:bodyPr>
          <a:lstStyle/>
          <a:p>
            <a:pPr marL="457200" indent="-457200" algn="justLow" rtl="1">
              <a:lnSpc>
                <a:spcPct val="150000"/>
              </a:lnSpc>
              <a:buClr>
                <a:srgbClr val="FF0000"/>
              </a:buClr>
              <a:buBlip>
                <a:blip r:embed="rId4"/>
              </a:buBlip>
            </a:pPr>
            <a:r>
              <a:rPr lang="fa-IR" sz="2800" dirty="0" smtClean="0">
                <a:solidFill>
                  <a:srgbClr val="000000"/>
                </a:solidFill>
                <a:cs typeface="B Zar" pitchFamily="2" charset="-78"/>
              </a:rPr>
              <a:t>این نظر خلاف وجدان آدمی است. </a:t>
            </a:r>
          </a:p>
          <a:p>
            <a:pPr marL="457200" indent="-457200" algn="justLow" rtl="1">
              <a:lnSpc>
                <a:spcPct val="150000"/>
              </a:lnSpc>
              <a:buClr>
                <a:srgbClr val="FF0000"/>
              </a:buClr>
              <a:buBlip>
                <a:blip r:embed="rId4"/>
              </a:buBlip>
            </a:pPr>
            <a:r>
              <a:rPr lang="fa-IR" sz="2800" dirty="0" smtClean="0">
                <a:solidFill>
                  <a:srgbClr val="000000"/>
                </a:solidFill>
                <a:cs typeface="B Zar" pitchFamily="2" charset="-78"/>
              </a:rPr>
              <a:t>در همه شرور آدم خود را ملاک قرار می دهد. </a:t>
            </a:r>
          </a:p>
          <a:p>
            <a:pPr marL="457200" indent="-457200" algn="justLow" rtl="1">
              <a:lnSpc>
                <a:spcPct val="150000"/>
              </a:lnSpc>
              <a:buClr>
                <a:srgbClr val="FF0000"/>
              </a:buClr>
              <a:buBlip>
                <a:blip r:embed="rId4"/>
              </a:buBlip>
            </a:pPr>
            <a:r>
              <a:rPr lang="fa-IR" sz="2800" dirty="0" smtClean="0">
                <a:solidFill>
                  <a:srgbClr val="000000"/>
                </a:solidFill>
                <a:cs typeface="B Zar" pitchFamily="2" charset="-78"/>
              </a:rPr>
              <a:t>انسان با عقل خود می تواند بر بسیاری از شرور فائق آید. </a:t>
            </a:r>
          </a:p>
          <a:p>
            <a:pPr marL="457200" indent="-457200" algn="justLow" rtl="1">
              <a:lnSpc>
                <a:spcPct val="150000"/>
              </a:lnSpc>
              <a:buClr>
                <a:srgbClr val="FF0000"/>
              </a:buClr>
              <a:buBlip>
                <a:blip r:embed="rId4"/>
              </a:buBlip>
            </a:pPr>
            <a:r>
              <a:rPr lang="fa-IR" sz="2800" dirty="0" smtClean="0">
                <a:solidFill>
                  <a:srgbClr val="000000"/>
                </a:solidFill>
                <a:cs typeface="B Zar" pitchFamily="2" charset="-78"/>
              </a:rPr>
              <a:t>ملاک سنجیدن خیرات با شرور، کیفیت است نه کمیت. </a:t>
            </a:r>
          </a:p>
          <a:p>
            <a:pPr marL="457200" indent="-457200" algn="justLow" rtl="1">
              <a:lnSpc>
                <a:spcPct val="150000"/>
              </a:lnSpc>
              <a:buClr>
                <a:srgbClr val="FF0000"/>
              </a:buClr>
              <a:buBlip>
                <a:blip r:embed="rId4"/>
              </a:buBlip>
            </a:pPr>
            <a:r>
              <a:rPr lang="fa-IR" sz="2800" dirty="0" smtClean="0">
                <a:solidFill>
                  <a:srgbClr val="000000"/>
                </a:solidFill>
                <a:cs typeface="B Zar" pitchFamily="2" charset="-78"/>
              </a:rPr>
              <a:t>اگر مرگ بد پنداشته نشود بسیاری از مساله شرور حل می شود. </a:t>
            </a:r>
            <a:endParaRPr lang="en-US" sz="2800" dirty="0" smtClean="0">
              <a:solidFill>
                <a:srgbClr val="000000"/>
              </a:solidFill>
              <a:cs typeface="B Zar" pitchFamily="2" charset="-78"/>
            </a:endParaRPr>
          </a:p>
        </p:txBody>
      </p:sp>
    </p:spTree>
    <p:extLst>
      <p:ext uri="{BB962C8B-B14F-4D97-AF65-F5344CB8AC3E}">
        <p14:creationId xmlns:p14="http://schemas.microsoft.com/office/powerpoint/2010/main" val="4127797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14400" y="304800"/>
            <a:ext cx="7239000" cy="3323987"/>
          </a:xfrm>
          <a:prstGeom prst="rect">
            <a:avLst/>
          </a:prstGeom>
          <a:noFill/>
        </p:spPr>
        <p:txBody>
          <a:bodyPr wrap="square" rtlCol="0">
            <a:spAutoFit/>
          </a:bodyPr>
          <a:lstStyle/>
          <a:p>
            <a:pPr algn="justLow" rtl="1">
              <a:lnSpc>
                <a:spcPct val="150000"/>
              </a:lnSpc>
              <a:defRPr/>
            </a:pPr>
            <a:r>
              <a:rPr lang="en-US" sz="2800" b="1" dirty="0">
                <a:solidFill>
                  <a:srgbClr val="FF0000"/>
                </a:solidFill>
                <a:cs typeface="B Titr" pitchFamily="2" charset="-78"/>
              </a:rPr>
              <a:t> </a:t>
            </a:r>
            <a:r>
              <a:rPr lang="en-US" sz="2800" b="1" dirty="0" smtClean="0">
                <a:solidFill>
                  <a:srgbClr val="FF0000"/>
                </a:solidFill>
                <a:cs typeface="B Titr" pitchFamily="2" charset="-78"/>
              </a:rPr>
              <a:t>    </a:t>
            </a:r>
            <a:r>
              <a:rPr lang="fa-IR" sz="2800" b="1" dirty="0" smtClean="0">
                <a:solidFill>
                  <a:srgbClr val="FF0000"/>
                </a:solidFill>
                <a:cs typeface="B Titr" pitchFamily="2" charset="-78"/>
              </a:rPr>
              <a:t>2. شر </a:t>
            </a:r>
            <a:r>
              <a:rPr lang="fa-IR" sz="2800" b="1" dirty="0">
                <a:solidFill>
                  <a:srgbClr val="FF0000"/>
                </a:solidFill>
                <a:cs typeface="B Titr" pitchFamily="2" charset="-78"/>
              </a:rPr>
              <a:t>ناشی از آزادی </a:t>
            </a:r>
            <a:r>
              <a:rPr lang="fa-IR" sz="2800" b="1" dirty="0" smtClean="0">
                <a:solidFill>
                  <a:srgbClr val="FF0000"/>
                </a:solidFill>
                <a:cs typeface="B Titr" pitchFamily="2" charset="-78"/>
              </a:rPr>
              <a:t>انسان</a:t>
            </a:r>
            <a:endParaRPr lang="en-US" sz="2800" b="1" dirty="0" smtClean="0">
              <a:solidFill>
                <a:srgbClr val="FF0000"/>
              </a:solidFill>
              <a:cs typeface="B Titr" pitchFamily="2" charset="-78"/>
            </a:endParaRPr>
          </a:p>
          <a:p>
            <a:pPr lvl="0" algn="justLow" rtl="1">
              <a:lnSpc>
                <a:spcPct val="150000"/>
              </a:lnSpc>
              <a:defRPr/>
            </a:pPr>
            <a:r>
              <a:rPr lang="fa-IR" sz="2800" dirty="0" smtClean="0">
                <a:cs typeface="B Zar" pitchFamily="2" charset="-78"/>
              </a:rPr>
              <a:t>برخی از شرور </a:t>
            </a:r>
            <a:r>
              <a:rPr lang="fa-IR" sz="2800" dirty="0">
                <a:cs typeface="B Zar" pitchFamily="2" charset="-78"/>
              </a:rPr>
              <a:t>در جهان از شرارت انسان حاصل می شود و شرارت او هم از آزادی و اختیار او. حکمت و لطف خدا ایجاب می کند که انسان با اختیار خلق شود؛ در ضمن انسان می تواند بسیاری از شرور طبیعی را هم از سر راه بردارد. </a:t>
            </a:r>
            <a:endParaRPr lang="en-US" sz="2800" dirty="0">
              <a:cs typeface="B Zar" pitchFamily="2" charset="-78"/>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905" y="3200400"/>
            <a:ext cx="3306895" cy="3381375"/>
          </a:xfrm>
          <a:prstGeom prst="rect">
            <a:avLst/>
          </a:prstGeom>
          <a:solidFill>
            <a:srgbClr val="FFFFFF">
              <a:shade val="85000"/>
            </a:srgbClr>
          </a:solidFill>
          <a:ln w="127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5" name="Group 4"/>
          <p:cNvGrpSpPr/>
          <p:nvPr/>
        </p:nvGrpSpPr>
        <p:grpSpPr>
          <a:xfrm>
            <a:off x="7696200" y="533400"/>
            <a:ext cx="412844" cy="412844"/>
            <a:chOff x="7772400" y="990600"/>
            <a:chExt cx="412844" cy="412844"/>
          </a:xfrm>
        </p:grpSpPr>
        <p:pic>
          <p:nvPicPr>
            <p:cNvPr id="6" name="Picture 5"/>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2517400">
              <a:off x="7772400" y="990600"/>
              <a:ext cx="412844" cy="412844"/>
            </a:xfrm>
            <a:prstGeom prst="rect">
              <a:avLst/>
            </a:prstGeom>
          </p:spPr>
        </p:pic>
        <p:pic>
          <p:nvPicPr>
            <p:cNvPr id="7" name="Picture 6"/>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2517400">
              <a:off x="7772400" y="990600"/>
              <a:ext cx="412844" cy="412844"/>
            </a:xfrm>
            <a:prstGeom prst="rect">
              <a:avLst/>
            </a:prstGeom>
          </p:spPr>
        </p:pic>
      </p:grpSp>
    </p:spTree>
    <p:extLst>
      <p:ext uri="{BB962C8B-B14F-4D97-AF65-F5344CB8AC3E}">
        <p14:creationId xmlns:p14="http://schemas.microsoft.com/office/powerpoint/2010/main" val="172801551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14400" y="914400"/>
            <a:ext cx="7239000" cy="1815882"/>
          </a:xfrm>
          <a:prstGeom prst="rect">
            <a:avLst/>
          </a:prstGeom>
          <a:noFill/>
        </p:spPr>
        <p:txBody>
          <a:bodyPr wrap="square" rtlCol="0">
            <a:spAutoFit/>
          </a:bodyPr>
          <a:lstStyle/>
          <a:p>
            <a:pPr algn="justLow" rtl="1"/>
            <a:r>
              <a:rPr lang="en-US" sz="2800" b="1" dirty="0">
                <a:solidFill>
                  <a:srgbClr val="FF0000"/>
                </a:solidFill>
                <a:cs typeface="B Titr" pitchFamily="2" charset="-78"/>
              </a:rPr>
              <a:t> </a:t>
            </a:r>
            <a:r>
              <a:rPr lang="en-US" sz="2800" b="1" dirty="0" smtClean="0">
                <a:solidFill>
                  <a:srgbClr val="FF0000"/>
                </a:solidFill>
                <a:cs typeface="B Titr" pitchFamily="2" charset="-78"/>
              </a:rPr>
              <a:t>    </a:t>
            </a:r>
            <a:r>
              <a:rPr lang="fa-IR" sz="2800" dirty="0">
                <a:solidFill>
                  <a:srgbClr val="FF0000"/>
                </a:solidFill>
                <a:cs typeface="B Titr" pitchFamily="2" charset="-78"/>
              </a:rPr>
              <a:t> 3</a:t>
            </a:r>
            <a:r>
              <a:rPr lang="fa-IR" sz="2800" dirty="0" smtClean="0">
                <a:solidFill>
                  <a:srgbClr val="FF0000"/>
                </a:solidFill>
                <a:cs typeface="B Titr" pitchFamily="2" charset="-78"/>
              </a:rPr>
              <a:t>. </a:t>
            </a:r>
            <a:r>
              <a:rPr lang="fa-IR" sz="2800" dirty="0">
                <a:solidFill>
                  <a:srgbClr val="FF0000"/>
                </a:solidFill>
                <a:cs typeface="B Titr" pitchFamily="2" charset="-78"/>
              </a:rPr>
              <a:t>شر ناشی از جزئی نگری</a:t>
            </a:r>
          </a:p>
          <a:p>
            <a:pPr algn="justLow" rtl="1">
              <a:lnSpc>
                <a:spcPct val="150000"/>
              </a:lnSpc>
            </a:pPr>
            <a:r>
              <a:rPr lang="fa-IR" sz="2800" dirty="0">
                <a:solidFill>
                  <a:srgbClr val="000000"/>
                </a:solidFill>
                <a:cs typeface="B Zar" pitchFamily="2" charset="-78"/>
              </a:rPr>
              <a:t>انسان با توجه به علم اندکی که دارد درباره ی بسیاری از مطالب تعبیر اشتباه به شر می کند. </a:t>
            </a:r>
            <a:endParaRPr lang="en-US" sz="2800" dirty="0">
              <a:solidFill>
                <a:srgbClr val="000000"/>
              </a:solidFill>
              <a:cs typeface="B Zar" pitchFamily="2" charset="-78"/>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2870200"/>
            <a:ext cx="3810000" cy="33782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6" name="Group 5"/>
          <p:cNvGrpSpPr/>
          <p:nvPr/>
        </p:nvGrpSpPr>
        <p:grpSpPr>
          <a:xfrm>
            <a:off x="7696200" y="958756"/>
            <a:ext cx="412844" cy="412844"/>
            <a:chOff x="7772400" y="990600"/>
            <a:chExt cx="412844" cy="412844"/>
          </a:xfrm>
        </p:grpSpPr>
        <p:pic>
          <p:nvPicPr>
            <p:cNvPr id="4" name="Picture 3"/>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2517400">
              <a:off x="7772400" y="990600"/>
              <a:ext cx="412844" cy="412844"/>
            </a:xfrm>
            <a:prstGeom prst="rect">
              <a:avLst/>
            </a:prstGeom>
          </p:spPr>
        </p:pic>
        <p:pic>
          <p:nvPicPr>
            <p:cNvPr id="5" name="Picture 4"/>
            <p:cNvPicPr>
              <a:picLocks noChangeAspect="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2517400">
              <a:off x="7772400" y="990600"/>
              <a:ext cx="412844" cy="412844"/>
            </a:xfrm>
            <a:prstGeom prst="rect">
              <a:avLst/>
            </a:prstGeom>
          </p:spPr>
        </p:pic>
      </p:grpSp>
    </p:spTree>
    <p:extLst>
      <p:ext uri="{BB962C8B-B14F-4D97-AF65-F5344CB8AC3E}">
        <p14:creationId xmlns:p14="http://schemas.microsoft.com/office/powerpoint/2010/main" val="317653589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90600" y="370344"/>
            <a:ext cx="7239000" cy="2677656"/>
          </a:xfrm>
          <a:prstGeom prst="rect">
            <a:avLst/>
          </a:prstGeom>
          <a:noFill/>
        </p:spPr>
        <p:txBody>
          <a:bodyPr wrap="square" rtlCol="0">
            <a:spAutoFit/>
          </a:bodyPr>
          <a:lstStyle/>
          <a:p>
            <a:pPr algn="r" rtl="1">
              <a:lnSpc>
                <a:spcPct val="150000"/>
              </a:lnSpc>
              <a:defRPr/>
            </a:pPr>
            <a:r>
              <a:rPr lang="fa-IR" sz="2800" dirty="0" smtClean="0">
                <a:solidFill>
                  <a:srgbClr val="FF0000"/>
                </a:solidFill>
                <a:cs typeface="B Titr" pitchFamily="2" charset="-78"/>
              </a:rPr>
              <a:t>        4. شر </a:t>
            </a:r>
            <a:r>
              <a:rPr lang="fa-IR" sz="2800" dirty="0">
                <a:solidFill>
                  <a:srgbClr val="FF0000"/>
                </a:solidFill>
                <a:cs typeface="B Titr" pitchFamily="2" charset="-78"/>
              </a:rPr>
              <a:t>ناشی از جهل انسان است</a:t>
            </a:r>
          </a:p>
          <a:p>
            <a:pPr algn="justLow" rtl="1">
              <a:lnSpc>
                <a:spcPct val="150000"/>
              </a:lnSpc>
              <a:defRPr/>
            </a:pPr>
            <a:r>
              <a:rPr lang="fa-IR" sz="2800" dirty="0">
                <a:cs typeface="B Zar" pitchFamily="2" charset="-78"/>
              </a:rPr>
              <a:t>ما با براهین مختلف وجود خدا را اثبات می کنیم و ثابت می کنیم که او جمیع صفات کمال است. </a:t>
            </a:r>
            <a:endParaRPr lang="fa-IR" sz="2800" dirty="0" smtClean="0">
              <a:cs typeface="B Zar" pitchFamily="2" charset="-78"/>
            </a:endParaRPr>
          </a:p>
          <a:p>
            <a:pPr algn="justLow" rtl="1">
              <a:lnSpc>
                <a:spcPct val="150000"/>
              </a:lnSpc>
              <a:defRPr/>
            </a:pPr>
            <a:r>
              <a:rPr lang="fa-IR" sz="2800" dirty="0">
                <a:solidFill>
                  <a:srgbClr val="000000"/>
                </a:solidFill>
                <a:cs typeface="B Zar" pitchFamily="2" charset="-78"/>
              </a:rPr>
              <a:t>وقتی با مسأله ای که به نظر شر می رسد دو راه حل پیش رو داریم</a:t>
            </a:r>
            <a:r>
              <a:rPr lang="fa-IR" sz="2800" dirty="0" smtClean="0">
                <a:solidFill>
                  <a:srgbClr val="000000"/>
                </a:solidFill>
                <a:cs typeface="B Zar" pitchFamily="2" charset="-78"/>
              </a:rPr>
              <a:t>:</a:t>
            </a:r>
            <a:endParaRPr lang="fa-IR" sz="2800" dirty="0">
              <a:solidFill>
                <a:srgbClr val="000000"/>
              </a:solidFill>
              <a:cs typeface="B Zar" pitchFamily="2" charset="-78"/>
            </a:endParaRPr>
          </a:p>
        </p:txBody>
      </p:sp>
      <p:graphicFrame>
        <p:nvGraphicFramePr>
          <p:cNvPr id="3" name="Diagram 2"/>
          <p:cNvGraphicFramePr/>
          <p:nvPr>
            <p:extLst>
              <p:ext uri="{D42A27DB-BD31-4B8C-83A1-F6EECF244321}">
                <p14:modId xmlns:p14="http://schemas.microsoft.com/office/powerpoint/2010/main" val="3536533388"/>
              </p:ext>
            </p:extLst>
          </p:nvPr>
        </p:nvGraphicFramePr>
        <p:xfrm>
          <a:off x="1524000" y="2794000"/>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5" name="Group 4"/>
          <p:cNvGrpSpPr/>
          <p:nvPr/>
        </p:nvGrpSpPr>
        <p:grpSpPr>
          <a:xfrm>
            <a:off x="7696200" y="533400"/>
            <a:ext cx="412844" cy="412844"/>
            <a:chOff x="7772400" y="990600"/>
            <a:chExt cx="412844" cy="412844"/>
          </a:xfrm>
        </p:grpSpPr>
        <p:pic>
          <p:nvPicPr>
            <p:cNvPr id="6" name="Picture 5"/>
            <p:cNvPicPr>
              <a:picLocks noChangeAspect="1"/>
            </p:cNvPicPr>
            <p:nvPr/>
          </p:nvPicPr>
          <p:blipFill>
            <a:blip r:embed="rId9"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2517400">
              <a:off x="7772400" y="990600"/>
              <a:ext cx="412844" cy="412844"/>
            </a:xfrm>
            <a:prstGeom prst="rect">
              <a:avLst/>
            </a:prstGeom>
          </p:spPr>
        </p:pic>
        <p:pic>
          <p:nvPicPr>
            <p:cNvPr id="7" name="Picture 6"/>
            <p:cNvPicPr>
              <a:picLocks noChangeAspect="1"/>
            </p:cNvPicPr>
            <p:nvPr/>
          </p:nvPicPr>
          <p:blipFill>
            <a:blip r:embed="rId9"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2517400">
              <a:off x="7772400" y="990600"/>
              <a:ext cx="412844" cy="412844"/>
            </a:xfrm>
            <a:prstGeom prst="rect">
              <a:avLst/>
            </a:prstGeom>
          </p:spPr>
        </p:pic>
      </p:grpSp>
    </p:spTree>
    <p:extLst>
      <p:ext uri="{BB962C8B-B14F-4D97-AF65-F5344CB8AC3E}">
        <p14:creationId xmlns:p14="http://schemas.microsoft.com/office/powerpoint/2010/main" val="185723698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23014" t="5747" r="20739" b="6437"/>
          <a:stretch/>
        </p:blipFill>
        <p:spPr>
          <a:xfrm>
            <a:off x="5791200" y="606972"/>
            <a:ext cx="2727435" cy="6022428"/>
          </a:xfrm>
          <a:prstGeom prst="round2DiagRect">
            <a:avLst>
              <a:gd name="adj1" fmla="val 16667"/>
              <a:gd name="adj2" fmla="val 0"/>
            </a:avLst>
          </a:prstGeom>
          <a:ln w="9525" cap="sq">
            <a:solidFill>
              <a:srgbClr val="FFFF00"/>
            </a:solidFill>
            <a:miter lim="800000"/>
          </a:ln>
          <a:effectLst>
            <a:outerShdw blurRad="254000" algn="tl" rotWithShape="0">
              <a:srgbClr val="000000">
                <a:alpha val="43000"/>
              </a:srgbClr>
            </a:outerShdw>
          </a:effectLst>
        </p:spPr>
      </p:pic>
      <p:sp>
        <p:nvSpPr>
          <p:cNvPr id="2" name="TextBox 1"/>
          <p:cNvSpPr txBox="1"/>
          <p:nvPr/>
        </p:nvSpPr>
        <p:spPr>
          <a:xfrm>
            <a:off x="609599" y="2187025"/>
            <a:ext cx="4953001" cy="2862322"/>
          </a:xfrm>
          <a:prstGeom prst="rect">
            <a:avLst/>
          </a:prstGeom>
          <a:noFill/>
        </p:spPr>
        <p:txBody>
          <a:bodyPr wrap="square" rtlCol="0">
            <a:spAutoFit/>
          </a:bodyPr>
          <a:lstStyle/>
          <a:p>
            <a:pPr algn="ctr" rtl="1">
              <a:lnSpc>
                <a:spcPct val="150000"/>
              </a:lnSpc>
              <a:defRPr/>
            </a:pPr>
            <a:r>
              <a:rPr lang="fa-IR" sz="3600" dirty="0" smtClean="0">
                <a:solidFill>
                  <a:schemeClr val="accent6">
                    <a:lumMod val="50000"/>
                  </a:schemeClr>
                </a:solidFill>
                <a:cs typeface="B Homa" pitchFamily="2" charset="-78"/>
              </a:rPr>
              <a:t>نتیجه</a:t>
            </a:r>
          </a:p>
          <a:p>
            <a:pPr algn="justLow" rtl="1">
              <a:lnSpc>
                <a:spcPct val="150000"/>
              </a:lnSpc>
              <a:defRPr/>
            </a:pPr>
            <a:r>
              <a:rPr lang="fa-IR" sz="2800" dirty="0" smtClean="0">
                <a:solidFill>
                  <a:srgbClr val="000000"/>
                </a:solidFill>
                <a:cs typeface="B Zar" pitchFamily="2" charset="-78"/>
              </a:rPr>
              <a:t>از </a:t>
            </a:r>
            <a:r>
              <a:rPr lang="fa-IR" sz="2800" dirty="0">
                <a:solidFill>
                  <a:srgbClr val="000000"/>
                </a:solidFill>
                <a:cs typeface="B Zar" pitchFamily="2" charset="-78"/>
              </a:rPr>
              <a:t>آن جایی که فرض اول با براهین و پیش فرض های ما درباره خدا سازگار نیست، پس این پدیدار ها از سر علم و آگاهی او است.</a:t>
            </a:r>
            <a:endParaRPr lang="en-US" sz="2800" dirty="0">
              <a:solidFill>
                <a:srgbClr val="000000"/>
              </a:solidFill>
              <a:cs typeface="B Zar" pitchFamily="2" charset="-78"/>
            </a:endParaRPr>
          </a:p>
        </p:txBody>
      </p:sp>
      <p:pic>
        <p:nvPicPr>
          <p:cNvPr id="4" name="Picture 3"/>
          <p:cNvPicPr>
            <a:picLocks noChangeAspect="1"/>
          </p:cNvPicPr>
          <p:nvPr/>
        </p:nvPicPr>
        <p:blipFill rotWithShape="1">
          <a:blip r:embed="rId5">
            <a:duotone>
              <a:schemeClr val="accent6">
                <a:shade val="45000"/>
                <a:satMod val="135000"/>
              </a:schemeClr>
              <a:prstClr val="white"/>
            </a:duotone>
            <a:extLst>
              <a:ext uri="{BEBA8EAE-BF5A-486C-A8C5-ECC9F3942E4B}">
                <a14:imgProps xmlns:a14="http://schemas.microsoft.com/office/drawing/2010/main">
                  <a14:imgLayer r:embed="rId6">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717331" y="2286000"/>
            <a:ext cx="1492469" cy="733660"/>
          </a:xfrm>
          <a:prstGeom prst="rect">
            <a:avLst/>
          </a:prstGeom>
        </p:spPr>
      </p:pic>
      <p:pic>
        <p:nvPicPr>
          <p:cNvPr id="5" name="Picture 4"/>
          <p:cNvPicPr>
            <a:picLocks noChangeAspect="1"/>
          </p:cNvPicPr>
          <p:nvPr/>
        </p:nvPicPr>
        <p:blipFill rotWithShape="1">
          <a:blip r:embed="rId5">
            <a:duotone>
              <a:schemeClr val="accent6">
                <a:shade val="45000"/>
                <a:satMod val="135000"/>
              </a:schemeClr>
              <a:prstClr val="white"/>
            </a:duotone>
            <a:extLst>
              <a:ext uri="{BEBA8EAE-BF5A-486C-A8C5-ECC9F3942E4B}">
                <a14:imgProps xmlns:a14="http://schemas.microsoft.com/office/drawing/2010/main">
                  <a14:imgLayer r:embed="rId6">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3962400" y="2286000"/>
            <a:ext cx="1492469" cy="733660"/>
          </a:xfrm>
          <a:prstGeom prst="rect">
            <a:avLst/>
          </a:prstGeom>
        </p:spPr>
      </p:pic>
    </p:spTree>
    <p:extLst>
      <p:ext uri="{BB962C8B-B14F-4D97-AF65-F5344CB8AC3E}">
        <p14:creationId xmlns:p14="http://schemas.microsoft.com/office/powerpoint/2010/main" val="22388669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599" y="533400"/>
            <a:ext cx="7817069" cy="6050887"/>
          </a:xfrm>
          <a:prstGeom prst="rect">
            <a:avLst/>
          </a:prstGeom>
          <a:noFill/>
        </p:spPr>
        <p:txBody>
          <a:bodyPr wrap="square" rtlCol="0">
            <a:spAutoFit/>
          </a:bodyPr>
          <a:lstStyle/>
          <a:p>
            <a:pPr algn="ctr" rtl="1">
              <a:lnSpc>
                <a:spcPct val="150000"/>
              </a:lnSpc>
            </a:pPr>
            <a:r>
              <a:rPr lang="fa-IR" sz="3600" dirty="0">
                <a:solidFill>
                  <a:schemeClr val="accent6">
                    <a:lumMod val="50000"/>
                  </a:schemeClr>
                </a:solidFill>
                <a:latin typeface="B Homa"/>
                <a:cs typeface="B Homa" pitchFamily="2" charset="-78"/>
              </a:rPr>
              <a:t>راز و فواید شرور جهان </a:t>
            </a:r>
          </a:p>
          <a:p>
            <a:pPr lvl="0" algn="justLow" defTabSz="1066800" rtl="1">
              <a:lnSpc>
                <a:spcPct val="150000"/>
              </a:lnSpc>
              <a:spcBef>
                <a:spcPct val="0"/>
              </a:spcBef>
              <a:spcAft>
                <a:spcPct val="35000"/>
              </a:spcAft>
            </a:pPr>
            <a:r>
              <a:rPr lang="fa-IR" sz="2800" dirty="0" smtClean="0">
                <a:cs typeface="B Zar" pitchFamily="2" charset="-78"/>
              </a:rPr>
              <a:t>1.شرور</a:t>
            </a:r>
            <a:r>
              <a:rPr lang="fa-IR" sz="2800" dirty="0">
                <a:cs typeface="B Zar" pitchFamily="2" charset="-78"/>
              </a:rPr>
              <a:t>، لازمه ی ذاتی عالم ماده: چون عالم ماده وجود دارد پس تزاحم هم در آن هست؛ چون شر لازمه ی آن است و چون خیرش بیشتر است خلق شد. </a:t>
            </a:r>
            <a:endParaRPr lang="fa-IR" sz="2800" dirty="0" smtClean="0">
              <a:cs typeface="B Zar" pitchFamily="2" charset="-78"/>
            </a:endParaRPr>
          </a:p>
          <a:p>
            <a:pPr algn="justLow" defTabSz="1066800" rtl="1">
              <a:lnSpc>
                <a:spcPct val="150000"/>
              </a:lnSpc>
              <a:spcBef>
                <a:spcPct val="0"/>
              </a:spcBef>
              <a:spcAft>
                <a:spcPct val="35000"/>
              </a:spcAft>
            </a:pPr>
            <a:r>
              <a:rPr lang="fa-IR" sz="2800" dirty="0">
                <a:cs typeface="B Zar" pitchFamily="2" charset="-78"/>
              </a:rPr>
              <a:t>2. شرور، علت شکوفا شدن استعدادها </a:t>
            </a:r>
            <a:endParaRPr lang="en-US" sz="2800" dirty="0">
              <a:cs typeface="B Zar" pitchFamily="2" charset="-78"/>
            </a:endParaRPr>
          </a:p>
          <a:p>
            <a:pPr algn="justLow" defTabSz="1066800" rtl="1">
              <a:lnSpc>
                <a:spcPct val="150000"/>
              </a:lnSpc>
              <a:spcBef>
                <a:spcPct val="0"/>
              </a:spcBef>
              <a:spcAft>
                <a:spcPct val="35000"/>
              </a:spcAft>
            </a:pPr>
            <a:r>
              <a:rPr lang="fa-IR" sz="2800" dirty="0">
                <a:cs typeface="B Zar" pitchFamily="2" charset="-78"/>
              </a:rPr>
              <a:t>3. شرور، عاملی برای بیداری از غفلت </a:t>
            </a:r>
            <a:endParaRPr lang="en-US" sz="2800" dirty="0">
              <a:cs typeface="B Zar" pitchFamily="2" charset="-78"/>
            </a:endParaRPr>
          </a:p>
          <a:p>
            <a:pPr algn="justLow" defTabSz="1066800" rtl="1">
              <a:lnSpc>
                <a:spcPct val="150000"/>
              </a:lnSpc>
              <a:spcBef>
                <a:spcPct val="0"/>
              </a:spcBef>
              <a:spcAft>
                <a:spcPct val="35000"/>
              </a:spcAft>
            </a:pPr>
            <a:r>
              <a:rPr lang="fa-IR" sz="2800" dirty="0">
                <a:cs typeface="B Zar" pitchFamily="2" charset="-78"/>
              </a:rPr>
              <a:t>4. شرور، هدیه ای به بندگان خاص. </a:t>
            </a:r>
            <a:endParaRPr lang="en-US" sz="2800" dirty="0">
              <a:cs typeface="B Zar" pitchFamily="2" charset="-78"/>
            </a:endParaRPr>
          </a:p>
          <a:p>
            <a:pPr algn="justLow" defTabSz="1066800" rtl="1">
              <a:lnSpc>
                <a:spcPct val="150000"/>
              </a:lnSpc>
              <a:spcBef>
                <a:spcPct val="0"/>
              </a:spcBef>
              <a:spcAft>
                <a:spcPct val="35000"/>
              </a:spcAft>
            </a:pPr>
            <a:r>
              <a:rPr lang="fa-IR" sz="2800" dirty="0">
                <a:cs typeface="B Zar" pitchFamily="2" charset="-78"/>
              </a:rPr>
              <a:t>5. شرور، آزمون الهی </a:t>
            </a:r>
            <a:endParaRPr lang="en-US" sz="2800" dirty="0">
              <a:cs typeface="B Zar" pitchFamily="2" charset="-78"/>
            </a:endParaRPr>
          </a:p>
        </p:txBody>
      </p:sp>
      <p:pic>
        <p:nvPicPr>
          <p:cNvPr id="4" name="Picture 3"/>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717331" y="685800"/>
            <a:ext cx="1492469" cy="733660"/>
          </a:xfrm>
          <a:prstGeom prst="rect">
            <a:avLst/>
          </a:prstGeom>
        </p:spPr>
      </p:pic>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858000" y="685800"/>
            <a:ext cx="1492469" cy="733660"/>
          </a:xfrm>
          <a:prstGeom prst="rect">
            <a:avLst/>
          </a:prstGeom>
        </p:spPr>
      </p:pic>
      <p:sp>
        <p:nvSpPr>
          <p:cNvPr id="3" name="Right Brace 2"/>
          <p:cNvSpPr/>
          <p:nvPr/>
        </p:nvSpPr>
        <p:spPr>
          <a:xfrm>
            <a:off x="8229600" y="1540773"/>
            <a:ext cx="609600" cy="4936227"/>
          </a:xfrm>
          <a:prstGeom prst="rightBrace">
            <a:avLst>
              <a:gd name="adj1" fmla="val 34195"/>
              <a:gd name="adj2" fmla="val 50000"/>
            </a:avLst>
          </a:prstGeom>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47583" t="40001" r="35324" b="14252"/>
          <a:stretch/>
        </p:blipFill>
        <p:spPr>
          <a:xfrm>
            <a:off x="0" y="3720662"/>
            <a:ext cx="1560786" cy="3137338"/>
          </a:xfrm>
          <a:prstGeom prst="rect">
            <a:avLst/>
          </a:prstGeom>
        </p:spPr>
      </p:pic>
    </p:spTree>
    <p:extLst>
      <p:ext uri="{BB962C8B-B14F-4D97-AF65-F5344CB8AC3E}">
        <p14:creationId xmlns:p14="http://schemas.microsoft.com/office/powerpoint/2010/main" val="349023880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287062"/>
      </p:ext>
    </p:extLst>
  </p:cSld>
  <p:clrMapOvr>
    <a:masterClrMapping/>
  </p:clrMapOvr>
  <p:transition spd="slow">
    <p:wip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599" y="1567797"/>
            <a:ext cx="7817069" cy="3197798"/>
          </a:xfrm>
          <a:prstGeom prst="rect">
            <a:avLst/>
          </a:prstGeom>
          <a:noFill/>
        </p:spPr>
        <p:txBody>
          <a:bodyPr wrap="square" rtlCol="0">
            <a:spAutoFit/>
          </a:bodyPr>
          <a:lstStyle/>
          <a:p>
            <a:pPr lvl="0" algn="ctr" rtl="1">
              <a:spcBef>
                <a:spcPts val="1200"/>
              </a:spcBef>
              <a:defRPr/>
            </a:pPr>
            <a:r>
              <a:rPr lang="fa-IR" sz="3600" dirty="0">
                <a:solidFill>
                  <a:schemeClr val="accent6">
                    <a:lumMod val="50000"/>
                  </a:schemeClr>
                </a:solidFill>
                <a:cs typeface="B Homa" pitchFamily="2" charset="-78"/>
              </a:rPr>
              <a:t> مراتب توحید</a:t>
            </a:r>
            <a:endParaRPr lang="en-US" sz="3600" dirty="0">
              <a:solidFill>
                <a:schemeClr val="accent6">
                  <a:lumMod val="50000"/>
                </a:schemeClr>
              </a:solidFill>
              <a:cs typeface="B Homa" pitchFamily="2" charset="-78"/>
            </a:endParaRPr>
          </a:p>
          <a:p>
            <a:pPr algn="r" defTabSz="1066800" rtl="1">
              <a:lnSpc>
                <a:spcPct val="150000"/>
              </a:lnSpc>
              <a:spcBef>
                <a:spcPts val="1200"/>
              </a:spcBef>
              <a:spcAft>
                <a:spcPct val="35000"/>
              </a:spcAft>
            </a:pPr>
            <a:r>
              <a:rPr lang="fa-IR" sz="2800" dirty="0">
                <a:solidFill>
                  <a:srgbClr val="FF0000"/>
                </a:solidFill>
                <a:latin typeface="B Homa"/>
                <a:cs typeface="B Titr" pitchFamily="2" charset="-78"/>
              </a:rPr>
              <a:t>1. توحید ذاتی</a:t>
            </a:r>
            <a:endParaRPr lang="en-US" sz="2800" dirty="0">
              <a:solidFill>
                <a:srgbClr val="FF0000"/>
              </a:solidFill>
              <a:latin typeface="B Homa"/>
              <a:cs typeface="B Titr" pitchFamily="2" charset="-78"/>
            </a:endParaRPr>
          </a:p>
          <a:p>
            <a:pPr algn="r" rtl="1">
              <a:lnSpc>
                <a:spcPct val="150000"/>
              </a:lnSpc>
              <a:spcBef>
                <a:spcPts val="1200"/>
              </a:spcBef>
              <a:defRPr/>
            </a:pPr>
            <a:r>
              <a:rPr lang="fa-IR" sz="2800" dirty="0">
                <a:solidFill>
                  <a:srgbClr val="000000"/>
                </a:solidFill>
                <a:cs typeface="B Zar" pitchFamily="2" charset="-78"/>
              </a:rPr>
              <a:t>یعنی خدا یکی است و ذات او </a:t>
            </a:r>
            <a:r>
              <a:rPr lang="fa-IR" sz="2800" dirty="0" smtClean="0">
                <a:solidFill>
                  <a:srgbClr val="000000"/>
                </a:solidFill>
                <a:cs typeface="B Zar" pitchFamily="2" charset="-78"/>
              </a:rPr>
              <a:t>تعدد</a:t>
            </a:r>
          </a:p>
          <a:p>
            <a:pPr algn="r" rtl="1">
              <a:lnSpc>
                <a:spcPct val="150000"/>
              </a:lnSpc>
              <a:spcBef>
                <a:spcPts val="1200"/>
              </a:spcBef>
              <a:defRPr/>
            </a:pPr>
            <a:r>
              <a:rPr lang="fa-IR" sz="2800" dirty="0" smtClean="0">
                <a:solidFill>
                  <a:srgbClr val="000000"/>
                </a:solidFill>
                <a:cs typeface="B Zar" pitchFamily="2" charset="-78"/>
              </a:rPr>
              <a:t> </a:t>
            </a:r>
            <a:r>
              <a:rPr lang="fa-IR" sz="2800" dirty="0">
                <a:solidFill>
                  <a:srgbClr val="000000"/>
                </a:solidFill>
                <a:cs typeface="B Zar" pitchFamily="2" charset="-78"/>
              </a:rPr>
              <a:t>و تکثّر بردار نیست.</a:t>
            </a:r>
          </a:p>
        </p:txBody>
      </p:sp>
      <p:pic>
        <p:nvPicPr>
          <p:cNvPr id="4" name="Picture 3"/>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717331" y="1524000"/>
            <a:ext cx="1492469" cy="733660"/>
          </a:xfrm>
          <a:prstGeom prst="rect">
            <a:avLst/>
          </a:prstGeom>
        </p:spPr>
      </p:pic>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858000" y="1524000"/>
            <a:ext cx="1492469" cy="733660"/>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8600" y="2819400"/>
            <a:ext cx="3733800" cy="3733800"/>
          </a:xfrm>
          <a:prstGeom prst="rect">
            <a:avLst/>
          </a:prstGeom>
          <a:ln>
            <a:noFill/>
          </a:ln>
          <a:effectLst>
            <a:outerShdw blurRad="190500" algn="tl" rotWithShape="0">
              <a:srgbClr val="000000">
                <a:alpha val="70000"/>
              </a:srgbClr>
            </a:outerShdw>
          </a:effectLst>
        </p:spPr>
      </p:pic>
      <p:sp>
        <p:nvSpPr>
          <p:cNvPr id="6" name="Oval 5"/>
          <p:cNvSpPr/>
          <p:nvPr/>
        </p:nvSpPr>
        <p:spPr>
          <a:xfrm>
            <a:off x="8458200" y="2514600"/>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11562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17331" y="1219200"/>
            <a:ext cx="7633138" cy="4278094"/>
          </a:xfrm>
          <a:prstGeom prst="rect">
            <a:avLst/>
          </a:prstGeom>
          <a:noFill/>
        </p:spPr>
        <p:txBody>
          <a:bodyPr wrap="square" rtlCol="0">
            <a:spAutoFit/>
          </a:bodyPr>
          <a:lstStyle/>
          <a:p>
            <a:pPr algn="ctr" rtl="1">
              <a:lnSpc>
                <a:spcPct val="150000"/>
              </a:lnSpc>
              <a:spcBef>
                <a:spcPts val="1200"/>
              </a:spcBef>
              <a:defRPr/>
            </a:pPr>
            <a:r>
              <a:rPr lang="fa-IR" sz="2800" dirty="0">
                <a:solidFill>
                  <a:schemeClr val="accent6">
                    <a:lumMod val="50000"/>
                  </a:schemeClr>
                </a:solidFill>
                <a:cs typeface="B Zar" pitchFamily="2" charset="-78"/>
              </a:rPr>
              <a:t> </a:t>
            </a:r>
            <a:r>
              <a:rPr lang="fa-IR" sz="2800" b="1" dirty="0">
                <a:solidFill>
                  <a:schemeClr val="accent6">
                    <a:lumMod val="50000"/>
                  </a:schemeClr>
                </a:solidFill>
                <a:cs typeface="B Zar" pitchFamily="2" charset="-78"/>
              </a:rPr>
              <a:t>دلیل عقلی بر توحید ذاتی</a:t>
            </a:r>
          </a:p>
          <a:p>
            <a:pPr algn="justLow" rtl="1">
              <a:lnSpc>
                <a:spcPct val="150000"/>
              </a:lnSpc>
              <a:spcBef>
                <a:spcPts val="1200"/>
              </a:spcBef>
              <a:defRPr/>
            </a:pPr>
            <a:r>
              <a:rPr lang="fa-IR" sz="2800" dirty="0">
                <a:solidFill>
                  <a:srgbClr val="000000"/>
                </a:solidFill>
                <a:cs typeface="B Zar" pitchFamily="2" charset="-78"/>
              </a:rPr>
              <a:t>هر موجود محدودی، از آن جهت که محدود است وجود او با عدم آمیخته است پس خدا نیست. موجود نامحدود تعدد پذیر نیست، زیرا اگر تعدد </a:t>
            </a:r>
            <a:r>
              <a:rPr lang="fa-IR" sz="2800" dirty="0" smtClean="0">
                <a:solidFill>
                  <a:srgbClr val="000000"/>
                </a:solidFill>
                <a:cs typeface="B Zar" pitchFamily="2" charset="-78"/>
              </a:rPr>
              <a:t>پذیر </a:t>
            </a:r>
            <a:r>
              <a:rPr lang="fa-IR" sz="2800" dirty="0">
                <a:solidFill>
                  <a:srgbClr val="000000"/>
                </a:solidFill>
                <a:cs typeface="B Zar" pitchFamily="2" charset="-78"/>
              </a:rPr>
              <a:t>باشد، دیگر نامتناهی و </a:t>
            </a:r>
            <a:r>
              <a:rPr lang="fa-IR" sz="2800" dirty="0" smtClean="0">
                <a:solidFill>
                  <a:srgbClr val="000000"/>
                </a:solidFill>
                <a:cs typeface="B Zar" pitchFamily="2" charset="-78"/>
              </a:rPr>
              <a:t>نامحدود </a:t>
            </a:r>
            <a:r>
              <a:rPr lang="fa-IR" sz="2800" dirty="0">
                <a:solidFill>
                  <a:srgbClr val="000000"/>
                </a:solidFill>
                <a:cs typeface="B Zar" pitchFamily="2" charset="-78"/>
              </a:rPr>
              <a:t>نخواهد بود. </a:t>
            </a:r>
            <a:endParaRPr lang="fa-IR" sz="2800" dirty="0" smtClean="0">
              <a:solidFill>
                <a:srgbClr val="000000"/>
              </a:solidFill>
              <a:cs typeface="B Zar" pitchFamily="2" charset="-78"/>
            </a:endParaRPr>
          </a:p>
          <a:p>
            <a:pPr algn="justLow" rtl="1">
              <a:lnSpc>
                <a:spcPct val="150000"/>
              </a:lnSpc>
              <a:spcBef>
                <a:spcPts val="1200"/>
              </a:spcBef>
              <a:defRPr/>
            </a:pPr>
            <a:r>
              <a:rPr lang="fa-IR" sz="2800" dirty="0">
                <a:solidFill>
                  <a:srgbClr val="000000"/>
                </a:solidFill>
                <a:cs typeface="B Zar" pitchFamily="2" charset="-78"/>
              </a:rPr>
              <a:t>ذات خدا بسیط است و جزء ندارد: </a:t>
            </a:r>
            <a:r>
              <a:rPr lang="fa-IR" sz="2800" dirty="0" smtClean="0">
                <a:solidFill>
                  <a:srgbClr val="000000"/>
                </a:solidFill>
                <a:cs typeface="B Zar" pitchFamily="2" charset="-78"/>
              </a:rPr>
              <a:t>فرض </a:t>
            </a:r>
            <a:r>
              <a:rPr lang="fa-IR" sz="2800" dirty="0">
                <a:solidFill>
                  <a:srgbClr val="000000"/>
                </a:solidFill>
                <a:cs typeface="B Zar" pitchFamily="2" charset="-78"/>
              </a:rPr>
              <a:t>ترکیب ذات خدا یا واجب الوجود، از اجزاء بالفعل به هیچ وجه فرض صحیحی نیست. </a:t>
            </a:r>
            <a:endParaRPr lang="en-US" sz="2800" dirty="0">
              <a:solidFill>
                <a:srgbClr val="000000"/>
              </a:solidFill>
              <a:cs typeface="B Zar" pitchFamily="2" charset="-78"/>
            </a:endParaRPr>
          </a:p>
        </p:txBody>
      </p:sp>
      <p:pic>
        <p:nvPicPr>
          <p:cNvPr id="4" name="Picture 3"/>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717331" y="1327803"/>
            <a:ext cx="1492469" cy="733660"/>
          </a:xfrm>
          <a:prstGeom prst="rect">
            <a:avLst/>
          </a:prstGeom>
        </p:spPr>
      </p:pic>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858000" y="1327803"/>
            <a:ext cx="1492469" cy="733660"/>
          </a:xfrm>
          <a:prstGeom prst="rect">
            <a:avLst/>
          </a:prstGeom>
        </p:spPr>
      </p:pic>
    </p:spTree>
    <p:extLst>
      <p:ext uri="{BB962C8B-B14F-4D97-AF65-F5344CB8AC3E}">
        <p14:creationId xmlns:p14="http://schemas.microsoft.com/office/powerpoint/2010/main" val="2249369622"/>
      </p:ext>
    </p:extLst>
  </p:cSld>
  <p:clrMapOvr>
    <a:masterClrMapping/>
  </p:clrMapOvr>
  <p:transition spd="slow">
    <p:pull/>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90600" y="762000"/>
            <a:ext cx="7086600" cy="2677656"/>
          </a:xfrm>
          <a:prstGeom prst="rect">
            <a:avLst/>
          </a:prstGeom>
          <a:noFill/>
        </p:spPr>
        <p:txBody>
          <a:bodyPr wrap="square" rtlCol="0">
            <a:spAutoFit/>
          </a:bodyPr>
          <a:lstStyle/>
          <a:p>
            <a:pPr algn="justLow" rtl="1">
              <a:lnSpc>
                <a:spcPct val="150000"/>
              </a:lnSpc>
              <a:defRPr/>
            </a:pPr>
            <a:r>
              <a:rPr lang="fa-IR" sz="2800" dirty="0" smtClean="0">
                <a:solidFill>
                  <a:srgbClr val="FF0000"/>
                </a:solidFill>
                <a:cs typeface="B Titr" pitchFamily="2" charset="-78"/>
              </a:rPr>
              <a:t>تثلیث</a:t>
            </a:r>
          </a:p>
          <a:p>
            <a:pPr algn="justLow" rtl="1">
              <a:lnSpc>
                <a:spcPct val="150000"/>
              </a:lnSpc>
              <a:defRPr/>
            </a:pPr>
            <a:r>
              <a:rPr lang="fa-IR" sz="2800" dirty="0">
                <a:solidFill>
                  <a:srgbClr val="000000"/>
                </a:solidFill>
                <a:cs typeface="B Zar" pitchFamily="2" charset="-78"/>
              </a:rPr>
              <a:t>در فرض تثلیث اگر هر سه خدا باشند، با یکتایی خدا مخالفت دارد و اگر یکی جزئی از خدای واحد باشند، با </a:t>
            </a:r>
            <a:r>
              <a:rPr lang="fa-IR" sz="2800" dirty="0" smtClean="0">
                <a:solidFill>
                  <a:srgbClr val="000000"/>
                </a:solidFill>
                <a:cs typeface="B Zar" pitchFamily="2" charset="-78"/>
              </a:rPr>
              <a:t>بساطت </a:t>
            </a:r>
            <a:r>
              <a:rPr lang="fa-IR" sz="2800" dirty="0">
                <a:solidFill>
                  <a:srgbClr val="000000"/>
                </a:solidFill>
                <a:cs typeface="B Zar" pitchFamily="2" charset="-78"/>
              </a:rPr>
              <a:t>خدا در تناقض است. </a:t>
            </a:r>
            <a:endParaRPr lang="en-US" sz="2800" dirty="0">
              <a:solidFill>
                <a:srgbClr val="000000"/>
              </a:solidFill>
              <a:cs typeface="B Zar" pitchFamily="2" charset="-78"/>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0400" y="3657600"/>
            <a:ext cx="2667000" cy="2371725"/>
          </a:xfrm>
          <a:prstGeom prst="rect">
            <a:avLst/>
          </a:prstGeom>
        </p:spPr>
      </p:pic>
    </p:spTree>
    <p:extLst>
      <p:ext uri="{BB962C8B-B14F-4D97-AF65-F5344CB8AC3E}">
        <p14:creationId xmlns:p14="http://schemas.microsoft.com/office/powerpoint/2010/main" val="79722223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1447800"/>
            <a:ext cx="8229600" cy="2031325"/>
          </a:xfrm>
          <a:prstGeom prst="rect">
            <a:avLst/>
          </a:prstGeom>
          <a:noFill/>
        </p:spPr>
        <p:txBody>
          <a:bodyPr wrap="square" rtlCol="0">
            <a:spAutoFit/>
          </a:bodyPr>
          <a:lstStyle/>
          <a:p>
            <a:pPr algn="justLow" rtl="1">
              <a:lnSpc>
                <a:spcPct val="150000"/>
              </a:lnSpc>
              <a:defRPr/>
            </a:pPr>
            <a:r>
              <a:rPr lang="fa-IR" sz="2800" dirty="0" smtClean="0">
                <a:solidFill>
                  <a:srgbClr val="FF0000"/>
                </a:solidFill>
                <a:cs typeface="B Titr" pitchFamily="2" charset="-78"/>
              </a:rPr>
              <a:t>2. </a:t>
            </a:r>
            <a:r>
              <a:rPr lang="fa-IR" sz="2800" dirty="0">
                <a:solidFill>
                  <a:srgbClr val="FF0000"/>
                </a:solidFill>
                <a:cs typeface="B Titr" pitchFamily="2" charset="-78"/>
              </a:rPr>
              <a:t>توحید </a:t>
            </a:r>
            <a:r>
              <a:rPr lang="fa-IR" sz="2800" dirty="0" smtClean="0">
                <a:solidFill>
                  <a:srgbClr val="FF0000"/>
                </a:solidFill>
                <a:cs typeface="B Titr" pitchFamily="2" charset="-78"/>
              </a:rPr>
              <a:t>صفاتی</a:t>
            </a:r>
          </a:p>
          <a:p>
            <a:pPr algn="justLow" rtl="1">
              <a:lnSpc>
                <a:spcPct val="150000"/>
              </a:lnSpc>
              <a:defRPr/>
            </a:pPr>
            <a:r>
              <a:rPr lang="fa-IR" sz="2800" dirty="0">
                <a:solidFill>
                  <a:srgbClr val="000000"/>
                </a:solidFill>
                <a:cs typeface="B Zar" pitchFamily="2" charset="-78"/>
              </a:rPr>
              <a:t>خداوند دارای صفات مختلفی است که عقل و وحی آن را تایید می کند ولی این صفات در عین تفاوت مفهومی، در مقام عینیت وحدت دارند. </a:t>
            </a:r>
            <a:endParaRPr lang="en-US" sz="2800" dirty="0">
              <a:solidFill>
                <a:srgbClr val="000000"/>
              </a:solidFill>
              <a:cs typeface="B Zar" pitchFamily="2" charset="-78"/>
            </a:endParaRPr>
          </a:p>
        </p:txBody>
      </p:sp>
      <p:sp>
        <p:nvSpPr>
          <p:cNvPr id="4" name="Oval 3"/>
          <p:cNvSpPr/>
          <p:nvPr/>
        </p:nvSpPr>
        <p:spPr>
          <a:xfrm>
            <a:off x="8686800" y="1742420"/>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t="3932" r="2000" b="3610"/>
          <a:stretch/>
        </p:blipFill>
        <p:spPr>
          <a:xfrm>
            <a:off x="1714500" y="3657600"/>
            <a:ext cx="5562600" cy="298551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3470393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2057400"/>
            <a:ext cx="8229600" cy="3970318"/>
          </a:xfrm>
          <a:prstGeom prst="rect">
            <a:avLst/>
          </a:prstGeom>
          <a:noFill/>
        </p:spPr>
        <p:txBody>
          <a:bodyPr wrap="square" rtlCol="0">
            <a:spAutoFit/>
          </a:bodyPr>
          <a:lstStyle/>
          <a:p>
            <a:pPr algn="justLow" rtl="1">
              <a:lnSpc>
                <a:spcPct val="150000"/>
              </a:lnSpc>
              <a:defRPr/>
            </a:pPr>
            <a:r>
              <a:rPr lang="fa-IR" sz="2800" dirty="0" smtClean="0">
                <a:solidFill>
                  <a:srgbClr val="FF0000"/>
                </a:solidFill>
                <a:cs typeface="B Titr" pitchFamily="2" charset="-78"/>
              </a:rPr>
              <a:t>3. </a:t>
            </a:r>
            <a:r>
              <a:rPr lang="fa-IR" sz="2800" dirty="0">
                <a:solidFill>
                  <a:srgbClr val="FF0000"/>
                </a:solidFill>
                <a:cs typeface="B Titr" pitchFamily="2" charset="-78"/>
              </a:rPr>
              <a:t>توحید در خالقیت</a:t>
            </a:r>
          </a:p>
          <a:p>
            <a:pPr algn="justLow" rtl="1">
              <a:lnSpc>
                <a:spcPct val="150000"/>
              </a:lnSpc>
              <a:defRPr/>
            </a:pPr>
            <a:r>
              <a:rPr lang="fa-IR" sz="2800" dirty="0">
                <a:solidFill>
                  <a:srgbClr val="000000"/>
                </a:solidFill>
                <a:cs typeface="B Zar" pitchFamily="2" charset="-78"/>
              </a:rPr>
              <a:t>در عالم، خالق و آفریدگاری غیر از خدا وجود ندارد. عقل هم مؤید این حرف است چون خدا واجب الوجود است و بقیه ممکن الوجود و </a:t>
            </a:r>
            <a:r>
              <a:rPr lang="fa-IR" sz="2800" dirty="0" smtClean="0">
                <a:solidFill>
                  <a:srgbClr val="000000"/>
                </a:solidFill>
                <a:cs typeface="B Zar" pitchFamily="2" charset="-78"/>
              </a:rPr>
              <a:t>تبعاً </a:t>
            </a:r>
            <a:r>
              <a:rPr lang="fa-IR" sz="2800" dirty="0">
                <a:solidFill>
                  <a:srgbClr val="000000"/>
                </a:solidFill>
                <a:cs typeface="B Zar" pitchFamily="2" charset="-78"/>
              </a:rPr>
              <a:t>وابسته به او هستند</a:t>
            </a:r>
            <a:r>
              <a:rPr lang="fa-IR" sz="2800" dirty="0" smtClean="0">
                <a:solidFill>
                  <a:srgbClr val="000000"/>
                </a:solidFill>
                <a:cs typeface="B Zar" pitchFamily="2" charset="-78"/>
              </a:rPr>
              <a:t>.</a:t>
            </a:r>
          </a:p>
          <a:p>
            <a:pPr algn="justLow" rtl="1">
              <a:lnSpc>
                <a:spcPct val="150000"/>
              </a:lnSpc>
              <a:defRPr/>
            </a:pPr>
            <a:r>
              <a:rPr lang="fa-IR" sz="2800" dirty="0">
                <a:solidFill>
                  <a:srgbClr val="000000"/>
                </a:solidFill>
                <a:cs typeface="B Zar" pitchFamily="2" charset="-78"/>
              </a:rPr>
              <a:t>درباره ی افعال انسان خداوند اراده کرده است که انسان اعمال خود را با اختیار انجام دهد و اعتقاد به جبر با اراده خدا ناسازگار است. </a:t>
            </a:r>
            <a:endParaRPr lang="en-US" sz="2800" dirty="0">
              <a:solidFill>
                <a:srgbClr val="000000"/>
              </a:solidFill>
              <a:cs typeface="B Zar" pitchFamily="2" charset="-78"/>
            </a:endParaRPr>
          </a:p>
        </p:txBody>
      </p:sp>
      <p:sp>
        <p:nvSpPr>
          <p:cNvPr id="4" name="Oval 3"/>
          <p:cNvSpPr/>
          <p:nvPr/>
        </p:nvSpPr>
        <p:spPr>
          <a:xfrm>
            <a:off x="8686800" y="2352020"/>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10167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8120"/>
            <a:ext cx="9144000" cy="6461760"/>
          </a:xfrm>
          <a:prstGeom prst="rect">
            <a:avLst/>
          </a:prstGeom>
        </p:spPr>
      </p:pic>
    </p:spTree>
    <p:extLst>
      <p:ext uri="{BB962C8B-B14F-4D97-AF65-F5344CB8AC3E}">
        <p14:creationId xmlns:p14="http://schemas.microsoft.com/office/powerpoint/2010/main" val="148454261"/>
      </p:ext>
    </p:extLst>
  </p:cSld>
  <p:clrMapOvr>
    <a:masterClrMapping/>
  </p:clrMapOvr>
  <p:transition spd="slow">
    <p:push dir="u"/>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683800"/>
            <a:ext cx="8229600" cy="5564600"/>
          </a:xfrm>
          <a:prstGeom prst="rect">
            <a:avLst/>
          </a:prstGeom>
          <a:noFill/>
        </p:spPr>
        <p:txBody>
          <a:bodyPr wrap="square" rtlCol="0">
            <a:spAutoFit/>
          </a:bodyPr>
          <a:lstStyle/>
          <a:p>
            <a:pPr marL="457200" indent="-457200" algn="justLow" rtl="1">
              <a:lnSpc>
                <a:spcPct val="150000"/>
              </a:lnSpc>
            </a:pPr>
            <a:r>
              <a:rPr lang="fa-IR" sz="2800" dirty="0" smtClean="0">
                <a:solidFill>
                  <a:srgbClr val="FF0000"/>
                </a:solidFill>
                <a:latin typeface="B Homa"/>
                <a:cs typeface="B Titr" pitchFamily="2" charset="-78"/>
              </a:rPr>
              <a:t>4. </a:t>
            </a:r>
            <a:r>
              <a:rPr lang="fa-IR" sz="2800" dirty="0">
                <a:solidFill>
                  <a:srgbClr val="FF0000"/>
                </a:solidFill>
                <a:latin typeface="B Homa"/>
                <a:cs typeface="B Titr" pitchFamily="2" charset="-78"/>
              </a:rPr>
              <a:t>توحید در ربوبیت</a:t>
            </a:r>
          </a:p>
          <a:p>
            <a:pPr lvl="0" algn="justLow" defTabSz="1066800" rtl="1">
              <a:lnSpc>
                <a:spcPct val="150000"/>
              </a:lnSpc>
              <a:spcBef>
                <a:spcPct val="0"/>
              </a:spcBef>
              <a:spcAft>
                <a:spcPct val="35000"/>
              </a:spcAft>
            </a:pPr>
            <a:r>
              <a:rPr lang="fa-IR" sz="2800" dirty="0">
                <a:cs typeface="B Zar" pitchFamily="2" charset="-78"/>
              </a:rPr>
              <a:t>تنها خدا در تدبیر جهان و انسان موثر است. توحید ربوبیت دو جلوه تشریعی و تکوینی دارد. </a:t>
            </a:r>
            <a:endParaRPr lang="fa-IR" sz="2800" dirty="0" smtClean="0">
              <a:cs typeface="B Zar" pitchFamily="2" charset="-78"/>
            </a:endParaRPr>
          </a:p>
          <a:p>
            <a:pPr algn="justLow" defTabSz="1066800" rtl="1">
              <a:lnSpc>
                <a:spcPct val="150000"/>
              </a:lnSpc>
              <a:spcBef>
                <a:spcPct val="0"/>
              </a:spcBef>
              <a:spcAft>
                <a:spcPct val="35000"/>
              </a:spcAft>
            </a:pPr>
            <a:r>
              <a:rPr lang="fa-IR" sz="2800" dirty="0" smtClean="0">
                <a:cs typeface="B Zar" pitchFamily="2" charset="-78"/>
              </a:rPr>
              <a:t>توحید در </a:t>
            </a:r>
            <a:r>
              <a:rPr lang="fa-IR" sz="2800" dirty="0">
                <a:cs typeface="B Zar" pitchFamily="2" charset="-78"/>
              </a:rPr>
              <a:t>ربوبیت تکوینی به این معناست که تدبیر، ایجاد و احداث فعل خداوند است. </a:t>
            </a:r>
          </a:p>
          <a:p>
            <a:pPr algn="justLow" defTabSz="1066800" rtl="1">
              <a:lnSpc>
                <a:spcPct val="150000"/>
              </a:lnSpc>
              <a:spcBef>
                <a:spcPct val="0"/>
              </a:spcBef>
              <a:spcAft>
                <a:spcPct val="35000"/>
              </a:spcAft>
            </a:pPr>
            <a:r>
              <a:rPr lang="fa-IR" sz="2800" dirty="0">
                <a:cs typeface="B Zar" pitchFamily="2" charset="-78"/>
              </a:rPr>
              <a:t>بسیاری از مشرکان در خالقیت، موحّد بودند ولی تدبیرِ امور را به دست بتان می دانستند. البته توحید در تدبیر به معنای عدم اعتقاد به مدبّر های دیگر که به اذن خدا انجام وظیفه می کنند نیست. </a:t>
            </a:r>
            <a:endParaRPr lang="en-US" sz="2800" dirty="0">
              <a:cs typeface="B Zar" pitchFamily="2" charset="-78"/>
            </a:endParaRPr>
          </a:p>
        </p:txBody>
      </p:sp>
      <p:sp>
        <p:nvSpPr>
          <p:cNvPr id="4" name="Oval 3"/>
          <p:cNvSpPr/>
          <p:nvPr/>
        </p:nvSpPr>
        <p:spPr>
          <a:xfrm>
            <a:off x="8686800" y="988600"/>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3010358"/>
      </p:ext>
    </p:extLst>
  </p:cSld>
  <p:clrMapOvr>
    <a:masterClrMapping/>
  </p:clrMapOvr>
  <p:transition spd="slow">
    <p:wheel spokes="1"/>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8600"/>
            <a:ext cx="9144000" cy="6400800"/>
          </a:xfrm>
          <a:prstGeom prst="rect">
            <a:avLst/>
          </a:prstGeom>
        </p:spPr>
      </p:pic>
    </p:spTree>
    <p:extLst>
      <p:ext uri="{BB962C8B-B14F-4D97-AF65-F5344CB8AC3E}">
        <p14:creationId xmlns:p14="http://schemas.microsoft.com/office/powerpoint/2010/main" val="334575232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77643" y="683800"/>
            <a:ext cx="8229600" cy="2031325"/>
          </a:xfrm>
          <a:prstGeom prst="rect">
            <a:avLst/>
          </a:prstGeom>
          <a:noFill/>
        </p:spPr>
        <p:txBody>
          <a:bodyPr wrap="square" rtlCol="0">
            <a:spAutoFit/>
          </a:bodyPr>
          <a:lstStyle/>
          <a:p>
            <a:pPr marL="457200" indent="-457200" algn="justLow" rtl="1">
              <a:lnSpc>
                <a:spcPct val="150000"/>
              </a:lnSpc>
              <a:defRPr/>
            </a:pPr>
            <a:r>
              <a:rPr lang="fa-IR" sz="2800" dirty="0" smtClean="0">
                <a:solidFill>
                  <a:srgbClr val="FF0000"/>
                </a:solidFill>
                <a:latin typeface="B Homa"/>
                <a:cs typeface="B Titr" pitchFamily="2" charset="-78"/>
              </a:rPr>
              <a:t>5. </a:t>
            </a:r>
            <a:r>
              <a:rPr lang="fa-IR" sz="2800" dirty="0">
                <a:solidFill>
                  <a:srgbClr val="FF0000"/>
                </a:solidFill>
                <a:latin typeface="B Homa"/>
                <a:cs typeface="B Titr" pitchFamily="2" charset="-78"/>
              </a:rPr>
              <a:t>توحید در تشریع و تقنین</a:t>
            </a:r>
            <a:endParaRPr lang="en-US" sz="2800" dirty="0">
              <a:solidFill>
                <a:srgbClr val="FF0000"/>
              </a:solidFill>
              <a:latin typeface="B Homa"/>
              <a:cs typeface="B Titr" pitchFamily="2" charset="-78"/>
            </a:endParaRPr>
          </a:p>
          <a:p>
            <a:pPr algn="justLow" rtl="1">
              <a:lnSpc>
                <a:spcPct val="150000"/>
              </a:lnSpc>
              <a:defRPr/>
            </a:pPr>
            <a:r>
              <a:rPr lang="fa-IR" sz="2800" dirty="0">
                <a:solidFill>
                  <a:prstClr val="black"/>
                </a:solidFill>
                <a:cs typeface="B Zar" pitchFamily="2" charset="-78"/>
              </a:rPr>
              <a:t>قانون گذاری و تشریع فقط ویژه خداست. قانون گذار باید دو ویژگی داشته باشد:</a:t>
            </a:r>
          </a:p>
        </p:txBody>
      </p:sp>
      <p:sp>
        <p:nvSpPr>
          <p:cNvPr id="4" name="Oval 3"/>
          <p:cNvSpPr/>
          <p:nvPr/>
        </p:nvSpPr>
        <p:spPr>
          <a:xfrm>
            <a:off x="8686800" y="988600"/>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
        <p:nvSpPr>
          <p:cNvPr id="3" name="TextBox 2"/>
          <p:cNvSpPr txBox="1"/>
          <p:nvPr/>
        </p:nvSpPr>
        <p:spPr>
          <a:xfrm>
            <a:off x="377643" y="4482405"/>
            <a:ext cx="8229600" cy="2031325"/>
          </a:xfrm>
          <a:prstGeom prst="rect">
            <a:avLst/>
          </a:prstGeom>
          <a:noFill/>
        </p:spPr>
        <p:txBody>
          <a:bodyPr wrap="square" rtlCol="0">
            <a:spAutoFit/>
          </a:bodyPr>
          <a:lstStyle/>
          <a:p>
            <a:pPr algn="justLow" rtl="1">
              <a:lnSpc>
                <a:spcPct val="150000"/>
              </a:lnSpc>
            </a:pPr>
            <a:r>
              <a:rPr lang="fa-IR" sz="2800" dirty="0">
                <a:solidFill>
                  <a:srgbClr val="000000"/>
                </a:solidFill>
                <a:cs typeface="B Zar" pitchFamily="2" charset="-78"/>
              </a:rPr>
              <a:t>تنها خداست که از زندگی در اجتماع ما نفعی ندارد و عاری از حس سودجویی است. </a:t>
            </a:r>
            <a:endParaRPr lang="fa-IR" sz="2800" dirty="0" smtClean="0">
              <a:solidFill>
                <a:srgbClr val="000000"/>
              </a:solidFill>
              <a:cs typeface="B Zar" pitchFamily="2" charset="-78"/>
            </a:endParaRPr>
          </a:p>
          <a:p>
            <a:pPr algn="justLow" rtl="1">
              <a:lnSpc>
                <a:spcPct val="150000"/>
              </a:lnSpc>
            </a:pPr>
            <a:r>
              <a:rPr lang="fa-IR" sz="2800" dirty="0" smtClean="0">
                <a:solidFill>
                  <a:srgbClr val="000000"/>
                </a:solidFill>
                <a:cs typeface="B Zar" pitchFamily="2" charset="-78"/>
              </a:rPr>
              <a:t>البته </a:t>
            </a:r>
            <a:r>
              <a:rPr lang="fa-IR" sz="2800" dirty="0">
                <a:solidFill>
                  <a:srgbClr val="000000"/>
                </a:solidFill>
                <a:cs typeface="B Zar" pitchFamily="2" charset="-78"/>
              </a:rPr>
              <a:t>تبیین قوانین وظیفه انبیاء، امامان و جانشینان است. </a:t>
            </a:r>
            <a:endParaRPr lang="en-US" sz="2800" dirty="0">
              <a:solidFill>
                <a:srgbClr val="000000"/>
              </a:solidFill>
              <a:cs typeface="B Zar" pitchFamily="2" charset="-78"/>
            </a:endParaRPr>
          </a:p>
        </p:txBody>
      </p:sp>
      <p:sp>
        <p:nvSpPr>
          <p:cNvPr id="5" name="TextBox 4"/>
          <p:cNvSpPr txBox="1"/>
          <p:nvPr/>
        </p:nvSpPr>
        <p:spPr>
          <a:xfrm>
            <a:off x="3200400" y="2577405"/>
            <a:ext cx="3695242" cy="1384995"/>
          </a:xfrm>
          <a:prstGeom prst="rect">
            <a:avLst/>
          </a:prstGeom>
          <a:noFill/>
        </p:spPr>
        <p:txBody>
          <a:bodyPr wrap="none" rtlCol="0">
            <a:spAutoFit/>
          </a:bodyPr>
          <a:lstStyle/>
          <a:p>
            <a:pPr algn="justLow" rtl="1">
              <a:lnSpc>
                <a:spcPct val="150000"/>
              </a:lnSpc>
            </a:pPr>
            <a:r>
              <a:rPr lang="fa-IR" sz="2800" dirty="0">
                <a:solidFill>
                  <a:prstClr val="black"/>
                </a:solidFill>
                <a:cs typeface="B Zar" pitchFamily="2" charset="-78"/>
              </a:rPr>
              <a:t>1- انسان شناسی</a:t>
            </a:r>
          </a:p>
          <a:p>
            <a:pPr algn="justLow" rtl="1">
              <a:lnSpc>
                <a:spcPct val="150000"/>
              </a:lnSpc>
            </a:pPr>
            <a:r>
              <a:rPr lang="fa-IR" sz="2800" dirty="0">
                <a:solidFill>
                  <a:prstClr val="black"/>
                </a:solidFill>
                <a:cs typeface="B Zar" pitchFamily="2" charset="-78"/>
              </a:rPr>
              <a:t>2- پیراسته از هر نوع سود جویی  </a:t>
            </a:r>
          </a:p>
        </p:txBody>
      </p:sp>
      <p:sp>
        <p:nvSpPr>
          <p:cNvPr id="6" name="Right Brace 5"/>
          <p:cNvSpPr/>
          <p:nvPr/>
        </p:nvSpPr>
        <p:spPr>
          <a:xfrm>
            <a:off x="6743242" y="2715125"/>
            <a:ext cx="419558" cy="1247275"/>
          </a:xfrm>
          <a:prstGeom prst="rightBrace">
            <a:avLst>
              <a:gd name="adj1" fmla="val 34934"/>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1557444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77643" y="3962400"/>
            <a:ext cx="8229600" cy="2677656"/>
          </a:xfrm>
          <a:prstGeom prst="rect">
            <a:avLst/>
          </a:prstGeom>
          <a:noFill/>
        </p:spPr>
        <p:txBody>
          <a:bodyPr wrap="square" rtlCol="0">
            <a:spAutoFit/>
          </a:bodyPr>
          <a:lstStyle/>
          <a:p>
            <a:pPr algn="justLow" rtl="1">
              <a:lnSpc>
                <a:spcPct val="150000"/>
              </a:lnSpc>
              <a:defRPr/>
            </a:pPr>
            <a:r>
              <a:rPr lang="fa-IR" sz="2800" dirty="0" smtClean="0">
                <a:solidFill>
                  <a:srgbClr val="FF0000"/>
                </a:solidFill>
                <a:cs typeface="B Titr" pitchFamily="2" charset="-78"/>
              </a:rPr>
              <a:t>6.توحید </a:t>
            </a:r>
            <a:r>
              <a:rPr lang="fa-IR" sz="2800" dirty="0">
                <a:solidFill>
                  <a:srgbClr val="FF0000"/>
                </a:solidFill>
                <a:cs typeface="B Titr" pitchFamily="2" charset="-78"/>
              </a:rPr>
              <a:t>در اطاعت</a:t>
            </a:r>
            <a:endParaRPr lang="en-US" sz="2800" dirty="0">
              <a:solidFill>
                <a:srgbClr val="FF0000"/>
              </a:solidFill>
              <a:cs typeface="B Titr" pitchFamily="2" charset="-78"/>
            </a:endParaRPr>
          </a:p>
          <a:p>
            <a:pPr algn="justLow" rtl="1">
              <a:lnSpc>
                <a:spcPct val="150000"/>
              </a:lnSpc>
              <a:defRPr/>
            </a:pPr>
            <a:r>
              <a:rPr lang="fa-IR" sz="2800" dirty="0">
                <a:solidFill>
                  <a:srgbClr val="000000"/>
                </a:solidFill>
                <a:cs typeface="B Zar" pitchFamily="2" charset="-78"/>
              </a:rPr>
              <a:t>به این معناست که انسان فقط باید از خداوند پیروی نماید. یکی از وظایف پیامبر ابلاغ دستورهای خداست که در قالب وحی و احادیث جلوه </a:t>
            </a:r>
            <a:r>
              <a:rPr lang="fa-IR" sz="2800" dirty="0" smtClean="0">
                <a:solidFill>
                  <a:srgbClr val="000000"/>
                </a:solidFill>
                <a:cs typeface="B Zar" pitchFamily="2" charset="-78"/>
              </a:rPr>
              <a:t>             می </a:t>
            </a:r>
            <a:r>
              <a:rPr lang="fa-IR" sz="2800" dirty="0">
                <a:solidFill>
                  <a:srgbClr val="000000"/>
                </a:solidFill>
                <a:cs typeface="B Zar" pitchFamily="2" charset="-78"/>
              </a:rPr>
              <a:t>کند</a:t>
            </a:r>
            <a:r>
              <a:rPr lang="fa-IR" sz="2800" dirty="0" smtClean="0">
                <a:solidFill>
                  <a:srgbClr val="000000"/>
                </a:solidFill>
                <a:cs typeface="B Zar" pitchFamily="2" charset="-78"/>
              </a:rPr>
              <a:t>. وحی </a:t>
            </a:r>
            <a:r>
              <a:rPr lang="fa-IR" sz="2800" dirty="0">
                <a:solidFill>
                  <a:srgbClr val="000000"/>
                </a:solidFill>
                <a:cs typeface="B Zar" pitchFamily="2" charset="-78"/>
              </a:rPr>
              <a:t>عین آیات است و احادیث در مقام تبیین این آیات است. </a:t>
            </a:r>
            <a:endParaRPr lang="en-US" sz="2800" dirty="0">
              <a:solidFill>
                <a:srgbClr val="000000"/>
              </a:solidFill>
              <a:cs typeface="B Zar" pitchFamily="2" charset="-78"/>
            </a:endParaRPr>
          </a:p>
        </p:txBody>
      </p:sp>
      <p:sp>
        <p:nvSpPr>
          <p:cNvPr id="4" name="Oval 3"/>
          <p:cNvSpPr/>
          <p:nvPr/>
        </p:nvSpPr>
        <p:spPr>
          <a:xfrm>
            <a:off x="8686800" y="4267200"/>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8875" y="1524000"/>
            <a:ext cx="4286250" cy="2381250"/>
          </a:xfrm>
          <a:prstGeom prst="rect">
            <a:avLst/>
          </a:prstGeom>
          <a:ln w="88900" cap="sq" cmpd="thickThin">
            <a:solidFill>
              <a:schemeClr val="accent6">
                <a:lumMod val="50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119213292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77643" y="1600200"/>
            <a:ext cx="8229600" cy="4616648"/>
          </a:xfrm>
          <a:prstGeom prst="rect">
            <a:avLst/>
          </a:prstGeom>
          <a:noFill/>
        </p:spPr>
        <p:txBody>
          <a:bodyPr wrap="square" rtlCol="0">
            <a:spAutoFit/>
          </a:bodyPr>
          <a:lstStyle/>
          <a:p>
            <a:pPr algn="justLow" rtl="1">
              <a:lnSpc>
                <a:spcPct val="150000"/>
              </a:lnSpc>
              <a:defRPr/>
            </a:pPr>
            <a:r>
              <a:rPr lang="fa-IR" sz="2800" dirty="0" smtClean="0">
                <a:solidFill>
                  <a:srgbClr val="FF0000"/>
                </a:solidFill>
                <a:cs typeface="B Titr" pitchFamily="2" charset="-78"/>
              </a:rPr>
              <a:t>7. </a:t>
            </a:r>
            <a:r>
              <a:rPr lang="fa-IR" sz="2800" dirty="0">
                <a:solidFill>
                  <a:srgbClr val="FF0000"/>
                </a:solidFill>
                <a:cs typeface="B Titr" pitchFamily="2" charset="-78"/>
              </a:rPr>
              <a:t>توحید در حاکمیت</a:t>
            </a:r>
            <a:endParaRPr lang="en-US" sz="2800" dirty="0">
              <a:solidFill>
                <a:srgbClr val="FF0000"/>
              </a:solidFill>
              <a:cs typeface="B Titr" pitchFamily="2" charset="-78"/>
            </a:endParaRPr>
          </a:p>
          <a:p>
            <a:pPr algn="justLow" rtl="1">
              <a:lnSpc>
                <a:spcPct val="150000"/>
              </a:lnSpc>
              <a:defRPr/>
            </a:pPr>
            <a:r>
              <a:rPr lang="fa-IR" sz="2800" dirty="0">
                <a:solidFill>
                  <a:srgbClr val="000000"/>
                </a:solidFill>
                <a:cs typeface="B Zar" pitchFamily="2" charset="-78"/>
              </a:rPr>
              <a:t>توحید در حاکمیت یعنی، حاکمیت </a:t>
            </a:r>
            <a:endParaRPr lang="fa-IR" sz="2800" dirty="0" smtClean="0">
              <a:solidFill>
                <a:srgbClr val="000000"/>
              </a:solidFill>
              <a:cs typeface="B Zar" pitchFamily="2" charset="-78"/>
            </a:endParaRPr>
          </a:p>
          <a:p>
            <a:pPr algn="justLow" rtl="1">
              <a:lnSpc>
                <a:spcPct val="150000"/>
              </a:lnSpc>
              <a:defRPr/>
            </a:pPr>
            <a:r>
              <a:rPr lang="fa-IR" sz="2800" dirty="0" smtClean="0">
                <a:solidFill>
                  <a:srgbClr val="000000"/>
                </a:solidFill>
                <a:cs typeface="B Zar" pitchFamily="2" charset="-78"/>
              </a:rPr>
              <a:t>تنها </a:t>
            </a:r>
            <a:r>
              <a:rPr lang="fa-IR" sz="2800" dirty="0">
                <a:solidFill>
                  <a:srgbClr val="000000"/>
                </a:solidFill>
                <a:cs typeface="B Zar" pitchFamily="2" charset="-78"/>
              </a:rPr>
              <a:t>از آن خداست و فقط کسانی </a:t>
            </a:r>
            <a:r>
              <a:rPr lang="fa-IR" sz="2800" dirty="0" smtClean="0">
                <a:solidFill>
                  <a:srgbClr val="000000"/>
                </a:solidFill>
                <a:cs typeface="B Zar" pitchFamily="2" charset="-78"/>
              </a:rPr>
              <a:t>که</a:t>
            </a:r>
          </a:p>
          <a:p>
            <a:pPr algn="justLow" rtl="1">
              <a:lnSpc>
                <a:spcPct val="150000"/>
              </a:lnSpc>
              <a:defRPr/>
            </a:pPr>
            <a:r>
              <a:rPr lang="fa-IR" sz="2800" dirty="0" smtClean="0">
                <a:solidFill>
                  <a:srgbClr val="000000"/>
                </a:solidFill>
                <a:cs typeface="B Zar" pitchFamily="2" charset="-78"/>
              </a:rPr>
              <a:t> </a:t>
            </a:r>
            <a:r>
              <a:rPr lang="fa-IR" sz="2800" dirty="0">
                <a:solidFill>
                  <a:srgbClr val="000000"/>
                </a:solidFill>
                <a:cs typeface="B Zar" pitchFamily="2" charset="-78"/>
              </a:rPr>
              <a:t>به </a:t>
            </a:r>
            <a:r>
              <a:rPr lang="fa-IR" sz="2800" dirty="0" smtClean="0">
                <a:solidFill>
                  <a:srgbClr val="000000"/>
                </a:solidFill>
                <a:cs typeface="B Zar" pitchFamily="2" charset="-78"/>
              </a:rPr>
              <a:t>اجـازه </a:t>
            </a:r>
            <a:r>
              <a:rPr lang="fa-IR" sz="2800" dirty="0">
                <a:solidFill>
                  <a:srgbClr val="000000"/>
                </a:solidFill>
                <a:cs typeface="B Zar" pitchFamily="2" charset="-78"/>
              </a:rPr>
              <a:t>او </a:t>
            </a:r>
            <a:r>
              <a:rPr lang="fa-IR" sz="2800" dirty="0" smtClean="0">
                <a:solidFill>
                  <a:srgbClr val="000000"/>
                </a:solidFill>
                <a:cs typeface="B Zar" pitchFamily="2" charset="-78"/>
              </a:rPr>
              <a:t>هـستند حـق حـاکمیـت </a:t>
            </a:r>
          </a:p>
          <a:p>
            <a:pPr algn="justLow" rtl="1">
              <a:lnSpc>
                <a:spcPct val="150000"/>
              </a:lnSpc>
              <a:defRPr/>
            </a:pPr>
            <a:r>
              <a:rPr lang="fa-IR" sz="2800" dirty="0" smtClean="0">
                <a:solidFill>
                  <a:srgbClr val="000000"/>
                </a:solidFill>
                <a:cs typeface="B Zar" pitchFamily="2" charset="-78"/>
              </a:rPr>
              <a:t>دارند</a:t>
            </a:r>
            <a:r>
              <a:rPr lang="fa-IR" sz="2800" dirty="0">
                <a:solidFill>
                  <a:srgbClr val="000000"/>
                </a:solidFill>
                <a:cs typeface="B Zar" pitchFamily="2" charset="-78"/>
              </a:rPr>
              <a:t>. اصولا جامعه بر دو پایه </a:t>
            </a:r>
            <a:r>
              <a:rPr lang="fa-IR" sz="2800" dirty="0" smtClean="0">
                <a:solidFill>
                  <a:srgbClr val="000000"/>
                </a:solidFill>
                <a:cs typeface="B Zar" pitchFamily="2" charset="-78"/>
              </a:rPr>
              <a:t>قانون و</a:t>
            </a:r>
          </a:p>
          <a:p>
            <a:pPr algn="justLow" rtl="1">
              <a:lnSpc>
                <a:spcPct val="150000"/>
              </a:lnSpc>
              <a:defRPr/>
            </a:pPr>
            <a:r>
              <a:rPr lang="fa-IR" sz="2800" dirty="0" smtClean="0">
                <a:solidFill>
                  <a:srgbClr val="000000"/>
                </a:solidFill>
                <a:cs typeface="B Zar" pitchFamily="2" charset="-78"/>
              </a:rPr>
              <a:t>مجریان </a:t>
            </a:r>
            <a:r>
              <a:rPr lang="fa-IR" sz="2800" dirty="0">
                <a:solidFill>
                  <a:srgbClr val="000000"/>
                </a:solidFill>
                <a:cs typeface="B Zar" pitchFamily="2" charset="-78"/>
              </a:rPr>
              <a:t>قانون استوار است، البته حکومت در اسلام هدف نیست بلکه </a:t>
            </a:r>
            <a:r>
              <a:rPr lang="fa-IR" sz="2800" dirty="0" smtClean="0">
                <a:solidFill>
                  <a:srgbClr val="000000"/>
                </a:solidFill>
                <a:cs typeface="B Zar" pitchFamily="2" charset="-78"/>
              </a:rPr>
              <a:t/>
            </a:r>
            <a:br>
              <a:rPr lang="fa-IR" sz="2800" dirty="0" smtClean="0">
                <a:solidFill>
                  <a:srgbClr val="000000"/>
                </a:solidFill>
                <a:cs typeface="B Zar" pitchFamily="2" charset="-78"/>
              </a:rPr>
            </a:br>
            <a:r>
              <a:rPr lang="fa-IR" sz="2800" dirty="0" smtClean="0">
                <a:solidFill>
                  <a:srgbClr val="000000"/>
                </a:solidFill>
                <a:cs typeface="B Zar" pitchFamily="2" charset="-78"/>
              </a:rPr>
              <a:t>مقدمه </a:t>
            </a:r>
            <a:r>
              <a:rPr lang="fa-IR" sz="2800" dirty="0">
                <a:solidFill>
                  <a:srgbClr val="000000"/>
                </a:solidFill>
                <a:cs typeface="B Zar" pitchFamily="2" charset="-78"/>
              </a:rPr>
              <a:t>ای است برای اهداف عالی تر. </a:t>
            </a:r>
            <a:endParaRPr lang="en-US" sz="2800" dirty="0">
              <a:solidFill>
                <a:srgbClr val="000000"/>
              </a:solidFill>
              <a:cs typeface="B Zar" pitchFamily="2" charset="-78"/>
            </a:endParaRPr>
          </a:p>
        </p:txBody>
      </p:sp>
      <p:sp>
        <p:nvSpPr>
          <p:cNvPr id="4" name="Oval 3"/>
          <p:cNvSpPr/>
          <p:nvPr/>
        </p:nvSpPr>
        <p:spPr>
          <a:xfrm>
            <a:off x="8686800" y="1905000"/>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4689" t="4414" r="3800" b="5331"/>
          <a:stretch/>
        </p:blipFill>
        <p:spPr>
          <a:xfrm>
            <a:off x="152400" y="1600200"/>
            <a:ext cx="4255960" cy="3116317"/>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6867896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962400" y="1371600"/>
            <a:ext cx="4644843" cy="3970318"/>
          </a:xfrm>
          <a:prstGeom prst="rect">
            <a:avLst/>
          </a:prstGeom>
          <a:noFill/>
        </p:spPr>
        <p:txBody>
          <a:bodyPr wrap="square" rtlCol="0">
            <a:spAutoFit/>
          </a:bodyPr>
          <a:lstStyle/>
          <a:p>
            <a:pPr algn="justLow" rtl="1">
              <a:lnSpc>
                <a:spcPct val="150000"/>
              </a:lnSpc>
              <a:defRPr/>
            </a:pPr>
            <a:r>
              <a:rPr lang="fa-IR" sz="2800" dirty="0" smtClean="0">
                <a:solidFill>
                  <a:srgbClr val="FF0000"/>
                </a:solidFill>
                <a:cs typeface="B Titr" pitchFamily="2" charset="-78"/>
              </a:rPr>
              <a:t>8. </a:t>
            </a:r>
            <a:r>
              <a:rPr lang="fa-IR" sz="2800" dirty="0">
                <a:solidFill>
                  <a:srgbClr val="FF0000"/>
                </a:solidFill>
                <a:cs typeface="B Titr" pitchFamily="2" charset="-78"/>
              </a:rPr>
              <a:t>توحید در عبادت</a:t>
            </a:r>
            <a:endParaRPr lang="en-US" sz="2800" dirty="0">
              <a:solidFill>
                <a:srgbClr val="FF0000"/>
              </a:solidFill>
              <a:cs typeface="B Titr" pitchFamily="2" charset="-78"/>
            </a:endParaRPr>
          </a:p>
          <a:p>
            <a:pPr algn="justLow" rtl="1">
              <a:lnSpc>
                <a:spcPct val="150000"/>
              </a:lnSpc>
              <a:defRPr/>
            </a:pPr>
            <a:r>
              <a:rPr lang="fa-IR" sz="2800" dirty="0">
                <a:solidFill>
                  <a:srgbClr val="000000"/>
                </a:solidFill>
                <a:cs typeface="B Zar" pitchFamily="2" charset="-78"/>
              </a:rPr>
              <a:t>یکتاپرستی، اساس دعوت همه ی پیامبران الهی در همه ادوار تاریخ است. عبادت بدین معناست که انسان در برابر کسی یا چیزی خضوع و خشوع کند به طوری که او را مالک و رب انسان و جهان بداند</a:t>
            </a:r>
            <a:r>
              <a:rPr lang="fa-IR" sz="2800" dirty="0" smtClean="0">
                <a:solidFill>
                  <a:srgbClr val="000000"/>
                </a:solidFill>
                <a:cs typeface="B Zar" pitchFamily="2" charset="-78"/>
              </a:rPr>
              <a:t>.</a:t>
            </a:r>
          </a:p>
        </p:txBody>
      </p:sp>
      <p:sp>
        <p:nvSpPr>
          <p:cNvPr id="4" name="Oval 3"/>
          <p:cNvSpPr/>
          <p:nvPr/>
        </p:nvSpPr>
        <p:spPr>
          <a:xfrm>
            <a:off x="8686800" y="1676400"/>
            <a:ext cx="228600" cy="228600"/>
          </a:xfrm>
          <a:prstGeom prst="ellipse">
            <a:avLst/>
          </a:prstGeom>
          <a:solidFill>
            <a:srgbClr val="673105"/>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1755957"/>
            <a:ext cx="3501843" cy="3501843"/>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271308" y="5486400"/>
            <a:ext cx="8335935" cy="954107"/>
          </a:xfrm>
          <a:prstGeom prst="rect">
            <a:avLst/>
          </a:prstGeom>
          <a:noFill/>
        </p:spPr>
        <p:txBody>
          <a:bodyPr wrap="none" rtlCol="0">
            <a:spAutoFit/>
          </a:bodyPr>
          <a:lstStyle/>
          <a:p>
            <a:pPr algn="r" rtl="1"/>
            <a:r>
              <a:rPr lang="fa-IR" sz="2800" dirty="0">
                <a:solidFill>
                  <a:srgbClr val="000000"/>
                </a:solidFill>
                <a:cs typeface="B Zar" pitchFamily="2" charset="-78"/>
              </a:rPr>
              <a:t>عبادت وجه مشترک همه ادیان الهی است در حالی که در بعضی از مصادیق با </a:t>
            </a:r>
            <a:endParaRPr lang="fa-IR" sz="2800" dirty="0" smtClean="0">
              <a:solidFill>
                <a:srgbClr val="000000"/>
              </a:solidFill>
              <a:cs typeface="B Zar" pitchFamily="2" charset="-78"/>
            </a:endParaRPr>
          </a:p>
          <a:p>
            <a:pPr algn="r" rtl="1"/>
            <a:r>
              <a:rPr lang="fa-IR" sz="2800" dirty="0" smtClean="0">
                <a:solidFill>
                  <a:srgbClr val="000000"/>
                </a:solidFill>
                <a:cs typeface="B Zar" pitchFamily="2" charset="-78"/>
              </a:rPr>
              <a:t>هم </a:t>
            </a:r>
            <a:r>
              <a:rPr lang="fa-IR" sz="2800" dirty="0">
                <a:solidFill>
                  <a:srgbClr val="000000"/>
                </a:solidFill>
                <a:cs typeface="B Zar" pitchFamily="2" charset="-78"/>
              </a:rPr>
              <a:t>اختلاف دارند. </a:t>
            </a:r>
            <a:endParaRPr lang="en-US" sz="2800" dirty="0">
              <a:solidFill>
                <a:srgbClr val="000000"/>
              </a:solidFill>
              <a:cs typeface="B Zar" pitchFamily="2" charset="-78"/>
            </a:endParaRPr>
          </a:p>
        </p:txBody>
      </p:sp>
    </p:spTree>
    <p:extLst>
      <p:ext uri="{BB962C8B-B14F-4D97-AF65-F5344CB8AC3E}">
        <p14:creationId xmlns:p14="http://schemas.microsoft.com/office/powerpoint/2010/main" val="4208111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2401" y="227647"/>
            <a:ext cx="7543800" cy="6401753"/>
          </a:xfrm>
          <a:prstGeom prst="rect">
            <a:avLst/>
          </a:prstGeom>
          <a:noFill/>
        </p:spPr>
        <p:txBody>
          <a:bodyPr wrap="square" rtlCol="0">
            <a:spAutoFit/>
          </a:bodyPr>
          <a:lstStyle/>
          <a:p>
            <a:pPr algn="ctr" rtl="1">
              <a:lnSpc>
                <a:spcPct val="150000"/>
              </a:lnSpc>
              <a:spcBef>
                <a:spcPts val="1200"/>
              </a:spcBef>
              <a:defRPr/>
            </a:pPr>
            <a:r>
              <a:rPr lang="fa-IR" sz="3600" dirty="0">
                <a:solidFill>
                  <a:schemeClr val="accent6">
                    <a:lumMod val="50000"/>
                  </a:schemeClr>
                </a:solidFill>
                <a:latin typeface="B Homa"/>
                <a:cs typeface="B Homa" pitchFamily="2" charset="-78"/>
              </a:rPr>
              <a:t>توسل به اولیاء الهی</a:t>
            </a:r>
            <a:endParaRPr lang="en-US" sz="3600" dirty="0">
              <a:solidFill>
                <a:schemeClr val="accent6">
                  <a:lumMod val="50000"/>
                </a:schemeClr>
              </a:solidFill>
              <a:latin typeface="B Homa"/>
              <a:cs typeface="B Homa" pitchFamily="2" charset="-78"/>
            </a:endParaRPr>
          </a:p>
          <a:p>
            <a:pPr algn="just" rtl="1">
              <a:lnSpc>
                <a:spcPct val="150000"/>
              </a:lnSpc>
              <a:spcBef>
                <a:spcPts val="1200"/>
              </a:spcBef>
              <a:defRPr/>
            </a:pPr>
            <a:r>
              <a:rPr lang="fa-IR" sz="2800" dirty="0">
                <a:cs typeface="B Zar" pitchFamily="2" charset="-78"/>
              </a:rPr>
              <a:t>توسل و تعلق به غیر خدا هنگامی شرک محسوب می شود که ما برای آن ها در اثر بخشی بدون اذن خدا اصالت و استقلال قائل شویم. خود قرآن هم به کسانی دستور می دهد که به سراغ پیامبر بروند و طلب مغفرت کنند</a:t>
            </a:r>
            <a:r>
              <a:rPr lang="fa-IR" sz="2800" dirty="0" smtClean="0">
                <a:cs typeface="B Zar" pitchFamily="2" charset="-78"/>
              </a:rPr>
              <a:t>.</a:t>
            </a:r>
          </a:p>
          <a:p>
            <a:pPr algn="just" rtl="1">
              <a:lnSpc>
                <a:spcPct val="150000"/>
              </a:lnSpc>
              <a:spcBef>
                <a:spcPts val="1200"/>
              </a:spcBef>
              <a:defRPr/>
            </a:pPr>
            <a:r>
              <a:rPr lang="fa-IR" sz="2800" dirty="0">
                <a:solidFill>
                  <a:srgbClr val="000000"/>
                </a:solidFill>
                <a:cs typeface="B Zar" pitchFamily="2" charset="-78"/>
              </a:rPr>
              <a:t>آیات نشان می دهد که این در ادیان دیگر هم مثل قوم بنی اسرائیل وجود داشته است. البته این اشکال هم که شخص مورد خطاب برای توسل باید زنده باشد اشکال بیهوده ای است چون این افراد را زنده و دارای تاثیر در این جهان می دانیم. </a:t>
            </a:r>
            <a:endParaRPr lang="en-US" sz="2800" dirty="0">
              <a:solidFill>
                <a:srgbClr val="000000"/>
              </a:solidFill>
              <a:cs typeface="B Zar" pitchFamily="2" charset="-78"/>
            </a:endParaRPr>
          </a:p>
        </p:txBody>
      </p:sp>
      <p:pic>
        <p:nvPicPr>
          <p:cNvPr id="6" name="Picture 5"/>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a:off x="183931" y="380047"/>
            <a:ext cx="1492469" cy="733660"/>
          </a:xfrm>
          <a:prstGeom prst="rect">
            <a:avLst/>
          </a:prstGeom>
        </p:spPr>
      </p:pic>
      <p:pic>
        <p:nvPicPr>
          <p:cNvPr id="7" name="Picture 6"/>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37702"/>
          <a:stretch/>
        </p:blipFill>
        <p:spPr>
          <a:xfrm rot="10800000">
            <a:off x="6203732" y="380048"/>
            <a:ext cx="1492469" cy="733660"/>
          </a:xfrm>
          <a:prstGeom prst="rect">
            <a:avLst/>
          </a:prstGeom>
        </p:spPr>
      </p:pic>
    </p:spTree>
    <p:extLst>
      <p:ext uri="{BB962C8B-B14F-4D97-AF65-F5344CB8AC3E}">
        <p14:creationId xmlns:p14="http://schemas.microsoft.com/office/powerpoint/2010/main" val="1416204838"/>
      </p:ext>
    </p:extLst>
  </p:cSld>
  <p:clrMapOvr>
    <a:masterClrMapping/>
  </p:clrMapOvr>
  <p:transition spd="slow">
    <p:randomBar dir="vert"/>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9365" r="3039"/>
          <a:stretch/>
        </p:blipFill>
        <p:spPr>
          <a:xfrm>
            <a:off x="0" y="0"/>
            <a:ext cx="4030716" cy="6858000"/>
          </a:xfrm>
          <a:prstGeom prst="rect">
            <a:avLst/>
          </a:prstGeom>
        </p:spPr>
      </p:pic>
      <p:sp>
        <p:nvSpPr>
          <p:cNvPr id="2" name="TextBox 1"/>
          <p:cNvSpPr txBox="1"/>
          <p:nvPr/>
        </p:nvSpPr>
        <p:spPr>
          <a:xfrm>
            <a:off x="4156839" y="1597730"/>
            <a:ext cx="4758561" cy="3662541"/>
          </a:xfrm>
          <a:prstGeom prst="rect">
            <a:avLst/>
          </a:prstGeom>
          <a:noFill/>
        </p:spPr>
        <p:txBody>
          <a:bodyPr wrap="square" rtlCol="0">
            <a:spAutoFit/>
          </a:bodyPr>
          <a:lstStyle/>
          <a:p>
            <a:pPr algn="ctr" rtl="1">
              <a:lnSpc>
                <a:spcPct val="150000"/>
              </a:lnSpc>
              <a:spcBef>
                <a:spcPts val="1200"/>
              </a:spcBef>
              <a:defRPr/>
            </a:pPr>
            <a:r>
              <a:rPr lang="fa-IR" sz="3600" dirty="0">
                <a:solidFill>
                  <a:schemeClr val="accent6">
                    <a:lumMod val="50000"/>
                  </a:schemeClr>
                </a:solidFill>
                <a:cs typeface="B Homa" pitchFamily="2" charset="-78"/>
              </a:rPr>
              <a:t>بزرگداشت انبیاء و اولیاء الهی</a:t>
            </a:r>
            <a:endParaRPr lang="en-US" sz="3600" dirty="0">
              <a:solidFill>
                <a:schemeClr val="accent6">
                  <a:lumMod val="50000"/>
                </a:schemeClr>
              </a:solidFill>
              <a:cs typeface="B Homa" pitchFamily="2" charset="-78"/>
            </a:endParaRPr>
          </a:p>
          <a:p>
            <a:pPr algn="justLow" rtl="1">
              <a:lnSpc>
                <a:spcPct val="150000"/>
              </a:lnSpc>
              <a:spcBef>
                <a:spcPts val="1200"/>
              </a:spcBef>
              <a:defRPr/>
            </a:pPr>
            <a:r>
              <a:rPr lang="fa-IR" sz="2800" dirty="0">
                <a:cs typeface="B Zar" pitchFamily="2" charset="-78"/>
              </a:rPr>
              <a:t>تکریم اولیاء الله به این دلیل که این ها مورد عنایت خداوند </a:t>
            </a:r>
            <a:r>
              <a:rPr lang="fa-IR" sz="2800" dirty="0" smtClean="0">
                <a:cs typeface="B Zar" pitchFamily="2" charset="-78"/>
              </a:rPr>
              <a:t>هستند، </a:t>
            </a:r>
            <a:r>
              <a:rPr lang="fa-IR" sz="2800" dirty="0">
                <a:cs typeface="B Zar" pitchFamily="2" charset="-78"/>
              </a:rPr>
              <a:t>هیچ شرکی در آن راه ندارد. البته تکریم این اولیاء الله منحصر به دوران حیات آنها هم نیست.</a:t>
            </a:r>
          </a:p>
        </p:txBody>
      </p:sp>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56216" t="40689" r="35324" b="14483"/>
          <a:stretch/>
        </p:blipFill>
        <p:spPr>
          <a:xfrm rot="5400000">
            <a:off x="6269419" y="-794657"/>
            <a:ext cx="533400" cy="2122714"/>
          </a:xfrm>
          <a:prstGeom prst="rect">
            <a:avLst/>
          </a:prstGeom>
        </p:spPr>
      </p:pic>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l="56216" t="40689" r="35324" b="14483"/>
          <a:stretch/>
        </p:blipFill>
        <p:spPr>
          <a:xfrm rot="16200000">
            <a:off x="6269419" y="5529943"/>
            <a:ext cx="533400" cy="2122714"/>
          </a:xfrm>
          <a:prstGeom prst="rect">
            <a:avLst/>
          </a:prstGeom>
        </p:spPr>
      </p:pic>
    </p:spTree>
    <p:extLst>
      <p:ext uri="{BB962C8B-B14F-4D97-AF65-F5344CB8AC3E}">
        <p14:creationId xmlns:p14="http://schemas.microsoft.com/office/powerpoint/2010/main" val="40939980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609599" y="1066800"/>
            <a:ext cx="7924801" cy="4616648"/>
          </a:xfrm>
          <a:prstGeom prst="rect">
            <a:avLst/>
          </a:prstGeom>
          <a:noFill/>
        </p:spPr>
        <p:txBody>
          <a:bodyPr wrap="square" rtlCol="0">
            <a:spAutoFit/>
          </a:bodyPr>
          <a:lstStyle/>
          <a:p>
            <a:pPr algn="justLow" rtl="1">
              <a:lnSpc>
                <a:spcPct val="150000"/>
              </a:lnSpc>
              <a:defRPr/>
            </a:pPr>
            <a:r>
              <a:rPr lang="fa-IR" sz="2800" dirty="0">
                <a:solidFill>
                  <a:schemeClr val="accent6">
                    <a:lumMod val="50000"/>
                  </a:schemeClr>
                </a:solidFill>
                <a:cs typeface="B Zar" pitchFamily="2" charset="-78"/>
              </a:rPr>
              <a:t>دو سوال مطرح می شود که تکریم چه سودی دارد و شیوه ی این تکریم چیست؟ </a:t>
            </a:r>
            <a:endParaRPr lang="fa-IR" sz="2800" dirty="0" smtClean="0">
              <a:solidFill>
                <a:schemeClr val="accent6">
                  <a:lumMod val="50000"/>
                </a:schemeClr>
              </a:solidFill>
              <a:cs typeface="B Zar" pitchFamily="2" charset="-78"/>
            </a:endParaRPr>
          </a:p>
          <a:p>
            <a:pPr algn="justLow" rtl="1">
              <a:lnSpc>
                <a:spcPct val="150000"/>
              </a:lnSpc>
              <a:defRPr/>
            </a:pPr>
            <a:r>
              <a:rPr lang="fa-IR" sz="2800" dirty="0">
                <a:solidFill>
                  <a:srgbClr val="000000"/>
                </a:solidFill>
                <a:cs typeface="B Zar" pitchFamily="2" charset="-78"/>
              </a:rPr>
              <a:t>در جواب سوال اول باید گفت این تکریم مانند نردبانی است که باعث تکامل انسان می شود.</a:t>
            </a:r>
            <a:endParaRPr lang="en-US" sz="2800" dirty="0">
              <a:cs typeface="B Zar" pitchFamily="2" charset="-78"/>
            </a:endParaRPr>
          </a:p>
          <a:p>
            <a:pPr algn="justLow" rtl="1">
              <a:lnSpc>
                <a:spcPct val="150000"/>
              </a:lnSpc>
              <a:defRPr/>
            </a:pPr>
            <a:r>
              <a:rPr lang="fa-IR" sz="2800" dirty="0">
                <a:solidFill>
                  <a:srgbClr val="000000"/>
                </a:solidFill>
                <a:cs typeface="B Zar" pitchFamily="2" charset="-78"/>
              </a:rPr>
              <a:t>اما</a:t>
            </a:r>
            <a:r>
              <a:rPr lang="en-US" sz="2800" dirty="0">
                <a:solidFill>
                  <a:srgbClr val="000000"/>
                </a:solidFill>
                <a:cs typeface="B Zar" pitchFamily="2" charset="-78"/>
              </a:rPr>
              <a:t> </a:t>
            </a:r>
            <a:r>
              <a:rPr lang="fa-IR" sz="2800" dirty="0">
                <a:solidFill>
                  <a:srgbClr val="000000"/>
                </a:solidFill>
                <a:cs typeface="B Zar" pitchFamily="2" charset="-78"/>
              </a:rPr>
              <a:t>جواب سوال دوم این است که </a:t>
            </a:r>
            <a:r>
              <a:rPr lang="fa-IR" sz="2800" dirty="0" smtClean="0">
                <a:solidFill>
                  <a:srgbClr val="000000"/>
                </a:solidFill>
                <a:cs typeface="B Zar" pitchFamily="2" charset="-78"/>
              </a:rPr>
              <a:t>محبت قلبی، در گفتار و کردار آدمی بازتاب عملی دارد؛ مثل پیروی از آنها و </a:t>
            </a:r>
            <a:r>
              <a:rPr lang="fa-IR" sz="2800" dirty="0">
                <a:solidFill>
                  <a:srgbClr val="000000"/>
                </a:solidFill>
                <a:cs typeface="B Zar" pitchFamily="2" charset="-78"/>
              </a:rPr>
              <a:t>شادی در </a:t>
            </a:r>
            <a:r>
              <a:rPr lang="fa-IR" sz="2800" dirty="0" smtClean="0">
                <a:solidFill>
                  <a:srgbClr val="000000"/>
                </a:solidFill>
                <a:cs typeface="B Zar" pitchFamily="2" charset="-78"/>
              </a:rPr>
              <a:t>شادی آن </a:t>
            </a:r>
            <a:r>
              <a:rPr lang="fa-IR" sz="2800" dirty="0">
                <a:solidFill>
                  <a:srgbClr val="000000"/>
                </a:solidFill>
                <a:cs typeface="B Zar" pitchFamily="2" charset="-78"/>
              </a:rPr>
              <a:t>ها و غمگین بودن در غم آن ها. </a:t>
            </a:r>
            <a:endParaRPr lang="en-US" sz="2800" dirty="0">
              <a:solidFill>
                <a:srgbClr val="000000"/>
              </a:solidFill>
              <a:cs typeface="B Zar" pitchFamily="2" charset="-78"/>
            </a:endParaRPr>
          </a:p>
        </p:txBody>
      </p:sp>
    </p:spTree>
    <p:extLst>
      <p:ext uri="{BB962C8B-B14F-4D97-AF65-F5344CB8AC3E}">
        <p14:creationId xmlns:p14="http://schemas.microsoft.com/office/powerpoint/2010/main" val="3770703293"/>
      </p:ext>
    </p:extLst>
  </p:cSld>
  <p:clrMapOvr>
    <a:masterClrMapping/>
  </p:clrMapOvr>
  <p:transition spd="slow">
    <p:push dir="u"/>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051033" y="228600"/>
            <a:ext cx="7102367" cy="2862322"/>
          </a:xfrm>
          <a:prstGeom prst="rect">
            <a:avLst/>
          </a:prstGeom>
          <a:noFill/>
        </p:spPr>
        <p:txBody>
          <a:bodyPr wrap="square" rtlCol="0">
            <a:spAutoFit/>
          </a:bodyPr>
          <a:lstStyle/>
          <a:p>
            <a:pPr marL="457200" indent="-457200" algn="ctr" rtl="1">
              <a:lnSpc>
                <a:spcPct val="150000"/>
              </a:lnSpc>
              <a:defRPr/>
            </a:pPr>
            <a:r>
              <a:rPr lang="fa-IR" sz="3600" dirty="0">
                <a:solidFill>
                  <a:schemeClr val="accent6">
                    <a:lumMod val="50000"/>
                  </a:schemeClr>
                </a:solidFill>
                <a:cs typeface="B Homa" pitchFamily="2" charset="-78"/>
              </a:rPr>
              <a:t>تبرک جستن به آثار اولیاء الهی</a:t>
            </a:r>
            <a:endParaRPr lang="en-US" sz="3600" dirty="0">
              <a:solidFill>
                <a:schemeClr val="accent6">
                  <a:lumMod val="50000"/>
                </a:schemeClr>
              </a:solidFill>
              <a:cs typeface="B Homa" pitchFamily="2" charset="-78"/>
            </a:endParaRPr>
          </a:p>
          <a:p>
            <a:pPr algn="just" rtl="1">
              <a:lnSpc>
                <a:spcPct val="150000"/>
              </a:lnSpc>
              <a:defRPr/>
            </a:pPr>
            <a:r>
              <a:rPr lang="fa-IR" sz="2800" dirty="0">
                <a:solidFill>
                  <a:srgbClr val="000000"/>
                </a:solidFill>
                <a:cs typeface="B Zar" pitchFamily="2" charset="-78"/>
              </a:rPr>
              <a:t>تبرک جستن به آثار اولیاء الهی از جهت محبت نه از جهت مقام الوهیت به هیچ وجه شرک نیست. قرآن هم در ماجرای حضرت یعقوب (ع) این ماجرای تبرک جستن را مورد تایید قرار می دهند. </a:t>
            </a:r>
            <a:endParaRPr lang="en-US" sz="2800" dirty="0">
              <a:solidFill>
                <a:srgbClr val="000000"/>
              </a:solidFill>
              <a:cs typeface="B Zar" pitchFamily="2" charset="-78"/>
            </a:endParaRPr>
          </a:p>
        </p:txBody>
      </p:sp>
      <p:pic>
        <p:nvPicPr>
          <p:cNvPr id="6" name="Picture 5"/>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4483"/>
          <a:stretch/>
        </p:blipFill>
        <p:spPr>
          <a:xfrm>
            <a:off x="990601" y="457200"/>
            <a:ext cx="1090448" cy="733660"/>
          </a:xfrm>
          <a:prstGeom prst="rect">
            <a:avLst/>
          </a:prstGeom>
        </p:spPr>
      </p:pic>
      <p:pic>
        <p:nvPicPr>
          <p:cNvPr id="10" name="Picture 9"/>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4483"/>
          <a:stretch/>
        </p:blipFill>
        <p:spPr>
          <a:xfrm rot="10800000">
            <a:off x="7062952" y="457200"/>
            <a:ext cx="1090448" cy="733660"/>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28812" y="3200400"/>
            <a:ext cx="5286375" cy="3524250"/>
          </a:xfrm>
          <a:prstGeom prst="rect">
            <a:avLst/>
          </a:prstGeom>
          <a:ln>
            <a:noFill/>
          </a:ln>
          <a:effectLst>
            <a:softEdge rad="112500"/>
          </a:effectLst>
        </p:spPr>
      </p:pic>
    </p:spTree>
    <p:extLst>
      <p:ext uri="{BB962C8B-B14F-4D97-AF65-F5344CB8AC3E}">
        <p14:creationId xmlns:p14="http://schemas.microsoft.com/office/powerpoint/2010/main" val="23342375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1407616"/>
            <a:ext cx="8382000" cy="4154984"/>
          </a:xfrm>
          <a:prstGeom prst="rect">
            <a:avLst/>
          </a:prstGeom>
          <a:noFill/>
        </p:spPr>
        <p:txBody>
          <a:bodyPr wrap="square" rtlCol="0">
            <a:spAutoFit/>
          </a:bodyPr>
          <a:lstStyle/>
          <a:p>
            <a:pPr marL="571500" indent="-571500" algn="ctr" rtl="1">
              <a:lnSpc>
                <a:spcPct val="150000"/>
              </a:lnSpc>
              <a:defRPr/>
            </a:pPr>
            <a:r>
              <a:rPr lang="fa-IR" sz="3600" dirty="0">
                <a:solidFill>
                  <a:schemeClr val="accent6">
                    <a:lumMod val="50000"/>
                  </a:schemeClr>
                </a:solidFill>
                <a:cs typeface="B Homa" pitchFamily="2" charset="-78"/>
              </a:rPr>
              <a:t>نماز</a:t>
            </a:r>
            <a:endParaRPr lang="en-US" sz="3600" dirty="0">
              <a:solidFill>
                <a:schemeClr val="accent6">
                  <a:lumMod val="50000"/>
                </a:schemeClr>
              </a:solidFill>
              <a:cs typeface="B Homa" pitchFamily="2" charset="-78"/>
            </a:endParaRPr>
          </a:p>
          <a:p>
            <a:pPr algn="justLow" rtl="1">
              <a:lnSpc>
                <a:spcPct val="150000"/>
              </a:lnSpc>
              <a:defRPr/>
            </a:pPr>
            <a:r>
              <a:rPr lang="fa-IR" sz="2800" dirty="0">
                <a:cs typeface="B Zar" pitchFamily="2" charset="-78"/>
              </a:rPr>
              <a:t>نماز بهترین عملی است که تجلی بندگی و عبادت خداوند است و پس از معرفت خدا، بهترین عمل دانسته شده است. اگر به قرآن نظر بیفکنیم به هیچ عملی مانند نماز اهمیت داده </a:t>
            </a:r>
            <a:r>
              <a:rPr lang="fa-IR" sz="2800" dirty="0" smtClean="0">
                <a:cs typeface="B Zar" pitchFamily="2" charset="-78"/>
              </a:rPr>
              <a:t>نشده</a:t>
            </a:r>
          </a:p>
          <a:p>
            <a:pPr algn="justLow" rtl="1">
              <a:lnSpc>
                <a:spcPct val="150000"/>
              </a:lnSpc>
              <a:defRPr/>
            </a:pPr>
            <a:r>
              <a:rPr lang="fa-IR" sz="2800" dirty="0" smtClean="0">
                <a:cs typeface="B Zar" pitchFamily="2" charset="-78"/>
              </a:rPr>
              <a:t> اسـت</a:t>
            </a:r>
            <a:r>
              <a:rPr lang="fa-IR" sz="2800" dirty="0">
                <a:cs typeface="B Zar" pitchFamily="2" charset="-78"/>
              </a:rPr>
              <a:t>. </a:t>
            </a:r>
            <a:r>
              <a:rPr lang="fa-IR" sz="2800" dirty="0" smtClean="0">
                <a:cs typeface="B Zar" pitchFamily="2" charset="-78"/>
              </a:rPr>
              <a:t> در روایـات هـم نـمـاز </a:t>
            </a:r>
            <a:r>
              <a:rPr lang="fa-IR" sz="2800" dirty="0">
                <a:cs typeface="B Zar" pitchFamily="2" charset="-78"/>
              </a:rPr>
              <a:t>را </a:t>
            </a:r>
            <a:endParaRPr lang="fa-IR" sz="2800" dirty="0" smtClean="0">
              <a:cs typeface="B Zar" pitchFamily="2" charset="-78"/>
            </a:endParaRPr>
          </a:p>
          <a:p>
            <a:pPr algn="justLow" rtl="1">
              <a:lnSpc>
                <a:spcPct val="150000"/>
              </a:lnSpc>
              <a:defRPr/>
            </a:pPr>
            <a:r>
              <a:rPr lang="fa-IR" sz="2800" dirty="0" smtClean="0">
                <a:cs typeface="B Zar" pitchFamily="2" charset="-78"/>
              </a:rPr>
              <a:t>عمود </a:t>
            </a:r>
            <a:r>
              <a:rPr lang="fa-IR" sz="2800" dirty="0">
                <a:cs typeface="B Zar" pitchFamily="2" charset="-78"/>
              </a:rPr>
              <a:t>و ستون دین می نامند. </a:t>
            </a:r>
            <a:endParaRPr lang="en-US" sz="2800" dirty="0">
              <a:cs typeface="B Zar" pitchFamily="2" charset="-78"/>
            </a:endParaRPr>
          </a:p>
        </p:txBody>
      </p:sp>
      <p:pic>
        <p:nvPicPr>
          <p:cNvPr id="6" name="Picture 5"/>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1398"/>
          <a:stretch/>
        </p:blipFill>
        <p:spPr>
          <a:xfrm>
            <a:off x="585952" y="1636216"/>
            <a:ext cx="2362200" cy="733660"/>
          </a:xfrm>
          <a:prstGeom prst="rect">
            <a:avLst/>
          </a:prstGeom>
        </p:spPr>
      </p:pic>
      <p:pic>
        <p:nvPicPr>
          <p:cNvPr id="10" name="Picture 9"/>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2604"/>
          <a:stretch/>
        </p:blipFill>
        <p:spPr>
          <a:xfrm rot="10800000">
            <a:off x="6353501" y="1636216"/>
            <a:ext cx="2333297" cy="733660"/>
          </a:xfrm>
          <a:prstGeom prst="rect">
            <a:avLst/>
          </a:prstGeom>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2069" t="3319" r="2069" b="5128"/>
          <a:stretch/>
        </p:blipFill>
        <p:spPr>
          <a:xfrm>
            <a:off x="76200" y="3676786"/>
            <a:ext cx="4876800" cy="3105014"/>
          </a:xfrm>
          <a:prstGeom prst="round2DiagRect">
            <a:avLst>
              <a:gd name="adj1" fmla="val 16667"/>
              <a:gd name="adj2" fmla="val 0"/>
            </a:avLst>
          </a:prstGeom>
          <a:ln w="12700" cap="sq">
            <a:solidFill>
              <a:schemeClr val="accent6">
                <a:lumMod val="75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26442640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152400"/>
            <a:ext cx="8382000" cy="6546407"/>
          </a:xfrm>
          <a:prstGeom prst="rect">
            <a:avLst/>
          </a:prstGeom>
          <a:noFill/>
        </p:spPr>
        <p:txBody>
          <a:bodyPr wrap="square" rtlCol="0">
            <a:spAutoFit/>
          </a:bodyPr>
          <a:lstStyle/>
          <a:p>
            <a:pPr marL="457200" indent="-457200" algn="r" rtl="1">
              <a:lnSpc>
                <a:spcPct val="150000"/>
              </a:lnSpc>
            </a:pPr>
            <a:r>
              <a:rPr lang="fa-IR" sz="2800" dirty="0" smtClean="0">
                <a:solidFill>
                  <a:srgbClr val="FF0000"/>
                </a:solidFill>
                <a:cs typeface="B Titr" pitchFamily="2" charset="-78"/>
              </a:rPr>
              <a:t>       اسرار </a:t>
            </a:r>
            <a:r>
              <a:rPr lang="fa-IR" sz="2800" dirty="0">
                <a:solidFill>
                  <a:srgbClr val="FF0000"/>
                </a:solidFill>
                <a:cs typeface="B Titr" pitchFamily="2" charset="-78"/>
              </a:rPr>
              <a:t>نماز</a:t>
            </a:r>
            <a:endParaRPr lang="en-US" sz="2800" dirty="0">
              <a:solidFill>
                <a:srgbClr val="FF0000"/>
              </a:solidFill>
              <a:cs typeface="B Titr" pitchFamily="2" charset="-78"/>
            </a:endParaRPr>
          </a:p>
          <a:p>
            <a:pPr lvl="0" algn="justLow" defTabSz="755650" rtl="1">
              <a:lnSpc>
                <a:spcPct val="150000"/>
              </a:lnSpc>
              <a:spcBef>
                <a:spcPct val="0"/>
              </a:spcBef>
              <a:spcAft>
                <a:spcPct val="35000"/>
              </a:spcAft>
            </a:pPr>
            <a:r>
              <a:rPr lang="fa-IR" sz="2800" dirty="0">
                <a:cs typeface="B Zar" pitchFamily="2" charset="-78"/>
              </a:rPr>
              <a:t>1-تجلّی یاد خداوند که موجب آرامش است. </a:t>
            </a:r>
            <a:endParaRPr lang="fa-IR" sz="2800" dirty="0" smtClean="0">
              <a:cs typeface="B Zar" pitchFamily="2" charset="-78"/>
            </a:endParaRPr>
          </a:p>
          <a:p>
            <a:pPr algn="justLow" defTabSz="755650" rtl="1">
              <a:lnSpc>
                <a:spcPct val="150000"/>
              </a:lnSpc>
              <a:spcBef>
                <a:spcPct val="0"/>
              </a:spcBef>
              <a:spcAft>
                <a:spcPct val="35000"/>
              </a:spcAft>
            </a:pPr>
            <a:r>
              <a:rPr lang="fa-IR" sz="2800" dirty="0">
                <a:cs typeface="B Zar" pitchFamily="2" charset="-78"/>
              </a:rPr>
              <a:t>2- تجلی وحدت توسط مسلمین است.</a:t>
            </a:r>
          </a:p>
          <a:p>
            <a:pPr algn="justLow" defTabSz="755650" rtl="1">
              <a:lnSpc>
                <a:spcPct val="150000"/>
              </a:lnSpc>
              <a:spcBef>
                <a:spcPct val="0"/>
              </a:spcBef>
              <a:spcAft>
                <a:spcPct val="35000"/>
              </a:spcAft>
            </a:pPr>
            <a:r>
              <a:rPr lang="fa-IR" sz="2800" dirty="0">
                <a:cs typeface="B Zar" pitchFamily="2" charset="-78"/>
              </a:rPr>
              <a:t>3- عامل رفع فاصله طبقاتی، چرا که در نماز، همه ی مردم به صف می ایستند و هیچ اختلافی بین آن ها مشخص نیست.</a:t>
            </a:r>
          </a:p>
          <a:p>
            <a:pPr algn="justLow" defTabSz="755650" rtl="1">
              <a:lnSpc>
                <a:spcPct val="150000"/>
              </a:lnSpc>
              <a:spcBef>
                <a:spcPct val="0"/>
              </a:spcBef>
              <a:spcAft>
                <a:spcPct val="35000"/>
              </a:spcAft>
            </a:pPr>
            <a:r>
              <a:rPr lang="fa-IR" sz="2800" dirty="0">
                <a:cs typeface="B Zar" pitchFamily="2" charset="-78"/>
              </a:rPr>
              <a:t>4- نماز مایه ی پرهیزکاری است، چرا که  </a:t>
            </a:r>
            <a:r>
              <a:rPr lang="fa-IR" sz="2800" dirty="0" smtClean="0">
                <a:cs typeface="B Zar" pitchFamily="2" charset="-78"/>
              </a:rPr>
              <a:t>نمازگزار </a:t>
            </a:r>
            <a:r>
              <a:rPr lang="fa-IR" sz="2800" dirty="0">
                <a:cs typeface="B Zar" pitchFamily="2" charset="-78"/>
              </a:rPr>
              <a:t>برای صحت و قبولی نماز خود باید از بسیاری از گناهان دوری </a:t>
            </a:r>
            <a:r>
              <a:rPr lang="fa-IR" sz="2800" dirty="0" smtClean="0">
                <a:cs typeface="B Zar" pitchFamily="2" charset="-78"/>
              </a:rPr>
              <a:t>کند. </a:t>
            </a:r>
            <a:r>
              <a:rPr lang="fa-IR" sz="2800" dirty="0">
                <a:cs typeface="B Zar" pitchFamily="2" charset="-78"/>
              </a:rPr>
              <a:t>این که نماز انسان را از گناه دور </a:t>
            </a:r>
            <a:r>
              <a:rPr lang="fa-IR" sz="2800" dirty="0" smtClean="0">
                <a:cs typeface="B Zar" pitchFamily="2" charset="-78"/>
              </a:rPr>
              <a:t/>
            </a:r>
            <a:br>
              <a:rPr lang="fa-IR" sz="2800" dirty="0" smtClean="0">
                <a:cs typeface="B Zar" pitchFamily="2" charset="-78"/>
              </a:rPr>
            </a:br>
            <a:r>
              <a:rPr lang="fa-IR" sz="2800" dirty="0" smtClean="0">
                <a:cs typeface="B Zar" pitchFamily="2" charset="-78"/>
              </a:rPr>
              <a:t>می </a:t>
            </a:r>
            <a:r>
              <a:rPr lang="fa-IR" sz="2800" dirty="0">
                <a:cs typeface="B Zar" pitchFamily="2" charset="-78"/>
              </a:rPr>
              <a:t>کند این نیست که اثر تام و کافی باشد؛ یعنی نماز از آن جهت که یاد خدا است باعث می شود انسان دیگر به سمت گناه نرود. </a:t>
            </a:r>
            <a:endParaRPr lang="en-US" sz="2800" dirty="0">
              <a:cs typeface="B Zar" pitchFamily="2" charset="-78"/>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517400">
            <a:off x="8390890" y="375728"/>
            <a:ext cx="412844" cy="412844"/>
          </a:xfrm>
          <a:prstGeom prst="rect">
            <a:avLst/>
          </a:prstGeom>
        </p:spPr>
      </p:pic>
    </p:spTree>
    <p:extLst>
      <p:ext uri="{BB962C8B-B14F-4D97-AF65-F5344CB8AC3E}">
        <p14:creationId xmlns:p14="http://schemas.microsoft.com/office/powerpoint/2010/main" val="351402437"/>
      </p:ext>
    </p:extLst>
  </p:cSld>
  <p:clrMapOvr>
    <a:masterClrMapping/>
  </p:clrMapOvr>
  <p:transition spd="slow">
    <p:wheel spokes="1"/>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304800"/>
            <a:ext cx="8382000" cy="4573560"/>
          </a:xfrm>
          <a:prstGeom prst="rect">
            <a:avLst/>
          </a:prstGeom>
          <a:noFill/>
        </p:spPr>
        <p:txBody>
          <a:bodyPr wrap="square" rtlCol="0">
            <a:spAutoFit/>
          </a:bodyPr>
          <a:lstStyle/>
          <a:p>
            <a:pPr marL="457200" indent="-457200" algn="r" rtl="1">
              <a:lnSpc>
                <a:spcPct val="150000"/>
              </a:lnSpc>
            </a:pPr>
            <a:r>
              <a:rPr lang="fa-IR" sz="2800" dirty="0" smtClean="0">
                <a:solidFill>
                  <a:srgbClr val="FF0000"/>
                </a:solidFill>
                <a:cs typeface="B Zar" pitchFamily="2" charset="-78"/>
              </a:rPr>
              <a:t>       </a:t>
            </a:r>
            <a:r>
              <a:rPr lang="fa-IR" sz="2800" dirty="0" smtClean="0">
                <a:solidFill>
                  <a:srgbClr val="FF0000"/>
                </a:solidFill>
                <a:cs typeface="B Titr" pitchFamily="2" charset="-78"/>
              </a:rPr>
              <a:t>اسرار </a:t>
            </a:r>
            <a:r>
              <a:rPr lang="fa-IR" sz="2800" dirty="0">
                <a:solidFill>
                  <a:srgbClr val="FF0000"/>
                </a:solidFill>
                <a:cs typeface="B Titr" pitchFamily="2" charset="-78"/>
              </a:rPr>
              <a:t>نماز</a:t>
            </a:r>
            <a:endParaRPr lang="en-US" sz="2800" dirty="0">
              <a:solidFill>
                <a:srgbClr val="FF0000"/>
              </a:solidFill>
              <a:cs typeface="B Titr" pitchFamily="2" charset="-78"/>
            </a:endParaRPr>
          </a:p>
          <a:p>
            <a:pPr lvl="0" algn="r" defTabSz="1155700" rtl="1">
              <a:lnSpc>
                <a:spcPct val="150000"/>
              </a:lnSpc>
              <a:spcBef>
                <a:spcPct val="0"/>
              </a:spcBef>
              <a:spcAft>
                <a:spcPct val="35000"/>
              </a:spcAft>
            </a:pPr>
            <a:r>
              <a:rPr lang="fa-IR" sz="2800" dirty="0">
                <a:cs typeface="B Zar" pitchFamily="2" charset="-78"/>
              </a:rPr>
              <a:t>5- اطاعت پذیری انسان در برابر هر کمالی به ویژه کمال </a:t>
            </a:r>
            <a:r>
              <a:rPr lang="fa-IR" sz="2800" dirty="0" smtClean="0">
                <a:cs typeface="B Zar" pitchFamily="2" charset="-78"/>
              </a:rPr>
              <a:t>مطلق</a:t>
            </a:r>
          </a:p>
          <a:p>
            <a:pPr algn="r" defTabSz="1155700" rtl="1">
              <a:lnSpc>
                <a:spcPct val="150000"/>
              </a:lnSpc>
              <a:spcBef>
                <a:spcPct val="0"/>
              </a:spcBef>
              <a:spcAft>
                <a:spcPct val="35000"/>
              </a:spcAft>
            </a:pPr>
            <a:r>
              <a:rPr lang="fa-IR" sz="2800" dirty="0">
                <a:cs typeface="B Zar" pitchFamily="2" charset="-78"/>
              </a:rPr>
              <a:t>6- مایه ی پاکیزگی </a:t>
            </a:r>
            <a:endParaRPr lang="en-US" sz="2800" dirty="0">
              <a:cs typeface="B Zar" pitchFamily="2" charset="-78"/>
            </a:endParaRPr>
          </a:p>
          <a:p>
            <a:pPr algn="r" defTabSz="1155700" rtl="1">
              <a:lnSpc>
                <a:spcPct val="150000"/>
              </a:lnSpc>
              <a:spcBef>
                <a:spcPct val="0"/>
              </a:spcBef>
              <a:spcAft>
                <a:spcPct val="35000"/>
              </a:spcAft>
            </a:pPr>
            <a:r>
              <a:rPr lang="fa-IR" sz="2800" dirty="0">
                <a:cs typeface="B Zar" pitchFamily="2" charset="-78"/>
              </a:rPr>
              <a:t>7- تجلی اخلاص به عنوان یک صفت متعالی </a:t>
            </a:r>
          </a:p>
          <a:p>
            <a:pPr algn="r" defTabSz="1155700" rtl="1">
              <a:lnSpc>
                <a:spcPct val="150000"/>
              </a:lnSpc>
              <a:spcBef>
                <a:spcPct val="0"/>
              </a:spcBef>
              <a:spcAft>
                <a:spcPct val="35000"/>
              </a:spcAft>
            </a:pPr>
            <a:r>
              <a:rPr lang="fa-IR" sz="2800" dirty="0">
                <a:cs typeface="B Zar" pitchFamily="2" charset="-78"/>
              </a:rPr>
              <a:t>8- مایه شادابی و نشاط </a:t>
            </a:r>
          </a:p>
          <a:p>
            <a:pPr algn="r" defTabSz="1155700" rtl="1">
              <a:lnSpc>
                <a:spcPct val="150000"/>
              </a:lnSpc>
              <a:spcBef>
                <a:spcPct val="0"/>
              </a:spcBef>
              <a:spcAft>
                <a:spcPct val="35000"/>
              </a:spcAft>
            </a:pPr>
            <a:r>
              <a:rPr lang="fa-IR" sz="2800" dirty="0">
                <a:cs typeface="B Zar" pitchFamily="2" charset="-78"/>
              </a:rPr>
              <a:t>9- مایه انضباط و وقت شناسی </a:t>
            </a:r>
            <a:endParaRPr lang="en-US" sz="2800" dirty="0">
              <a:cs typeface="B Zar" pitchFamily="2" charset="-78"/>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517400">
            <a:off x="8390890" y="528128"/>
            <a:ext cx="412844" cy="412844"/>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48" y="3438525"/>
            <a:ext cx="5083003" cy="341947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80355956"/>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304800"/>
            <a:ext cx="8382000" cy="3762568"/>
          </a:xfrm>
          <a:prstGeom prst="rect">
            <a:avLst/>
          </a:prstGeom>
          <a:noFill/>
        </p:spPr>
        <p:txBody>
          <a:bodyPr wrap="square" rtlCol="0">
            <a:spAutoFit/>
          </a:bodyPr>
          <a:lstStyle/>
          <a:p>
            <a:pPr algn="ctr" rtl="1">
              <a:lnSpc>
                <a:spcPct val="150000"/>
              </a:lnSpc>
              <a:spcBef>
                <a:spcPts val="1200"/>
              </a:spcBef>
            </a:pPr>
            <a:r>
              <a:rPr lang="fa-IR" sz="3600" dirty="0">
                <a:solidFill>
                  <a:schemeClr val="accent6">
                    <a:lumMod val="50000"/>
                  </a:schemeClr>
                </a:solidFill>
                <a:cs typeface="B Homa" pitchFamily="2" charset="-78"/>
              </a:rPr>
              <a:t>دلیل عبادت </a:t>
            </a:r>
            <a:r>
              <a:rPr lang="fa-IR" sz="3600" dirty="0" smtClean="0">
                <a:solidFill>
                  <a:schemeClr val="accent6">
                    <a:lumMod val="50000"/>
                  </a:schemeClr>
                </a:solidFill>
                <a:cs typeface="B Homa" pitchFamily="2" charset="-78"/>
              </a:rPr>
              <a:t>انسان</a:t>
            </a:r>
          </a:p>
          <a:p>
            <a:pPr algn="justLow" rtl="1">
              <a:lnSpc>
                <a:spcPct val="150000"/>
              </a:lnSpc>
              <a:spcBef>
                <a:spcPts val="1200"/>
              </a:spcBef>
            </a:pPr>
            <a:r>
              <a:rPr lang="fa-IR" sz="2800" dirty="0">
                <a:solidFill>
                  <a:srgbClr val="FF0000"/>
                </a:solidFill>
                <a:cs typeface="B Titr" pitchFamily="2" charset="-78"/>
              </a:rPr>
              <a:t>الف) </a:t>
            </a:r>
            <a:r>
              <a:rPr lang="fa-IR" sz="2800" dirty="0">
                <a:solidFill>
                  <a:srgbClr val="000000"/>
                </a:solidFill>
                <a:cs typeface="B Zar" pitchFamily="2" charset="-78"/>
              </a:rPr>
              <a:t>اگر عبادت وسیله ای برای تکامل ما باشد، این عمل وسیله ای برای رسیدن ما به سعادت می شود. </a:t>
            </a:r>
          </a:p>
          <a:p>
            <a:pPr algn="justLow" rtl="1">
              <a:lnSpc>
                <a:spcPct val="150000"/>
              </a:lnSpc>
              <a:spcBef>
                <a:spcPts val="1200"/>
              </a:spcBef>
            </a:pPr>
            <a:r>
              <a:rPr lang="fa-IR" sz="2800" dirty="0">
                <a:solidFill>
                  <a:srgbClr val="FF0000"/>
                </a:solidFill>
                <a:cs typeface="B Titr" pitchFamily="2" charset="-78"/>
              </a:rPr>
              <a:t>ب) </a:t>
            </a:r>
            <a:r>
              <a:rPr lang="fa-IR" sz="2800" dirty="0">
                <a:solidFill>
                  <a:srgbClr val="000000"/>
                </a:solidFill>
                <a:cs typeface="B Zar" pitchFamily="2" charset="-78"/>
              </a:rPr>
              <a:t>عبادت و نیایشی که برای رضایت خدا انجام می گیرد داری آثار گران بهای ذیل است: </a:t>
            </a:r>
            <a:endParaRPr lang="en-US" sz="2800" dirty="0">
              <a:solidFill>
                <a:srgbClr val="000000"/>
              </a:solidFill>
              <a:cs typeface="B Zar" pitchFamily="2" charset="-78"/>
            </a:endParaRPr>
          </a:p>
        </p:txBody>
      </p:sp>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1398"/>
          <a:stretch/>
        </p:blipFill>
        <p:spPr>
          <a:xfrm>
            <a:off x="457200" y="409339"/>
            <a:ext cx="2362200" cy="733660"/>
          </a:xfrm>
          <a:prstGeom prst="rect">
            <a:avLst/>
          </a:prstGeom>
        </p:spPr>
      </p:pic>
      <p:pic>
        <p:nvPicPr>
          <p:cNvPr id="6" name="Picture 5"/>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1398"/>
          <a:stretch/>
        </p:blipFill>
        <p:spPr>
          <a:xfrm rot="10800000">
            <a:off x="6400800" y="409340"/>
            <a:ext cx="2362200" cy="733660"/>
          </a:xfrm>
          <a:prstGeom prst="rect">
            <a:avLst/>
          </a:prstGeom>
        </p:spPr>
      </p:pic>
      <p:sp>
        <p:nvSpPr>
          <p:cNvPr id="4" name="TextBox 3"/>
          <p:cNvSpPr txBox="1"/>
          <p:nvPr/>
        </p:nvSpPr>
        <p:spPr>
          <a:xfrm>
            <a:off x="1044906" y="4536266"/>
            <a:ext cx="6498894" cy="1331134"/>
          </a:xfrm>
          <a:prstGeom prst="rect">
            <a:avLst/>
          </a:prstGeom>
          <a:noFill/>
        </p:spPr>
        <p:txBody>
          <a:bodyPr wrap="none" rtlCol="0">
            <a:spAutoFit/>
          </a:bodyPr>
          <a:lstStyle/>
          <a:p>
            <a:pPr algn="r">
              <a:lnSpc>
                <a:spcPct val="150000"/>
              </a:lnSpc>
            </a:pPr>
            <a:r>
              <a:rPr lang="fa-IR" sz="2800" dirty="0">
                <a:solidFill>
                  <a:srgbClr val="000000"/>
                </a:solidFill>
                <a:cs typeface="B Zar" pitchFamily="2" charset="-78"/>
              </a:rPr>
              <a:t>1-  باعث تقویت روحیه شکرگزاری در انسان می شود. </a:t>
            </a:r>
            <a:endParaRPr lang="en-US" sz="2800" dirty="0">
              <a:solidFill>
                <a:srgbClr val="000000"/>
              </a:solidFill>
              <a:cs typeface="B Zar" pitchFamily="2" charset="-78"/>
            </a:endParaRPr>
          </a:p>
          <a:p>
            <a:pPr algn="r">
              <a:lnSpc>
                <a:spcPct val="150000"/>
              </a:lnSpc>
            </a:pPr>
            <a:r>
              <a:rPr lang="fa-IR" sz="2800" dirty="0">
                <a:solidFill>
                  <a:srgbClr val="000000"/>
                </a:solidFill>
                <a:cs typeface="B Zar" pitchFamily="2" charset="-78"/>
              </a:rPr>
              <a:t>2-  عبادت و پرستش خدا مایه تکامل روحی انسان می شود. </a:t>
            </a:r>
            <a:endParaRPr lang="en-US" sz="2800" dirty="0">
              <a:solidFill>
                <a:srgbClr val="000000"/>
              </a:solidFill>
              <a:cs typeface="B Zar" pitchFamily="2" charset="-78"/>
            </a:endParaRPr>
          </a:p>
        </p:txBody>
      </p:sp>
      <p:sp>
        <p:nvSpPr>
          <p:cNvPr id="7" name="Right Brace 6"/>
          <p:cNvSpPr/>
          <p:nvPr/>
        </p:nvSpPr>
        <p:spPr>
          <a:xfrm>
            <a:off x="7391400" y="4536266"/>
            <a:ext cx="495300" cy="1483534"/>
          </a:xfrm>
          <a:prstGeom prst="rightBrace">
            <a:avLst>
              <a:gd name="adj1" fmla="val 36298"/>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00060892"/>
      </p:ext>
    </p:extLst>
  </p:cSld>
  <p:clrMapOvr>
    <a:masterClrMapping/>
  </p:clrMapOvr>
  <p:transition spd="slow">
    <p:cove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72889"/>
      </p:ext>
    </p:extLst>
  </p:cSld>
  <p:clrMapOvr>
    <a:masterClrMapping/>
  </p:clrMapOvr>
  <p:transition spd="slow">
    <p:wipe/>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14400" y="462677"/>
            <a:ext cx="7239000" cy="2808461"/>
          </a:xfrm>
          <a:prstGeom prst="rect">
            <a:avLst/>
          </a:prstGeom>
          <a:noFill/>
        </p:spPr>
        <p:txBody>
          <a:bodyPr wrap="square" rtlCol="0">
            <a:spAutoFit/>
          </a:bodyPr>
          <a:lstStyle/>
          <a:p>
            <a:pPr algn="ctr" rtl="1">
              <a:lnSpc>
                <a:spcPct val="150000"/>
              </a:lnSpc>
            </a:pPr>
            <a:r>
              <a:rPr lang="fa-IR" sz="3600" dirty="0">
                <a:solidFill>
                  <a:schemeClr val="accent6">
                    <a:lumMod val="50000"/>
                  </a:schemeClr>
                </a:solidFill>
                <a:cs typeface="B Homa"/>
              </a:rPr>
              <a:t>کلیات</a:t>
            </a:r>
            <a:endParaRPr lang="en-US" sz="3600" dirty="0">
              <a:solidFill>
                <a:schemeClr val="accent6">
                  <a:lumMod val="50000"/>
                </a:schemeClr>
              </a:solidFill>
              <a:cs typeface="B Homa"/>
            </a:endParaRPr>
          </a:p>
          <a:p>
            <a:pPr algn="justLow" rtl="1">
              <a:lnSpc>
                <a:spcPct val="150000"/>
              </a:lnSpc>
              <a:defRPr/>
            </a:pPr>
            <a:r>
              <a:rPr lang="fa-IR" sz="2800" dirty="0">
                <a:solidFill>
                  <a:srgbClr val="FF0000"/>
                </a:solidFill>
                <a:latin typeface="B Homa"/>
                <a:cs typeface="B Titr" pitchFamily="2" charset="-78"/>
              </a:rPr>
              <a:t>معنای </a:t>
            </a:r>
            <a:r>
              <a:rPr lang="fa-IR" sz="2800" dirty="0" smtClean="0">
                <a:solidFill>
                  <a:srgbClr val="FF0000"/>
                </a:solidFill>
                <a:latin typeface="B Homa"/>
                <a:cs typeface="B Titr" pitchFamily="2" charset="-78"/>
              </a:rPr>
              <a:t>معاد</a:t>
            </a:r>
          </a:p>
          <a:p>
            <a:pPr algn="justLow" rtl="1">
              <a:lnSpc>
                <a:spcPct val="150000"/>
              </a:lnSpc>
              <a:defRPr/>
            </a:pPr>
            <a:r>
              <a:rPr lang="fa-IR" sz="2800" dirty="0">
                <a:solidFill>
                  <a:srgbClr val="000000"/>
                </a:solidFill>
                <a:cs typeface="B Zar" pitchFamily="2" charset="-78"/>
              </a:rPr>
              <a:t>از نظر لغوی به معنای بازگشتن و از نظر اصطلاحی به معنای دوباره زنده شدن آدمی پس از مرگ است. </a:t>
            </a:r>
            <a:endParaRPr lang="en-US" sz="2800" dirty="0">
              <a:solidFill>
                <a:srgbClr val="000000"/>
              </a:solidFill>
              <a:cs typeface="B Zar" pitchFamily="2" charset="-78"/>
            </a:endParaRPr>
          </a:p>
        </p:txBody>
      </p:sp>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1398"/>
          <a:stretch/>
        </p:blipFill>
        <p:spPr>
          <a:xfrm>
            <a:off x="914400" y="561739"/>
            <a:ext cx="2362200" cy="733660"/>
          </a:xfrm>
          <a:prstGeom prst="rect">
            <a:avLst/>
          </a:prstGeom>
        </p:spPr>
      </p:pic>
      <p:pic>
        <p:nvPicPr>
          <p:cNvPr id="6" name="Picture 5"/>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1398"/>
          <a:stretch/>
        </p:blipFill>
        <p:spPr>
          <a:xfrm rot="10800000">
            <a:off x="5867400" y="561740"/>
            <a:ext cx="2362200" cy="733660"/>
          </a:xfrm>
          <a:prstGeom prst="rect">
            <a:avLst/>
          </a:prstGeom>
        </p:spPr>
      </p:pic>
      <p:pic>
        <p:nvPicPr>
          <p:cNvPr id="3" name="Picture 2"/>
          <p:cNvPicPr>
            <a:picLocks noChangeAspect="1"/>
          </p:cNvPicPr>
          <p:nvPr/>
        </p:nvPicPr>
        <p:blipFill rotWithShape="1">
          <a:blip r:embed="rId6">
            <a:extLst>
              <a:ext uri="{28A0092B-C50C-407E-A947-70E740481C1C}">
                <a14:useLocalDpi xmlns:a14="http://schemas.microsoft.com/office/drawing/2010/main" val="0"/>
              </a:ext>
            </a:extLst>
          </a:blip>
          <a:srcRect l="12414" t="6734" r="10833" b="8262"/>
          <a:stretch/>
        </p:blipFill>
        <p:spPr>
          <a:xfrm>
            <a:off x="2586859" y="3395875"/>
            <a:ext cx="3894083" cy="3233525"/>
          </a:xfrm>
          <a:prstGeom prst="rect">
            <a:avLst/>
          </a:prstGeom>
          <a:solidFill>
            <a:srgbClr val="FFFFFF">
              <a:shade val="85000"/>
            </a:srgbClr>
          </a:solidFill>
          <a:ln w="19050" cap="sq">
            <a:solidFill>
              <a:srgbClr val="67310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6963799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533400" y="228600"/>
            <a:ext cx="7848600" cy="1384995"/>
          </a:xfrm>
          <a:prstGeom prst="rect">
            <a:avLst/>
          </a:prstGeom>
          <a:noFill/>
        </p:spPr>
        <p:txBody>
          <a:bodyPr wrap="square" rtlCol="0">
            <a:spAutoFit/>
          </a:bodyPr>
          <a:lstStyle/>
          <a:p>
            <a:pPr marL="457200" indent="-457200" algn="justLow" rtl="1">
              <a:lnSpc>
                <a:spcPct val="150000"/>
              </a:lnSpc>
            </a:pPr>
            <a:r>
              <a:rPr lang="fa-IR" sz="2800" dirty="0">
                <a:solidFill>
                  <a:srgbClr val="FF0000"/>
                </a:solidFill>
                <a:latin typeface="B Homa"/>
                <a:cs typeface="B Titr" pitchFamily="2" charset="-78"/>
              </a:rPr>
              <a:t>اهمیت معاد</a:t>
            </a:r>
          </a:p>
          <a:p>
            <a:pPr marL="457200" indent="-457200" algn="justLow" rtl="1">
              <a:lnSpc>
                <a:spcPct val="150000"/>
              </a:lnSpc>
            </a:pPr>
            <a:r>
              <a:rPr lang="fa-IR" sz="2800" dirty="0">
                <a:solidFill>
                  <a:srgbClr val="000000"/>
                </a:solidFill>
                <a:cs typeface="B Zar" pitchFamily="2" charset="-78"/>
              </a:rPr>
              <a:t>انسان به دو دلیل درباره معاد و تحقیق درباره ی آن علاقه مند است:</a:t>
            </a:r>
            <a:endParaRPr lang="en-US" sz="2800" dirty="0">
              <a:solidFill>
                <a:srgbClr val="000000"/>
              </a:solidFill>
              <a:cs typeface="B Zar" pitchFamily="2" charset="-78"/>
            </a:endParaRPr>
          </a:p>
        </p:txBody>
      </p:sp>
      <p:graphicFrame>
        <p:nvGraphicFramePr>
          <p:cNvPr id="4" name="Diagram 3"/>
          <p:cNvGraphicFramePr/>
          <p:nvPr>
            <p:extLst>
              <p:ext uri="{D42A27DB-BD31-4B8C-83A1-F6EECF244321}">
                <p14:modId xmlns:p14="http://schemas.microsoft.com/office/powerpoint/2010/main" val="2571153208"/>
              </p:ext>
            </p:extLst>
          </p:nvPr>
        </p:nvGraphicFramePr>
        <p:xfrm>
          <a:off x="304800" y="1524000"/>
          <a:ext cx="8534400" cy="5257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33339947"/>
      </p:ext>
    </p:extLst>
  </p:cSld>
  <p:clrMapOvr>
    <a:masterClrMapping/>
  </p:clrMapOvr>
  <p:transition spd="slow">
    <p:randomBar dir="vert"/>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133600" y="152400"/>
            <a:ext cx="4724400" cy="646331"/>
          </a:xfrm>
          <a:prstGeom prst="rect">
            <a:avLst/>
          </a:prstGeom>
          <a:noFill/>
        </p:spPr>
        <p:txBody>
          <a:bodyPr wrap="square" rtlCol="0">
            <a:spAutoFit/>
          </a:bodyPr>
          <a:lstStyle/>
          <a:p>
            <a:pPr marL="457200" indent="-457200" algn="r" rtl="1"/>
            <a:r>
              <a:rPr lang="fa-IR" sz="3600" dirty="0">
                <a:solidFill>
                  <a:schemeClr val="accent6">
                    <a:lumMod val="50000"/>
                  </a:schemeClr>
                </a:solidFill>
                <a:cs typeface="B Homa"/>
              </a:rPr>
              <a:t>منابع شناخت در باب </a:t>
            </a:r>
            <a:r>
              <a:rPr lang="fa-IR" sz="3600" dirty="0" smtClean="0">
                <a:solidFill>
                  <a:schemeClr val="accent6">
                    <a:lumMod val="50000"/>
                  </a:schemeClr>
                </a:solidFill>
                <a:cs typeface="B Homa"/>
              </a:rPr>
              <a:t>معاد</a:t>
            </a:r>
            <a:endParaRPr lang="fa-IR" sz="3600" dirty="0">
              <a:solidFill>
                <a:schemeClr val="accent6">
                  <a:lumMod val="50000"/>
                </a:schemeClr>
              </a:solidFill>
              <a:cs typeface="B Homa"/>
            </a:endParaRPr>
          </a:p>
        </p:txBody>
      </p:sp>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0699"/>
          <a:stretch/>
        </p:blipFill>
        <p:spPr>
          <a:xfrm>
            <a:off x="1066800" y="152399"/>
            <a:ext cx="1181100" cy="733660"/>
          </a:xfrm>
          <a:prstGeom prst="rect">
            <a:avLst/>
          </a:prstGeom>
        </p:spPr>
      </p:pic>
      <p:pic>
        <p:nvPicPr>
          <p:cNvPr id="6" name="Picture 5"/>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0699"/>
          <a:stretch/>
        </p:blipFill>
        <p:spPr>
          <a:xfrm rot="10800000">
            <a:off x="6972300" y="152400"/>
            <a:ext cx="1181100" cy="733660"/>
          </a:xfrm>
          <a:prstGeom prst="rect">
            <a:avLst/>
          </a:prstGeom>
        </p:spPr>
      </p:pic>
      <p:graphicFrame>
        <p:nvGraphicFramePr>
          <p:cNvPr id="7" name="Diagram 6"/>
          <p:cNvGraphicFramePr/>
          <p:nvPr>
            <p:extLst>
              <p:ext uri="{D42A27DB-BD31-4B8C-83A1-F6EECF244321}">
                <p14:modId xmlns:p14="http://schemas.microsoft.com/office/powerpoint/2010/main" val="1595115907"/>
              </p:ext>
            </p:extLst>
          </p:nvPr>
        </p:nvGraphicFramePr>
        <p:xfrm>
          <a:off x="76200" y="1038460"/>
          <a:ext cx="8915400" cy="574334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79208172"/>
      </p:ext>
    </p:extLst>
  </p:cSld>
  <p:clrMapOvr>
    <a:masterClrMapping/>
  </p:clrMapOvr>
  <p:transition spd="slow">
    <p:pull/>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81000" y="715863"/>
            <a:ext cx="8153400" cy="4770537"/>
          </a:xfrm>
          <a:prstGeom prst="rect">
            <a:avLst/>
          </a:prstGeom>
          <a:noFill/>
        </p:spPr>
        <p:txBody>
          <a:bodyPr wrap="square" rtlCol="0">
            <a:spAutoFit/>
          </a:bodyPr>
          <a:lstStyle/>
          <a:p>
            <a:pPr algn="ctr" rtl="1">
              <a:lnSpc>
                <a:spcPct val="150000"/>
              </a:lnSpc>
              <a:spcBef>
                <a:spcPts val="1200"/>
              </a:spcBef>
              <a:defRPr/>
            </a:pPr>
            <a:r>
              <a:rPr lang="fa-IR" sz="3600" dirty="0">
                <a:solidFill>
                  <a:schemeClr val="accent6">
                    <a:lumMod val="50000"/>
                  </a:schemeClr>
                </a:solidFill>
                <a:cs typeface="B Homa" pitchFamily="2" charset="-78"/>
              </a:rPr>
              <a:t>اهتمام قرآن به موضوع معاد</a:t>
            </a:r>
            <a:endParaRPr lang="en-US" sz="3600" dirty="0">
              <a:solidFill>
                <a:schemeClr val="accent6">
                  <a:lumMod val="50000"/>
                </a:schemeClr>
              </a:solidFill>
              <a:cs typeface="B Homa" pitchFamily="2" charset="-78"/>
            </a:endParaRPr>
          </a:p>
          <a:p>
            <a:pPr algn="justLow" rtl="1">
              <a:lnSpc>
                <a:spcPct val="150000"/>
              </a:lnSpc>
              <a:spcBef>
                <a:spcPts val="1200"/>
              </a:spcBef>
              <a:defRPr/>
            </a:pPr>
            <a:r>
              <a:rPr lang="fa-IR" sz="2800" dirty="0">
                <a:latin typeface="B Nazanin"/>
                <a:cs typeface="B Zar" pitchFamily="2" charset="-78"/>
              </a:rPr>
              <a:t>موضوع معاد پس از توحید مهمترین آموزه ی دینی است، چون اصلا دین و دعوت به آن بدون </a:t>
            </a:r>
            <a:r>
              <a:rPr lang="fa-IR" sz="2800" dirty="0" smtClean="0">
                <a:latin typeface="B Nazanin"/>
                <a:cs typeface="B Zar" pitchFamily="2" charset="-78"/>
              </a:rPr>
              <a:t>آموزه مـعاد معنایـی </a:t>
            </a:r>
          </a:p>
          <a:p>
            <a:pPr algn="justLow" rtl="1">
              <a:lnSpc>
                <a:spcPct val="150000"/>
              </a:lnSpc>
              <a:spcBef>
                <a:spcPts val="1200"/>
              </a:spcBef>
              <a:defRPr/>
            </a:pPr>
            <a:r>
              <a:rPr lang="fa-IR" sz="2800" dirty="0" smtClean="0">
                <a:latin typeface="B Nazanin"/>
                <a:cs typeface="B Zar" pitchFamily="2" charset="-78"/>
              </a:rPr>
              <a:t>نـدارد</a:t>
            </a:r>
            <a:r>
              <a:rPr lang="fa-IR" sz="2800" dirty="0">
                <a:latin typeface="B Nazanin"/>
                <a:cs typeface="B Zar" pitchFamily="2" charset="-78"/>
              </a:rPr>
              <a:t>. از </a:t>
            </a:r>
            <a:r>
              <a:rPr lang="fa-IR" sz="2800" dirty="0" smtClean="0">
                <a:latin typeface="B Nazanin"/>
                <a:cs typeface="B Zar" pitchFamily="2" charset="-78"/>
              </a:rPr>
              <a:t>آیـات قـرآن بـر مـی آیـد </a:t>
            </a:r>
            <a:r>
              <a:rPr lang="fa-IR" sz="2800" dirty="0">
                <a:latin typeface="B Nazanin"/>
                <a:cs typeface="B Zar" pitchFamily="2" charset="-78"/>
              </a:rPr>
              <a:t>که </a:t>
            </a:r>
            <a:endParaRPr lang="fa-IR" sz="2800" dirty="0" smtClean="0">
              <a:latin typeface="B Nazanin"/>
              <a:cs typeface="B Zar" pitchFamily="2" charset="-78"/>
            </a:endParaRPr>
          </a:p>
          <a:p>
            <a:pPr algn="justLow" rtl="1">
              <a:lnSpc>
                <a:spcPct val="150000"/>
              </a:lnSpc>
              <a:spcBef>
                <a:spcPts val="1200"/>
              </a:spcBef>
              <a:defRPr/>
            </a:pPr>
            <a:r>
              <a:rPr lang="fa-IR" sz="2800" dirty="0" smtClean="0">
                <a:latin typeface="B Nazanin"/>
                <a:cs typeface="B Zar" pitchFamily="2" charset="-78"/>
              </a:rPr>
              <a:t>اعتقاد </a:t>
            </a:r>
            <a:r>
              <a:rPr lang="fa-IR" sz="2800" dirty="0">
                <a:latin typeface="B Nazanin"/>
                <a:cs typeface="B Zar" pitchFamily="2" charset="-78"/>
              </a:rPr>
              <a:t>و دعوت به معاد از اصول اساسی </a:t>
            </a:r>
            <a:endParaRPr lang="fa-IR" sz="2800" dirty="0" smtClean="0">
              <a:latin typeface="B Nazanin"/>
              <a:cs typeface="B Zar" pitchFamily="2" charset="-78"/>
            </a:endParaRPr>
          </a:p>
          <a:p>
            <a:pPr algn="justLow" rtl="1">
              <a:lnSpc>
                <a:spcPct val="150000"/>
              </a:lnSpc>
              <a:spcBef>
                <a:spcPts val="1200"/>
              </a:spcBef>
              <a:defRPr/>
            </a:pPr>
            <a:r>
              <a:rPr lang="fa-IR" sz="2800" dirty="0" smtClean="0">
                <a:latin typeface="B Nazanin"/>
                <a:cs typeface="B Zar" pitchFamily="2" charset="-78"/>
              </a:rPr>
              <a:t>تعالیم  </a:t>
            </a:r>
            <a:r>
              <a:rPr lang="fa-IR" sz="2800" dirty="0">
                <a:latin typeface="B Nazanin"/>
                <a:cs typeface="B Zar" pitchFamily="2" charset="-78"/>
              </a:rPr>
              <a:t>انبیاء الهی بوده است. </a:t>
            </a:r>
            <a:endParaRPr lang="en-US" sz="2800" dirty="0">
              <a:latin typeface="B Nazanin"/>
              <a:cs typeface="B Zar" pitchFamily="2" charset="-78"/>
            </a:endParaRPr>
          </a:p>
        </p:txBody>
      </p:sp>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69070"/>
          <a:stretch/>
        </p:blipFill>
        <p:spPr>
          <a:xfrm>
            <a:off x="1308538" y="866540"/>
            <a:ext cx="740979" cy="733660"/>
          </a:xfrm>
          <a:prstGeom prst="rect">
            <a:avLst/>
          </a:prstGeom>
        </p:spPr>
      </p:pic>
      <p:pic>
        <p:nvPicPr>
          <p:cNvPr id="9" name="Picture 8"/>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69070"/>
          <a:stretch/>
        </p:blipFill>
        <p:spPr>
          <a:xfrm rot="10800000">
            <a:off x="7010400" y="866540"/>
            <a:ext cx="740979" cy="733660"/>
          </a:xfrm>
          <a:prstGeom prst="rect">
            <a:avLst/>
          </a:prstGeom>
        </p:spPr>
      </p:pic>
      <p:pic>
        <p:nvPicPr>
          <p:cNvPr id="3" name="Picture 2"/>
          <p:cNvPicPr>
            <a:picLocks noChangeAspect="1"/>
          </p:cNvPicPr>
          <p:nvPr/>
        </p:nvPicPr>
        <p:blipFill rotWithShape="1">
          <a:blip r:embed="rId6">
            <a:extLst>
              <a:ext uri="{28A0092B-C50C-407E-A947-70E740481C1C}">
                <a14:useLocalDpi xmlns:a14="http://schemas.microsoft.com/office/drawing/2010/main" val="0"/>
              </a:ext>
            </a:extLst>
          </a:blip>
          <a:srcRect b="5517"/>
          <a:stretch/>
        </p:blipFill>
        <p:spPr>
          <a:xfrm>
            <a:off x="76200" y="2593428"/>
            <a:ext cx="4191000" cy="3959772"/>
          </a:xfrm>
          <a:prstGeom prst="rect">
            <a:avLst/>
          </a:prstGeom>
          <a:ln>
            <a:noFill/>
          </a:ln>
          <a:effectLst>
            <a:softEdge rad="112500"/>
          </a:effectLst>
        </p:spPr>
      </p:pic>
    </p:spTree>
    <p:extLst>
      <p:ext uri="{BB962C8B-B14F-4D97-AF65-F5344CB8AC3E}">
        <p14:creationId xmlns:p14="http://schemas.microsoft.com/office/powerpoint/2010/main" val="37832199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1524000"/>
            <a:ext cx="8458200" cy="854080"/>
          </a:xfrm>
          <a:prstGeom prst="rect">
            <a:avLst/>
          </a:prstGeom>
          <a:noFill/>
        </p:spPr>
        <p:txBody>
          <a:bodyPr wrap="square" rtlCol="0">
            <a:spAutoFit/>
          </a:bodyPr>
          <a:lstStyle/>
          <a:p>
            <a:pPr marL="457200" indent="-457200" algn="ctr" rtl="1">
              <a:lnSpc>
                <a:spcPct val="150000"/>
              </a:lnSpc>
              <a:spcBef>
                <a:spcPts val="1200"/>
              </a:spcBef>
              <a:defRPr/>
            </a:pPr>
            <a:r>
              <a:rPr lang="fa-IR" sz="3600" dirty="0">
                <a:solidFill>
                  <a:schemeClr val="accent6">
                    <a:lumMod val="50000"/>
                  </a:schemeClr>
                </a:solidFill>
                <a:cs typeface="B Homa" pitchFamily="2" charset="-78"/>
              </a:rPr>
              <a:t>وابستگی معاد به </a:t>
            </a:r>
            <a:r>
              <a:rPr lang="fa-IR" sz="3600" dirty="0" smtClean="0">
                <a:solidFill>
                  <a:schemeClr val="accent6">
                    <a:lumMod val="50000"/>
                  </a:schemeClr>
                </a:solidFill>
                <a:cs typeface="B Homa" pitchFamily="2" charset="-78"/>
              </a:rPr>
              <a:t>روح</a:t>
            </a:r>
            <a:endParaRPr lang="en-US" sz="3600" dirty="0">
              <a:solidFill>
                <a:schemeClr val="accent6">
                  <a:lumMod val="50000"/>
                </a:schemeClr>
              </a:solidFill>
              <a:cs typeface="B Homa" pitchFamily="2" charset="-78"/>
            </a:endParaRPr>
          </a:p>
        </p:txBody>
      </p:sp>
      <p:pic>
        <p:nvPicPr>
          <p:cNvPr id="6" name="Picture 5"/>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25637"/>
          <a:stretch/>
        </p:blipFill>
        <p:spPr>
          <a:xfrm>
            <a:off x="381000" y="1780940"/>
            <a:ext cx="1781503" cy="733660"/>
          </a:xfrm>
          <a:prstGeom prst="rect">
            <a:avLst/>
          </a:prstGeom>
        </p:spPr>
      </p:pic>
      <p:pic>
        <p:nvPicPr>
          <p:cNvPr id="8" name="Picture 7"/>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25637"/>
          <a:stretch/>
        </p:blipFill>
        <p:spPr>
          <a:xfrm rot="10800000">
            <a:off x="6981497" y="1780940"/>
            <a:ext cx="1781503" cy="733660"/>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9653" y="3467100"/>
            <a:ext cx="2857500" cy="2171700"/>
          </a:xfrm>
          <a:prstGeom prst="rect">
            <a:avLst/>
          </a:prstGeom>
          <a:ln>
            <a:noFill/>
          </a:ln>
          <a:effectLst>
            <a:outerShdw blurRad="190500" algn="tl" rotWithShape="0">
              <a:srgbClr val="000000">
                <a:alpha val="70000"/>
              </a:srgbClr>
            </a:outerShdw>
          </a:effectLst>
        </p:spPr>
      </p:pic>
      <p:sp>
        <p:nvSpPr>
          <p:cNvPr id="4" name="TextBox 3"/>
          <p:cNvSpPr txBox="1"/>
          <p:nvPr/>
        </p:nvSpPr>
        <p:spPr>
          <a:xfrm>
            <a:off x="96574" y="3176022"/>
            <a:ext cx="5796780" cy="2677656"/>
          </a:xfrm>
          <a:prstGeom prst="rect">
            <a:avLst/>
          </a:prstGeom>
          <a:noFill/>
        </p:spPr>
        <p:txBody>
          <a:bodyPr wrap="none" rtlCol="0">
            <a:spAutoFit/>
          </a:bodyPr>
          <a:lstStyle/>
          <a:p>
            <a:pPr algn="justLow" rtl="1">
              <a:lnSpc>
                <a:spcPct val="150000"/>
              </a:lnSpc>
            </a:pPr>
            <a:r>
              <a:rPr lang="fa-IR" sz="2800" dirty="0">
                <a:solidFill>
                  <a:srgbClr val="000000"/>
                </a:solidFill>
                <a:latin typeface="B Nazanin"/>
                <a:cs typeface="B Zar" pitchFamily="2" charset="-78"/>
              </a:rPr>
              <a:t>انسان دارای حقیقتی ثابت است که با گذشت زمان </a:t>
            </a:r>
            <a:r>
              <a:rPr lang="fa-IR" sz="2800" dirty="0" smtClean="0">
                <a:solidFill>
                  <a:srgbClr val="000000"/>
                </a:solidFill>
                <a:latin typeface="B Nazanin"/>
                <a:cs typeface="B Zar" pitchFamily="2" charset="-78"/>
              </a:rPr>
              <a:t>و</a:t>
            </a:r>
          </a:p>
          <a:p>
            <a:pPr algn="justLow" rtl="1">
              <a:lnSpc>
                <a:spcPct val="150000"/>
              </a:lnSpc>
            </a:pPr>
            <a:r>
              <a:rPr lang="fa-IR" sz="2800" dirty="0" smtClean="0">
                <a:solidFill>
                  <a:srgbClr val="000000"/>
                </a:solidFill>
                <a:latin typeface="B Nazanin"/>
                <a:cs typeface="B Zar" pitchFamily="2" charset="-78"/>
              </a:rPr>
              <a:t> </a:t>
            </a:r>
            <a:r>
              <a:rPr lang="fa-IR" sz="2800" dirty="0">
                <a:solidFill>
                  <a:srgbClr val="000000"/>
                </a:solidFill>
                <a:latin typeface="B Nazanin"/>
                <a:cs typeface="B Zar" pitchFamily="2" charset="-78"/>
              </a:rPr>
              <a:t>مرگ از دست نمی رود </a:t>
            </a:r>
            <a:r>
              <a:rPr lang="fa-IR" sz="2800" dirty="0" smtClean="0">
                <a:solidFill>
                  <a:srgbClr val="000000"/>
                </a:solidFill>
                <a:latin typeface="B Nazanin"/>
                <a:cs typeface="B Zar" pitchFamily="2" charset="-78"/>
              </a:rPr>
              <a:t>بلکه این </a:t>
            </a:r>
            <a:r>
              <a:rPr lang="fa-IR" sz="2800" dirty="0">
                <a:solidFill>
                  <a:srgbClr val="000000"/>
                </a:solidFill>
                <a:latin typeface="B Nazanin"/>
                <a:cs typeface="B Zar" pitchFamily="2" charset="-78"/>
              </a:rPr>
              <a:t>فقط ساحت </a:t>
            </a:r>
            <a:r>
              <a:rPr lang="fa-IR" sz="2800" dirty="0" smtClean="0">
                <a:solidFill>
                  <a:srgbClr val="000000"/>
                </a:solidFill>
                <a:latin typeface="B Nazanin"/>
                <a:cs typeface="B Zar" pitchFamily="2" charset="-78"/>
              </a:rPr>
              <a:t>مـادی</a:t>
            </a:r>
          </a:p>
          <a:p>
            <a:pPr algn="justLow" rtl="1">
              <a:lnSpc>
                <a:spcPct val="150000"/>
              </a:lnSpc>
            </a:pPr>
            <a:r>
              <a:rPr lang="fa-IR" sz="2800" dirty="0" smtClean="0">
                <a:solidFill>
                  <a:srgbClr val="000000"/>
                </a:solidFill>
                <a:latin typeface="B Nazanin"/>
                <a:cs typeface="B Zar" pitchFamily="2" charset="-78"/>
              </a:rPr>
              <a:t> انسان </a:t>
            </a:r>
            <a:r>
              <a:rPr lang="fa-IR" sz="2800" dirty="0">
                <a:solidFill>
                  <a:srgbClr val="000000"/>
                </a:solidFill>
                <a:latin typeface="B Nazanin"/>
                <a:cs typeface="B Zar" pitchFamily="2" charset="-78"/>
              </a:rPr>
              <a:t>است که </a:t>
            </a:r>
            <a:r>
              <a:rPr lang="fa-IR" sz="2800" dirty="0" smtClean="0">
                <a:solidFill>
                  <a:srgbClr val="000000"/>
                </a:solidFill>
                <a:latin typeface="B Nazanin"/>
                <a:cs typeface="B Zar" pitchFamily="2" charset="-78"/>
              </a:rPr>
              <a:t>فـناپذیر </a:t>
            </a:r>
            <a:r>
              <a:rPr lang="fa-IR" sz="2800" dirty="0">
                <a:solidFill>
                  <a:srgbClr val="000000"/>
                </a:solidFill>
                <a:latin typeface="B Nazanin"/>
                <a:cs typeface="B Zar" pitchFamily="2" charset="-78"/>
              </a:rPr>
              <a:t>است؛ در </a:t>
            </a:r>
            <a:r>
              <a:rPr lang="fa-IR" sz="2800" dirty="0" smtClean="0">
                <a:solidFill>
                  <a:srgbClr val="000000"/>
                </a:solidFill>
                <a:latin typeface="B Nazanin"/>
                <a:cs typeface="B Zar" pitchFamily="2" charset="-78"/>
              </a:rPr>
              <a:t>معـاد </a:t>
            </a:r>
            <a:r>
              <a:rPr lang="fa-IR" sz="2800" dirty="0">
                <a:solidFill>
                  <a:srgbClr val="000000"/>
                </a:solidFill>
                <a:latin typeface="B Nazanin"/>
                <a:cs typeface="B Zar" pitchFamily="2" charset="-78"/>
              </a:rPr>
              <a:t>هم </a:t>
            </a:r>
            <a:r>
              <a:rPr lang="fa-IR" sz="2800" dirty="0" smtClean="0">
                <a:solidFill>
                  <a:srgbClr val="000000"/>
                </a:solidFill>
                <a:latin typeface="B Nazanin"/>
                <a:cs typeface="B Zar" pitchFamily="2" charset="-78"/>
              </a:rPr>
              <a:t>ایـن </a:t>
            </a:r>
            <a:r>
              <a:rPr lang="fa-IR" sz="2800" dirty="0">
                <a:solidFill>
                  <a:srgbClr val="000000"/>
                </a:solidFill>
                <a:latin typeface="B Nazanin"/>
                <a:cs typeface="B Zar" pitchFamily="2" charset="-78"/>
              </a:rPr>
              <a:t>روح </a:t>
            </a:r>
            <a:endParaRPr lang="fa-IR" sz="2800" dirty="0" smtClean="0">
              <a:solidFill>
                <a:srgbClr val="000000"/>
              </a:solidFill>
              <a:latin typeface="B Nazanin"/>
              <a:cs typeface="B Zar" pitchFamily="2" charset="-78"/>
            </a:endParaRPr>
          </a:p>
          <a:p>
            <a:pPr algn="justLow" rtl="1">
              <a:lnSpc>
                <a:spcPct val="150000"/>
              </a:lnSpc>
            </a:pPr>
            <a:r>
              <a:rPr lang="fa-IR" sz="2800" dirty="0" smtClean="0">
                <a:solidFill>
                  <a:srgbClr val="000000"/>
                </a:solidFill>
                <a:latin typeface="B Nazanin"/>
                <a:cs typeface="B Zar" pitchFamily="2" charset="-78"/>
              </a:rPr>
              <a:t>است </a:t>
            </a:r>
            <a:r>
              <a:rPr lang="fa-IR" sz="2800" dirty="0">
                <a:solidFill>
                  <a:srgbClr val="000000"/>
                </a:solidFill>
                <a:latin typeface="B Nazanin"/>
                <a:cs typeface="B Zar" pitchFamily="2" charset="-78"/>
              </a:rPr>
              <a:t>که بازگشت می کند</a:t>
            </a:r>
            <a:r>
              <a:rPr lang="fa-IR" sz="2800" dirty="0" smtClean="0">
                <a:solidFill>
                  <a:srgbClr val="000000"/>
                </a:solidFill>
                <a:latin typeface="B Nazanin"/>
                <a:cs typeface="B Zar" pitchFamily="2" charset="-78"/>
              </a:rPr>
              <a:t>.</a:t>
            </a:r>
            <a:endParaRPr lang="en-US" sz="2800" dirty="0">
              <a:solidFill>
                <a:srgbClr val="000000"/>
              </a:solidFill>
              <a:latin typeface="B Nazanin"/>
              <a:cs typeface="B Zar" pitchFamily="2" charset="-78"/>
            </a:endParaRPr>
          </a:p>
        </p:txBody>
      </p:sp>
    </p:spTree>
    <p:extLst>
      <p:ext uri="{BB962C8B-B14F-4D97-AF65-F5344CB8AC3E}">
        <p14:creationId xmlns:p14="http://schemas.microsoft.com/office/powerpoint/2010/main" val="9340053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939158" y="304800"/>
            <a:ext cx="3962400" cy="646331"/>
          </a:xfrm>
          <a:prstGeom prst="rect">
            <a:avLst/>
          </a:prstGeom>
          <a:noFill/>
        </p:spPr>
        <p:txBody>
          <a:bodyPr wrap="square" rtlCol="0">
            <a:spAutoFit/>
          </a:bodyPr>
          <a:lstStyle/>
          <a:p>
            <a:pPr marL="457200" indent="-457200" algn="r" rtl="1">
              <a:buSzPct val="90000"/>
            </a:pPr>
            <a:r>
              <a:rPr lang="fa-IR" sz="3600" dirty="0">
                <a:solidFill>
                  <a:schemeClr val="accent6">
                    <a:lumMod val="50000"/>
                  </a:schemeClr>
                </a:solidFill>
                <a:cs typeface="B Homa"/>
              </a:rPr>
              <a:t>نمونه های مشابه معاد</a:t>
            </a:r>
            <a:endParaRPr lang="en-US" sz="3600" dirty="0">
              <a:solidFill>
                <a:schemeClr val="accent6">
                  <a:lumMod val="50000"/>
                </a:schemeClr>
              </a:solidFill>
              <a:cs typeface="B Homa"/>
            </a:endParaRPr>
          </a:p>
        </p:txBody>
      </p:sp>
      <p:pic>
        <p:nvPicPr>
          <p:cNvPr id="8" name="Picture 7"/>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2618"/>
          <a:stretch/>
        </p:blipFill>
        <p:spPr>
          <a:xfrm rot="10800000">
            <a:off x="6553200" y="304800"/>
            <a:ext cx="1135117" cy="733660"/>
          </a:xfrm>
          <a:prstGeom prst="rect">
            <a:avLst/>
          </a:prstGeom>
        </p:spPr>
      </p:pic>
      <p:sp>
        <p:nvSpPr>
          <p:cNvPr id="4" name="TextBox 3"/>
          <p:cNvSpPr txBox="1"/>
          <p:nvPr/>
        </p:nvSpPr>
        <p:spPr>
          <a:xfrm>
            <a:off x="96573" y="1295400"/>
            <a:ext cx="7591743" cy="1384995"/>
          </a:xfrm>
          <a:prstGeom prst="rect">
            <a:avLst/>
          </a:prstGeom>
          <a:noFill/>
        </p:spPr>
        <p:txBody>
          <a:bodyPr wrap="square" rtlCol="0">
            <a:spAutoFit/>
          </a:bodyPr>
          <a:lstStyle/>
          <a:p>
            <a:pPr algn="just" rtl="1">
              <a:lnSpc>
                <a:spcPct val="150000"/>
              </a:lnSpc>
              <a:buSzPct val="90000"/>
            </a:pPr>
            <a:r>
              <a:rPr lang="fa-IR" sz="2800" dirty="0">
                <a:cs typeface="B Zar" pitchFamily="2" charset="-78"/>
              </a:rPr>
              <a:t>هر چند انسان ها با تعقل می توانند به معاد پی ببرند ولی خداوند برای اطمینان قلب نمونه هایی هم در قرآن برای این منظور آورده است:</a:t>
            </a:r>
          </a:p>
        </p:txBody>
      </p:sp>
      <p:pic>
        <p:nvPicPr>
          <p:cNvPr id="7" name="Picture 6"/>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2618"/>
          <a:stretch/>
        </p:blipFill>
        <p:spPr>
          <a:xfrm>
            <a:off x="152400" y="304799"/>
            <a:ext cx="1135117" cy="733660"/>
          </a:xfrm>
          <a:prstGeom prst="rect">
            <a:avLst/>
          </a:prstGeom>
        </p:spPr>
      </p:pic>
      <p:sp>
        <p:nvSpPr>
          <p:cNvPr id="5" name="TextBox 4"/>
          <p:cNvSpPr txBox="1"/>
          <p:nvPr/>
        </p:nvSpPr>
        <p:spPr>
          <a:xfrm>
            <a:off x="2819400" y="2895600"/>
            <a:ext cx="4357282" cy="3323987"/>
          </a:xfrm>
          <a:prstGeom prst="rect">
            <a:avLst/>
          </a:prstGeom>
          <a:noFill/>
        </p:spPr>
        <p:txBody>
          <a:bodyPr wrap="none" rtlCol="0">
            <a:spAutoFit/>
          </a:bodyPr>
          <a:lstStyle/>
          <a:p>
            <a:pPr lvl="0" algn="r" rtl="1">
              <a:lnSpc>
                <a:spcPct val="150000"/>
              </a:lnSpc>
            </a:pPr>
            <a:r>
              <a:rPr lang="fa-IR" sz="2800" dirty="0">
                <a:latin typeface="B Nazanin"/>
                <a:cs typeface="B Zar" pitchFamily="2" charset="-78"/>
              </a:rPr>
              <a:t>1. ابراهیم (ع) و احیای مردگان</a:t>
            </a:r>
          </a:p>
          <a:p>
            <a:pPr lvl="0" algn="r" rtl="1">
              <a:lnSpc>
                <a:spcPct val="150000"/>
              </a:lnSpc>
            </a:pPr>
            <a:r>
              <a:rPr lang="fa-IR" sz="2800" dirty="0">
                <a:latin typeface="B Nazanin"/>
                <a:cs typeface="B Zar" pitchFamily="2" charset="-78"/>
              </a:rPr>
              <a:t>2. زنده شدن </a:t>
            </a:r>
            <a:r>
              <a:rPr lang="fa-IR" sz="2800" dirty="0" smtClean="0">
                <a:latin typeface="B Nazanin"/>
                <a:cs typeface="B Zar" pitchFamily="2" charset="-78"/>
              </a:rPr>
              <a:t>عُزیر(ع</a:t>
            </a:r>
            <a:r>
              <a:rPr lang="fa-IR" sz="2800" dirty="0">
                <a:latin typeface="B Nazanin"/>
                <a:cs typeface="B Zar" pitchFamily="2" charset="-78"/>
              </a:rPr>
              <a:t>)</a:t>
            </a:r>
          </a:p>
          <a:p>
            <a:pPr lvl="0" algn="r" rtl="1">
              <a:lnSpc>
                <a:spcPct val="150000"/>
              </a:lnSpc>
            </a:pPr>
            <a:r>
              <a:rPr lang="fa-IR" sz="2800" dirty="0">
                <a:latin typeface="B Nazanin"/>
                <a:cs typeface="B Zar" pitchFamily="2" charset="-78"/>
              </a:rPr>
              <a:t>3. اصحاب کهف</a:t>
            </a:r>
          </a:p>
          <a:p>
            <a:pPr lvl="0" algn="r" rtl="1">
              <a:lnSpc>
                <a:spcPct val="150000"/>
              </a:lnSpc>
            </a:pPr>
            <a:r>
              <a:rPr lang="fa-IR" sz="2800" dirty="0">
                <a:latin typeface="B Nazanin"/>
                <a:cs typeface="B Zar" pitchFamily="2" charset="-78"/>
              </a:rPr>
              <a:t>4. زنده شدن مردگان به دست عیسی(ع)</a:t>
            </a:r>
          </a:p>
          <a:p>
            <a:pPr lvl="0" algn="r" rtl="1">
              <a:lnSpc>
                <a:spcPct val="150000"/>
              </a:lnSpc>
            </a:pPr>
            <a:r>
              <a:rPr lang="fa-IR" sz="2800" dirty="0">
                <a:latin typeface="B Nazanin"/>
                <a:cs typeface="B Zar" pitchFamily="2" charset="-78"/>
              </a:rPr>
              <a:t>5. رویش گیاهان </a:t>
            </a:r>
          </a:p>
        </p:txBody>
      </p:sp>
      <p:sp>
        <p:nvSpPr>
          <p:cNvPr id="9" name="Right Brace 8"/>
          <p:cNvSpPr/>
          <p:nvPr/>
        </p:nvSpPr>
        <p:spPr>
          <a:xfrm>
            <a:off x="7086600" y="2985195"/>
            <a:ext cx="511635" cy="3263205"/>
          </a:xfrm>
          <a:prstGeom prst="rightBrace">
            <a:avLst>
              <a:gd name="adj1" fmla="val 79993"/>
              <a:gd name="adj2" fmla="val 50000"/>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l="26225" r="27429"/>
          <a:stretch/>
        </p:blipFill>
        <p:spPr>
          <a:xfrm>
            <a:off x="152400" y="3048000"/>
            <a:ext cx="2427890" cy="3457575"/>
          </a:xfrm>
          <a:prstGeom prst="ellipse">
            <a:avLst/>
          </a:prstGeom>
          <a:ln>
            <a:noFill/>
          </a:ln>
          <a:effectLst>
            <a:softEdge rad="112500"/>
          </a:effectLst>
        </p:spPr>
      </p:pic>
    </p:spTree>
    <p:extLst>
      <p:ext uri="{BB962C8B-B14F-4D97-AF65-F5344CB8AC3E}">
        <p14:creationId xmlns:p14="http://schemas.microsoft.com/office/powerpoint/2010/main" val="238096162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480441" y="304800"/>
            <a:ext cx="3962400" cy="646331"/>
          </a:xfrm>
          <a:prstGeom prst="rect">
            <a:avLst/>
          </a:prstGeom>
          <a:noFill/>
        </p:spPr>
        <p:txBody>
          <a:bodyPr wrap="square" rtlCol="0">
            <a:spAutoFit/>
          </a:bodyPr>
          <a:lstStyle/>
          <a:p>
            <a:pPr marL="457200" indent="-457200" algn="ctr" rtl="1">
              <a:defRPr/>
            </a:pPr>
            <a:r>
              <a:rPr lang="fa-IR" sz="3600" dirty="0">
                <a:solidFill>
                  <a:schemeClr val="accent6">
                    <a:lumMod val="50000"/>
                  </a:schemeClr>
                </a:solidFill>
                <a:cs typeface="B Homa"/>
              </a:rPr>
              <a:t>براهین عقلی</a:t>
            </a:r>
          </a:p>
        </p:txBody>
      </p:sp>
      <p:pic>
        <p:nvPicPr>
          <p:cNvPr id="8" name="Picture 7"/>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2618"/>
          <a:stretch/>
        </p:blipFill>
        <p:spPr>
          <a:xfrm rot="10800000">
            <a:off x="7010400" y="304800"/>
            <a:ext cx="1135117" cy="733660"/>
          </a:xfrm>
          <a:prstGeom prst="rect">
            <a:avLst/>
          </a:prstGeom>
        </p:spPr>
      </p:pic>
      <p:sp>
        <p:nvSpPr>
          <p:cNvPr id="4" name="TextBox 3"/>
          <p:cNvSpPr txBox="1"/>
          <p:nvPr/>
        </p:nvSpPr>
        <p:spPr>
          <a:xfrm>
            <a:off x="998483" y="1295400"/>
            <a:ext cx="7154917" cy="1384995"/>
          </a:xfrm>
          <a:prstGeom prst="rect">
            <a:avLst/>
          </a:prstGeom>
          <a:noFill/>
        </p:spPr>
        <p:txBody>
          <a:bodyPr wrap="square" rtlCol="0">
            <a:spAutoFit/>
          </a:bodyPr>
          <a:lstStyle/>
          <a:p>
            <a:pPr algn="justLow" rtl="1">
              <a:lnSpc>
                <a:spcPct val="150000"/>
              </a:lnSpc>
              <a:defRPr/>
            </a:pPr>
            <a:r>
              <a:rPr lang="fa-IR" sz="2800" dirty="0">
                <a:latin typeface="B Nazanin"/>
                <a:cs typeface="B Zar" pitchFamily="2" charset="-78"/>
              </a:rPr>
              <a:t>عقل نه در حد جزئیات بلکه در حد کلیات می تواند اصل وجود معاد را درک نماید. چند نمونه از این براهین را در زیل می آوریم: </a:t>
            </a:r>
            <a:endParaRPr lang="en-US" sz="2800" dirty="0">
              <a:latin typeface="B Nazanin"/>
              <a:cs typeface="B Zar" pitchFamily="2" charset="-78"/>
            </a:endParaRPr>
          </a:p>
        </p:txBody>
      </p:sp>
      <p:pic>
        <p:nvPicPr>
          <p:cNvPr id="7" name="Picture 6"/>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52618"/>
          <a:stretch/>
        </p:blipFill>
        <p:spPr>
          <a:xfrm>
            <a:off x="998483" y="304799"/>
            <a:ext cx="1135117" cy="733660"/>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67000" y="2733675"/>
            <a:ext cx="3810000" cy="4048125"/>
          </a:xfrm>
          <a:prstGeom prst="rect">
            <a:avLst/>
          </a:prstGeom>
          <a:ln>
            <a:noFill/>
          </a:ln>
          <a:effectLst>
            <a:softEdge rad="112500"/>
          </a:effectLst>
        </p:spPr>
      </p:pic>
    </p:spTree>
    <p:extLst>
      <p:ext uri="{BB962C8B-B14F-4D97-AF65-F5344CB8AC3E}">
        <p14:creationId xmlns:p14="http://schemas.microsoft.com/office/powerpoint/2010/main" val="249147806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2400" y="1443841"/>
            <a:ext cx="4724400" cy="3970318"/>
          </a:xfrm>
          <a:prstGeom prst="rect">
            <a:avLst/>
          </a:prstGeom>
          <a:noFill/>
        </p:spPr>
        <p:txBody>
          <a:bodyPr wrap="square" rtlCol="0">
            <a:spAutoFit/>
          </a:bodyPr>
          <a:lstStyle/>
          <a:p>
            <a:pPr algn="r" rtl="1">
              <a:lnSpc>
                <a:spcPct val="150000"/>
              </a:lnSpc>
              <a:defRPr/>
            </a:pPr>
            <a:r>
              <a:rPr lang="fa-IR" sz="2800" dirty="0" smtClean="0">
                <a:solidFill>
                  <a:srgbClr val="FF0000"/>
                </a:solidFill>
                <a:cs typeface="B Titr" pitchFamily="2" charset="-78"/>
              </a:rPr>
              <a:t>1. برهان فطرت</a:t>
            </a:r>
          </a:p>
          <a:p>
            <a:pPr algn="justLow" rtl="1">
              <a:lnSpc>
                <a:spcPct val="150000"/>
              </a:lnSpc>
              <a:defRPr/>
            </a:pPr>
            <a:r>
              <a:rPr lang="fa-IR" sz="2800" dirty="0">
                <a:solidFill>
                  <a:srgbClr val="000000"/>
                </a:solidFill>
                <a:cs typeface="B Zar" pitchFamily="2" charset="-78"/>
              </a:rPr>
              <a:t>انسان </a:t>
            </a:r>
            <a:r>
              <a:rPr lang="fa-IR" sz="2800" dirty="0" smtClean="0">
                <a:solidFill>
                  <a:srgbClr val="000000"/>
                </a:solidFill>
                <a:cs typeface="B Zar" pitchFamily="2" charset="-78"/>
              </a:rPr>
              <a:t>فطرتاً </a:t>
            </a:r>
            <a:r>
              <a:rPr lang="fa-IR" sz="2800" dirty="0">
                <a:solidFill>
                  <a:srgbClr val="000000"/>
                </a:solidFill>
                <a:cs typeface="B Zar" pitchFamily="2" charset="-78"/>
              </a:rPr>
              <a:t>میل به جاودانگی دارد و از آن جایی که دنیا شایستگی ابدیت ندارد، بنابراین حیات در سرای جاودان ضروری خواهد بود، زیرا در غیر اینصورت بودن میل و عدم تحقق آن امری بیهوده است. </a:t>
            </a:r>
            <a:endParaRPr lang="en-US" sz="2800" dirty="0">
              <a:solidFill>
                <a:srgbClr val="000000"/>
              </a:solidFill>
              <a:cs typeface="B Zar" pitchFamily="2" charset="-78"/>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6216" t="40689" r="35324" b="14483"/>
          <a:stretch/>
        </p:blipFill>
        <p:spPr>
          <a:xfrm rot="5400000">
            <a:off x="2247900" y="-794657"/>
            <a:ext cx="533400" cy="2122714"/>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56216" t="40689" r="35324" b="14483"/>
          <a:stretch/>
        </p:blipFill>
        <p:spPr>
          <a:xfrm rot="16200000">
            <a:off x="2247901" y="5529943"/>
            <a:ext cx="533400" cy="2122714"/>
          </a:xfrm>
          <a:prstGeom prst="rect">
            <a:avLst/>
          </a:prstGeom>
        </p:spPr>
      </p:pic>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27407" r="33540"/>
          <a:stretch/>
        </p:blipFill>
        <p:spPr>
          <a:xfrm>
            <a:off x="5123793" y="0"/>
            <a:ext cx="4020207" cy="6858001"/>
          </a:xfrm>
          <a:prstGeom prst="rect">
            <a:avLst/>
          </a:prstGeom>
        </p:spPr>
      </p:pic>
    </p:spTree>
    <p:extLst>
      <p:ext uri="{BB962C8B-B14F-4D97-AF65-F5344CB8AC3E}">
        <p14:creationId xmlns:p14="http://schemas.microsoft.com/office/powerpoint/2010/main" val="2055106267"/>
      </p:ext>
    </p:extLst>
  </p:cSld>
  <p:clrMapOvr>
    <a:masterClrMapping/>
  </p:clrMapOvr>
  <p:transition spd="slow">
    <p:push dir="u"/>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2400" y="1147606"/>
            <a:ext cx="4724400" cy="4562788"/>
          </a:xfrm>
          <a:prstGeom prst="rect">
            <a:avLst/>
          </a:prstGeom>
          <a:noFill/>
        </p:spPr>
        <p:txBody>
          <a:bodyPr wrap="square" rtlCol="0">
            <a:spAutoFit/>
          </a:bodyPr>
          <a:lstStyle/>
          <a:p>
            <a:pPr algn="justLow" rtl="1">
              <a:lnSpc>
                <a:spcPct val="150000"/>
              </a:lnSpc>
              <a:defRPr/>
            </a:pPr>
            <a:r>
              <a:rPr lang="fa-IR" sz="2800" dirty="0" smtClean="0">
                <a:solidFill>
                  <a:srgbClr val="FF0000"/>
                </a:solidFill>
                <a:cs typeface="B Titr" pitchFamily="2" charset="-78"/>
              </a:rPr>
              <a:t>2. </a:t>
            </a:r>
            <a:r>
              <a:rPr lang="fa-IR" sz="2800" dirty="0">
                <a:solidFill>
                  <a:srgbClr val="FF0000"/>
                </a:solidFill>
                <a:cs typeface="B Titr" pitchFamily="2" charset="-78"/>
              </a:rPr>
              <a:t>برهان حکمت</a:t>
            </a:r>
          </a:p>
          <a:p>
            <a:pPr algn="justLow" rtl="1">
              <a:lnSpc>
                <a:spcPct val="150000"/>
              </a:lnSpc>
              <a:defRPr/>
            </a:pPr>
            <a:r>
              <a:rPr lang="fa-IR" sz="2800" dirty="0">
                <a:solidFill>
                  <a:srgbClr val="000000"/>
                </a:solidFill>
                <a:cs typeface="B Zar" pitchFamily="2" charset="-78"/>
              </a:rPr>
              <a:t>خداوند حکیم است و کار بیهوده ای انجام نمی دهد. هر موجودی باید به کمال مطلوب خود برسد و از سویی در انسان گرایش به جاودانگی است، پس باید زمینه ی این کار فراهم باشد و گرنه این عمل خدا بی ارزش و بیهوده است. </a:t>
            </a:r>
            <a:endParaRPr lang="en-US" sz="2800" dirty="0">
              <a:solidFill>
                <a:srgbClr val="000000"/>
              </a:solidFill>
              <a:cs typeface="B Zar" pitchFamily="2" charset="-78"/>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6216" t="40689" r="35324" b="14483"/>
          <a:stretch/>
        </p:blipFill>
        <p:spPr>
          <a:xfrm rot="5400000">
            <a:off x="2247900" y="-794657"/>
            <a:ext cx="533400" cy="2122714"/>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56216" t="40689" r="35324" b="14483"/>
          <a:stretch/>
        </p:blipFill>
        <p:spPr>
          <a:xfrm rot="16200000">
            <a:off x="2247901" y="5529943"/>
            <a:ext cx="533400" cy="2122714"/>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0" y="0"/>
            <a:ext cx="4000500" cy="6858000"/>
          </a:xfrm>
          <a:prstGeom prst="rect">
            <a:avLst/>
          </a:prstGeom>
        </p:spPr>
      </p:pic>
    </p:spTree>
    <p:extLst>
      <p:ext uri="{BB962C8B-B14F-4D97-AF65-F5344CB8AC3E}">
        <p14:creationId xmlns:p14="http://schemas.microsoft.com/office/powerpoint/2010/main" val="326528198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2400" y="501276"/>
            <a:ext cx="4724400" cy="5855449"/>
          </a:xfrm>
          <a:prstGeom prst="rect">
            <a:avLst/>
          </a:prstGeom>
          <a:noFill/>
        </p:spPr>
        <p:txBody>
          <a:bodyPr wrap="square" rtlCol="0">
            <a:spAutoFit/>
          </a:bodyPr>
          <a:lstStyle/>
          <a:p>
            <a:pPr algn="r" rtl="1">
              <a:lnSpc>
                <a:spcPct val="150000"/>
              </a:lnSpc>
              <a:defRPr/>
            </a:pPr>
            <a:r>
              <a:rPr lang="fa-IR" sz="2800" dirty="0" smtClean="0">
                <a:solidFill>
                  <a:srgbClr val="FF0000"/>
                </a:solidFill>
                <a:cs typeface="B Titr" pitchFamily="2" charset="-78"/>
              </a:rPr>
              <a:t>3. </a:t>
            </a:r>
            <a:r>
              <a:rPr lang="fa-IR" sz="2800" dirty="0">
                <a:solidFill>
                  <a:srgbClr val="FF0000"/>
                </a:solidFill>
                <a:cs typeface="B Titr" pitchFamily="2" charset="-78"/>
              </a:rPr>
              <a:t>برهان عدالت</a:t>
            </a:r>
          </a:p>
          <a:p>
            <a:pPr algn="justLow" rtl="1">
              <a:lnSpc>
                <a:spcPct val="150000"/>
              </a:lnSpc>
              <a:defRPr/>
            </a:pPr>
            <a:r>
              <a:rPr lang="fa-IR" sz="2800" dirty="0">
                <a:solidFill>
                  <a:srgbClr val="000000"/>
                </a:solidFill>
                <a:cs typeface="B Zar" pitchFamily="2" charset="-78"/>
              </a:rPr>
              <a:t>خداوند عادل است و این جهان هم بر پایه عدالت است، ولی می بینیم که در این جهان انسان ها به عدالت نمی رسند و بعضی از نیکوکاران و بعضی از بدکاران جزای عمل خود را نمی بینند</a:t>
            </a:r>
            <a:r>
              <a:rPr lang="fa-IR" sz="2800" dirty="0" smtClean="0">
                <a:solidFill>
                  <a:srgbClr val="000000"/>
                </a:solidFill>
                <a:cs typeface="B Zar" pitchFamily="2" charset="-78"/>
              </a:rPr>
              <a:t>.</a:t>
            </a:r>
          </a:p>
          <a:p>
            <a:pPr algn="justLow" rtl="1">
              <a:lnSpc>
                <a:spcPct val="150000"/>
              </a:lnSpc>
              <a:defRPr/>
            </a:pPr>
            <a:r>
              <a:rPr lang="fa-IR" sz="2800" dirty="0">
                <a:solidFill>
                  <a:srgbClr val="000000"/>
                </a:solidFill>
                <a:cs typeface="B Zar" pitchFamily="2" charset="-78"/>
              </a:rPr>
              <a:t>پس باید جهان آخری باشد و ظرفیت برقراری عدالت در آن باشد تا خداوند بین انسان ها به عدالت حکم فرماید. </a:t>
            </a:r>
            <a:endParaRPr lang="en-US" sz="2800" dirty="0">
              <a:solidFill>
                <a:srgbClr val="000000"/>
              </a:solidFill>
              <a:cs typeface="B Zar" pitchFamily="2" charset="-78"/>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6216" t="40689" r="35324" b="14483"/>
          <a:stretch/>
        </p:blipFill>
        <p:spPr>
          <a:xfrm rot="5400000">
            <a:off x="2247900" y="-794657"/>
            <a:ext cx="533400" cy="2122714"/>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56216" t="40689" r="35324" b="14483"/>
          <a:stretch/>
        </p:blipFill>
        <p:spPr>
          <a:xfrm rot="16200000">
            <a:off x="2247901" y="5529943"/>
            <a:ext cx="533400" cy="2122714"/>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0" y="0"/>
            <a:ext cx="4000500" cy="6858000"/>
          </a:xfrm>
          <a:prstGeom prst="rect">
            <a:avLst/>
          </a:prstGeom>
        </p:spPr>
      </p:pic>
    </p:spTree>
    <p:extLst>
      <p:ext uri="{BB962C8B-B14F-4D97-AF65-F5344CB8AC3E}">
        <p14:creationId xmlns:p14="http://schemas.microsoft.com/office/powerpoint/2010/main" val="196565294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2400" y="149959"/>
            <a:ext cx="4724400" cy="6501780"/>
          </a:xfrm>
          <a:prstGeom prst="rect">
            <a:avLst/>
          </a:prstGeom>
          <a:noFill/>
        </p:spPr>
        <p:txBody>
          <a:bodyPr wrap="square" rtlCol="0">
            <a:spAutoFit/>
          </a:bodyPr>
          <a:lstStyle/>
          <a:p>
            <a:pPr algn="justLow" rtl="1">
              <a:lnSpc>
                <a:spcPct val="150000"/>
              </a:lnSpc>
              <a:defRPr/>
            </a:pPr>
            <a:r>
              <a:rPr lang="fa-IR" sz="2800" dirty="0" smtClean="0">
                <a:solidFill>
                  <a:srgbClr val="FF0000"/>
                </a:solidFill>
                <a:cs typeface="B Titr" pitchFamily="2" charset="-78"/>
              </a:rPr>
              <a:t>4. </a:t>
            </a:r>
            <a:r>
              <a:rPr lang="fa-IR" sz="2800" dirty="0">
                <a:solidFill>
                  <a:srgbClr val="FF0000"/>
                </a:solidFill>
                <a:cs typeface="B Titr" pitchFamily="2" charset="-78"/>
              </a:rPr>
              <a:t>برهان معقولیت</a:t>
            </a:r>
          </a:p>
          <a:p>
            <a:pPr algn="justLow" rtl="1">
              <a:lnSpc>
                <a:spcPct val="150000"/>
              </a:lnSpc>
              <a:defRPr/>
            </a:pPr>
            <a:r>
              <a:rPr lang="fa-IR" sz="2800" dirty="0">
                <a:solidFill>
                  <a:srgbClr val="000000"/>
                </a:solidFill>
                <a:cs typeface="B Zar" pitchFamily="2" charset="-78"/>
              </a:rPr>
              <a:t>از این برهان که به نام « دفع ضرر احتمالی » هم یاد شده است استفاده می </a:t>
            </a:r>
            <a:r>
              <a:rPr lang="fa-IR" sz="2800" dirty="0" smtClean="0">
                <a:solidFill>
                  <a:srgbClr val="000000"/>
                </a:solidFill>
                <a:cs typeface="B Zar" pitchFamily="2" charset="-78"/>
              </a:rPr>
              <a:t>شود، که انسانها </a:t>
            </a:r>
            <a:r>
              <a:rPr lang="fa-IR" sz="2800" dirty="0">
                <a:solidFill>
                  <a:srgbClr val="000000"/>
                </a:solidFill>
                <a:cs typeface="B Zar" pitchFamily="2" charset="-78"/>
              </a:rPr>
              <a:t>در هنگام انتخاب آن هایی را که خطر کمتر و منفعت بیشتری دارند انتخاب </a:t>
            </a:r>
            <a:r>
              <a:rPr lang="fa-IR" sz="2800" dirty="0" smtClean="0">
                <a:solidFill>
                  <a:srgbClr val="000000"/>
                </a:solidFill>
                <a:cs typeface="B Zar" pitchFamily="2" charset="-78"/>
              </a:rPr>
              <a:t>      می </a:t>
            </a:r>
            <a:r>
              <a:rPr lang="fa-IR" sz="2800" dirty="0">
                <a:solidFill>
                  <a:srgbClr val="000000"/>
                </a:solidFill>
                <a:cs typeface="B Zar" pitchFamily="2" charset="-78"/>
              </a:rPr>
              <a:t>کنند</a:t>
            </a:r>
            <a:r>
              <a:rPr lang="fa-IR" sz="2800" dirty="0" smtClean="0">
                <a:solidFill>
                  <a:srgbClr val="000000"/>
                </a:solidFill>
                <a:cs typeface="B Zar" pitchFamily="2" charset="-78"/>
              </a:rPr>
              <a:t>.</a:t>
            </a:r>
          </a:p>
          <a:p>
            <a:pPr algn="justLow" rtl="1">
              <a:lnSpc>
                <a:spcPct val="150000"/>
              </a:lnSpc>
              <a:defRPr/>
            </a:pPr>
            <a:r>
              <a:rPr lang="fa-IR" sz="2800" dirty="0">
                <a:solidFill>
                  <a:srgbClr val="000000"/>
                </a:solidFill>
                <a:cs typeface="B Zar" pitchFamily="2" charset="-78"/>
              </a:rPr>
              <a:t>حال هزاران پیامبر که مشهور به راستگویی بودند از جهان دیگری خبر داده اند پس عقل اقتضا می کند که آدم برای معاد و جهان دیگر خود را آماده نماید. </a:t>
            </a:r>
            <a:endParaRPr lang="en-US" sz="2800" dirty="0">
              <a:solidFill>
                <a:srgbClr val="000000"/>
              </a:solidFill>
              <a:cs typeface="B Zar" pitchFamily="2" charset="-78"/>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6216" t="40689" r="35324" b="14483"/>
          <a:stretch/>
        </p:blipFill>
        <p:spPr>
          <a:xfrm rot="5400000">
            <a:off x="2247900" y="-794657"/>
            <a:ext cx="533400" cy="2122714"/>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56216" t="40689" r="35324" b="14483"/>
          <a:stretch/>
        </p:blipFill>
        <p:spPr>
          <a:xfrm rot="16200000">
            <a:off x="2247901" y="5529943"/>
            <a:ext cx="533400" cy="2122714"/>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3500" y="0"/>
            <a:ext cx="4000500" cy="6858000"/>
          </a:xfrm>
          <a:prstGeom prst="rect">
            <a:avLst/>
          </a:prstGeom>
        </p:spPr>
      </p:pic>
    </p:spTree>
    <p:extLst>
      <p:ext uri="{BB962C8B-B14F-4D97-AF65-F5344CB8AC3E}">
        <p14:creationId xmlns:p14="http://schemas.microsoft.com/office/powerpoint/2010/main" val="108057784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28600" y="1257955"/>
            <a:ext cx="8686800" cy="5447645"/>
          </a:xfrm>
          <a:prstGeom prst="rect">
            <a:avLst/>
          </a:prstGeom>
          <a:noFill/>
        </p:spPr>
        <p:txBody>
          <a:bodyPr wrap="square" rtlCol="0">
            <a:spAutoFit/>
          </a:bodyPr>
          <a:lstStyle/>
          <a:p>
            <a:pPr algn="ctr" rtl="1">
              <a:lnSpc>
                <a:spcPct val="150000"/>
              </a:lnSpc>
            </a:pPr>
            <a:r>
              <a:rPr lang="fa-IR" sz="3600" dirty="0">
                <a:solidFill>
                  <a:schemeClr val="accent6">
                    <a:lumMod val="50000"/>
                  </a:schemeClr>
                </a:solidFill>
                <a:latin typeface="B Homa"/>
                <a:cs typeface="B Homa" pitchFamily="2" charset="-78"/>
              </a:rPr>
              <a:t>انواع معاد</a:t>
            </a:r>
          </a:p>
          <a:p>
            <a:pPr algn="justLow" rtl="1">
              <a:lnSpc>
                <a:spcPct val="150000"/>
              </a:lnSpc>
            </a:pPr>
            <a:r>
              <a:rPr lang="fa-IR" sz="2800" dirty="0">
                <a:solidFill>
                  <a:srgbClr val="000000"/>
                </a:solidFill>
                <a:cs typeface="B Zar" pitchFamily="2" charset="-78"/>
              </a:rPr>
              <a:t>اثبات شد که انسان دو ساحت مادی و معنوی دارد و ساحت معنوی انسان ستانده می شود و از بین نمی رود حال این سؤال پیش می آید که معاد فقط معنوی است یا جنبه جسمانی هم دارد که دو جواب ذیل در پاسخ به این ها داده شده </a:t>
            </a:r>
            <a:r>
              <a:rPr lang="fa-IR" sz="2800" dirty="0" smtClean="0">
                <a:solidFill>
                  <a:srgbClr val="000000"/>
                </a:solidFill>
                <a:cs typeface="B Zar" pitchFamily="2" charset="-78"/>
              </a:rPr>
              <a:t>است:</a:t>
            </a:r>
          </a:p>
          <a:p>
            <a:pPr algn="justLow" rtl="1">
              <a:lnSpc>
                <a:spcPct val="150000"/>
              </a:lnSpc>
            </a:pPr>
            <a:r>
              <a:rPr lang="fa-IR" sz="2800" dirty="0" smtClean="0">
                <a:solidFill>
                  <a:srgbClr val="FF0000"/>
                </a:solidFill>
                <a:cs typeface="B Titr" pitchFamily="2" charset="-78"/>
              </a:rPr>
              <a:t>* اول</a:t>
            </a:r>
            <a:r>
              <a:rPr lang="fa-IR" sz="2800" dirty="0">
                <a:solidFill>
                  <a:srgbClr val="FF0000"/>
                </a:solidFill>
                <a:cs typeface="B Titr" pitchFamily="2" charset="-78"/>
              </a:rPr>
              <a:t>: </a:t>
            </a:r>
            <a:r>
              <a:rPr lang="fa-IR" sz="2800" dirty="0">
                <a:cs typeface="B Zar" pitchFamily="2" charset="-78"/>
              </a:rPr>
              <a:t>عده ای حشر انسان را «روحانی» می دانند و می گویند روح است که موضع مواخذه است و جسمی در کار نیست.</a:t>
            </a:r>
          </a:p>
          <a:p>
            <a:pPr lvl="0" algn="justLow" rtl="1">
              <a:lnSpc>
                <a:spcPct val="150000"/>
              </a:lnSpc>
            </a:pPr>
            <a:r>
              <a:rPr lang="fa-IR" sz="2800" dirty="0" smtClean="0">
                <a:solidFill>
                  <a:srgbClr val="FF0000"/>
                </a:solidFill>
                <a:cs typeface="B Titr" pitchFamily="2" charset="-78"/>
              </a:rPr>
              <a:t>* دوم</a:t>
            </a:r>
            <a:r>
              <a:rPr lang="fa-IR" sz="2800" dirty="0">
                <a:solidFill>
                  <a:srgbClr val="FF0000"/>
                </a:solidFill>
                <a:cs typeface="B Titr" pitchFamily="2" charset="-78"/>
              </a:rPr>
              <a:t>: </a:t>
            </a:r>
            <a:r>
              <a:rPr lang="fa-IR" sz="2800" dirty="0">
                <a:cs typeface="B Zar" pitchFamily="2" charset="-78"/>
              </a:rPr>
              <a:t>عده ای دیگر اعتقاد دارند که </a:t>
            </a:r>
            <a:r>
              <a:rPr lang="fa-IR" sz="2800" dirty="0" smtClean="0">
                <a:cs typeface="B Zar" pitchFamily="2" charset="-78"/>
              </a:rPr>
              <a:t>معاد «</a:t>
            </a:r>
            <a:r>
              <a:rPr lang="fa-IR" sz="2800" dirty="0">
                <a:cs typeface="B Zar" pitchFamily="2" charset="-78"/>
              </a:rPr>
              <a:t>روحانی و جسمانی» است و هم روح و هم جسم موضع مؤاخذه خواهند شد. </a:t>
            </a:r>
            <a:endParaRPr lang="en-US" sz="2800" dirty="0">
              <a:cs typeface="B Zar" pitchFamily="2" charset="-78"/>
            </a:endParaRPr>
          </a:p>
        </p:txBody>
      </p:sp>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25637"/>
          <a:stretch/>
        </p:blipFill>
        <p:spPr>
          <a:xfrm>
            <a:off x="304800" y="1371600"/>
            <a:ext cx="1781503" cy="733660"/>
          </a:xfrm>
          <a:prstGeom prst="rect">
            <a:avLst/>
          </a:prstGeom>
        </p:spPr>
      </p:pic>
      <p:pic>
        <p:nvPicPr>
          <p:cNvPr id="7" name="Picture 6"/>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r="25637"/>
          <a:stretch/>
        </p:blipFill>
        <p:spPr>
          <a:xfrm rot="10800000">
            <a:off x="7057697" y="1371600"/>
            <a:ext cx="1781503" cy="733660"/>
          </a:xfrm>
          <a:prstGeom prst="rect">
            <a:avLst/>
          </a:prstGeom>
        </p:spPr>
      </p:pic>
    </p:spTree>
    <p:extLst>
      <p:ext uri="{BB962C8B-B14F-4D97-AF65-F5344CB8AC3E}">
        <p14:creationId xmlns:p14="http://schemas.microsoft.com/office/powerpoint/2010/main" val="30200006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28600" y="0"/>
            <a:ext cx="8686800" cy="2215991"/>
          </a:xfrm>
          <a:prstGeom prst="rect">
            <a:avLst/>
          </a:prstGeom>
          <a:noFill/>
        </p:spPr>
        <p:txBody>
          <a:bodyPr wrap="square" rtlCol="0">
            <a:spAutoFit/>
          </a:bodyPr>
          <a:lstStyle/>
          <a:p>
            <a:pPr algn="ctr" rtl="1">
              <a:lnSpc>
                <a:spcPct val="150000"/>
              </a:lnSpc>
              <a:defRPr/>
            </a:pPr>
            <a:r>
              <a:rPr lang="fa-IR" sz="3600" dirty="0">
                <a:solidFill>
                  <a:schemeClr val="accent6">
                    <a:lumMod val="50000"/>
                  </a:schemeClr>
                </a:solidFill>
                <a:cs typeface="B Homa" pitchFamily="2" charset="-78"/>
              </a:rPr>
              <a:t>قرآن و معاد جسمانی و روحانی</a:t>
            </a:r>
          </a:p>
          <a:p>
            <a:pPr algn="justLow" rtl="1">
              <a:lnSpc>
                <a:spcPct val="150000"/>
              </a:lnSpc>
              <a:defRPr/>
            </a:pPr>
            <a:r>
              <a:rPr lang="fa-IR" sz="2800" dirty="0">
                <a:solidFill>
                  <a:srgbClr val="000000"/>
                </a:solidFill>
                <a:cs typeface="B Zar" pitchFamily="2" charset="-78"/>
              </a:rPr>
              <a:t>دیدگاه قرآن این است که انسان ها در روز قیامت هم دارای روح و هم دارای جسم هستند.آیاتی که به این مسأله اشاره می کنند عبارتند از:</a:t>
            </a:r>
          </a:p>
        </p:txBody>
      </p:sp>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a:off x="304801" y="113645"/>
            <a:ext cx="1460938" cy="733660"/>
          </a:xfrm>
          <a:prstGeom prst="rect">
            <a:avLst/>
          </a:prstGeom>
        </p:spPr>
      </p:pic>
      <p:pic>
        <p:nvPicPr>
          <p:cNvPr id="6" name="Picture 5"/>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rot="10800000">
            <a:off x="7239000" y="113645"/>
            <a:ext cx="1460938" cy="733660"/>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3831145606"/>
              </p:ext>
            </p:extLst>
          </p:nvPr>
        </p:nvGraphicFramePr>
        <p:xfrm>
          <a:off x="304800" y="2336626"/>
          <a:ext cx="8458200" cy="4140374"/>
        </p:xfrm>
        <a:graphic>
          <a:graphicData uri="http://schemas.openxmlformats.org/drawingml/2006/table">
            <a:tbl>
              <a:tblPr firstRow="1" bandRow="1">
                <a:tableStyleId>{284E427A-3D55-4303-BF80-6455036E1DE7}</a:tableStyleId>
              </a:tblPr>
              <a:tblGrid>
                <a:gridCol w="4015187"/>
                <a:gridCol w="2263422"/>
                <a:gridCol w="2179591"/>
              </a:tblGrid>
              <a:tr h="477346">
                <a:tc>
                  <a:txBody>
                    <a:bodyPr/>
                    <a:lstStyle/>
                    <a:p>
                      <a:pPr algn="ctr" rtl="1"/>
                      <a:r>
                        <a:rPr lang="fa-IR" sz="2800" dirty="0" smtClean="0">
                          <a:cs typeface="B Zar" panose="00000400000000000000" pitchFamily="2" charset="-78"/>
                        </a:rPr>
                        <a:t>سه</a:t>
                      </a:r>
                      <a:endParaRPr lang="en-US" sz="2800" b="0" dirty="0">
                        <a:cs typeface="B Zar" pitchFamily="2" charset="-78"/>
                      </a:endParaRPr>
                    </a:p>
                  </a:txBody>
                  <a:tcPr anchor="ctr">
                    <a:cell3D prstMaterial="dkEdge">
                      <a:bevel prst="convex"/>
                      <a:lightRig rig="flood" dir="t"/>
                    </a:cell3D>
                  </a:tcPr>
                </a:tc>
                <a:tc>
                  <a:txBody>
                    <a:bodyPr/>
                    <a:lstStyle/>
                    <a:p>
                      <a:pPr algn="ctr" rtl="1"/>
                      <a:r>
                        <a:rPr lang="fa-IR" sz="2800" dirty="0" smtClean="0">
                          <a:cs typeface="B Zar" panose="00000400000000000000" pitchFamily="2" charset="-78"/>
                        </a:rPr>
                        <a:t>دو</a:t>
                      </a:r>
                      <a:endParaRPr lang="en-US" sz="2800" b="0" dirty="0">
                        <a:cs typeface="B Zar" pitchFamily="2" charset="-78"/>
                      </a:endParaRPr>
                    </a:p>
                  </a:txBody>
                  <a:tcPr anchor="ctr">
                    <a:cell3D prstMaterial="dkEdge">
                      <a:bevel prst="convex"/>
                      <a:lightRig rig="flood" dir="t"/>
                    </a:cell3D>
                  </a:tcPr>
                </a:tc>
                <a:tc>
                  <a:txBody>
                    <a:bodyPr/>
                    <a:lstStyle/>
                    <a:p>
                      <a:pPr algn="ctr" rtl="1"/>
                      <a:r>
                        <a:rPr lang="fa-IR" sz="2800" dirty="0" smtClean="0">
                          <a:cs typeface="B Zar" panose="00000400000000000000" pitchFamily="2" charset="-78"/>
                        </a:rPr>
                        <a:t>یک</a:t>
                      </a:r>
                      <a:endParaRPr lang="en-US" sz="2800" b="0" dirty="0">
                        <a:cs typeface="B Zar" pitchFamily="2" charset="-78"/>
                      </a:endParaRPr>
                    </a:p>
                  </a:txBody>
                  <a:tcPr anchor="ctr">
                    <a:cell3D prstMaterial="dkEdge">
                      <a:bevel prst="convex"/>
                      <a:lightRig rig="flood" dir="t"/>
                    </a:cell3D>
                  </a:tcPr>
                </a:tc>
              </a:tr>
              <a:tr h="3622214">
                <a:tc>
                  <a:txBody>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lang="fa-IR" sz="2800" kern="1200" dirty="0" smtClean="0">
                          <a:cs typeface="B Zar" panose="00000400000000000000" pitchFamily="2" charset="-78"/>
                        </a:rPr>
                        <a:t>آیاتی که نشان می دهد در روز رستاخیز اعضای بدن بر اعمال او شهادت می دهند. عذاب ها و </a:t>
                      </a:r>
                      <a:br>
                        <a:rPr lang="fa-IR" sz="2800" kern="1200" dirty="0" smtClean="0">
                          <a:cs typeface="B Zar" panose="00000400000000000000" pitchFamily="2" charset="-78"/>
                        </a:rPr>
                      </a:br>
                      <a:r>
                        <a:rPr lang="fa-IR" sz="2800" kern="1200" dirty="0" smtClean="0">
                          <a:cs typeface="B Zar" panose="00000400000000000000" pitchFamily="2" charset="-78"/>
                        </a:rPr>
                        <a:t>پاداش ها به دو گروه حسی مانند نار جهنم و غیر حسی مانند: لذت خشنودی خدا و رنج فراق محبوب تقسیم می شود.</a:t>
                      </a:r>
                      <a:endParaRPr lang="en-US" sz="2800" kern="1200" dirty="0" smtClean="0">
                        <a:cs typeface="B Zar" panose="00000400000000000000" pitchFamily="2" charset="-78"/>
                      </a:endParaRPr>
                    </a:p>
                  </a:txBody>
                  <a:tcPr anchor="ctr">
                    <a:cell3D prstMaterial="dkEdge">
                      <a:bevel prst="convex"/>
                      <a:lightRig rig="flood" dir="t"/>
                    </a:cell3D>
                  </a:tcPr>
                </a:tc>
                <a:tc>
                  <a:txBody>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lang="fa-IR" sz="2800" kern="1200" dirty="0" smtClean="0">
                          <a:cs typeface="B Zar" panose="00000400000000000000" pitchFamily="2" charset="-78"/>
                        </a:rPr>
                        <a:t>آیاتی که به روشنی گواهی می دهند انسان از خاک آفریده شده است. </a:t>
                      </a:r>
                    </a:p>
                  </a:txBody>
                  <a:tcPr anchor="ctr">
                    <a:cell3D prstMaterial="dkEdge">
                      <a:bevel prst="convex"/>
                      <a:lightRig rig="flood" dir="t"/>
                    </a:cell3D>
                  </a:tcPr>
                </a:tc>
                <a:tc>
                  <a:txBody>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lang="fa-IR" sz="2800" kern="1200" dirty="0" smtClean="0">
                          <a:cs typeface="B Zar" panose="00000400000000000000" pitchFamily="2" charset="-78"/>
                        </a:rPr>
                        <a:t>آیاتی که از احیای مردگان در </a:t>
                      </a:r>
                      <a:br>
                        <a:rPr lang="fa-IR" sz="2800" kern="1200" dirty="0" smtClean="0">
                          <a:cs typeface="B Zar" panose="00000400000000000000" pitchFamily="2" charset="-78"/>
                        </a:rPr>
                      </a:br>
                      <a:r>
                        <a:rPr lang="fa-IR" sz="2800" kern="1200" dirty="0" smtClean="0">
                          <a:cs typeface="B Zar" panose="00000400000000000000" pitchFamily="2" charset="-78"/>
                        </a:rPr>
                        <a:t>امت های پیشین سخن می گوید.</a:t>
                      </a:r>
                    </a:p>
                  </a:txBody>
                  <a:tcPr anchor="ctr">
                    <a:cell3D prstMaterial="dkEdge">
                      <a:bevel prst="convex"/>
                      <a:lightRig rig="flood" dir="t"/>
                    </a:cell3D>
                  </a:tcPr>
                </a:tc>
              </a:tr>
            </a:tbl>
          </a:graphicData>
        </a:graphic>
      </p:graphicFrame>
    </p:spTree>
    <p:extLst>
      <p:ext uri="{BB962C8B-B14F-4D97-AF65-F5344CB8AC3E}">
        <p14:creationId xmlns:p14="http://schemas.microsoft.com/office/powerpoint/2010/main" val="1961682506"/>
      </p:ext>
    </p:extLst>
  </p:cSld>
  <p:clrMapOvr>
    <a:masterClrMapping/>
  </p:clrMapOvr>
  <p:transition spd="slow">
    <p:randomBar dir="vert"/>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28600" y="733485"/>
            <a:ext cx="8686800" cy="4524315"/>
          </a:xfrm>
          <a:prstGeom prst="rect">
            <a:avLst/>
          </a:prstGeom>
          <a:noFill/>
        </p:spPr>
        <p:txBody>
          <a:bodyPr wrap="square" rtlCol="0">
            <a:spAutoFit/>
          </a:bodyPr>
          <a:lstStyle/>
          <a:p>
            <a:pPr algn="ctr" rtl="1">
              <a:defRPr/>
            </a:pPr>
            <a:r>
              <a:rPr lang="fa-IR" sz="3600" dirty="0" smtClean="0">
                <a:solidFill>
                  <a:schemeClr val="accent6">
                    <a:lumMod val="50000"/>
                  </a:schemeClr>
                </a:solidFill>
                <a:cs typeface="B Homa" pitchFamily="2" charset="-78"/>
              </a:rPr>
              <a:t>مرگ پنجره ای به زندگی نو</a:t>
            </a:r>
            <a:endParaRPr lang="en-US" sz="3600" dirty="0" smtClean="0">
              <a:solidFill>
                <a:schemeClr val="accent6">
                  <a:lumMod val="50000"/>
                </a:schemeClr>
              </a:solidFill>
              <a:cs typeface="B Homa" pitchFamily="2" charset="-78"/>
            </a:endParaRPr>
          </a:p>
          <a:p>
            <a:pPr algn="justLow" rtl="1">
              <a:lnSpc>
                <a:spcPct val="150000"/>
              </a:lnSpc>
              <a:defRPr/>
            </a:pPr>
            <a:r>
              <a:rPr lang="fa-IR" sz="2800" dirty="0">
                <a:solidFill>
                  <a:srgbClr val="FF0000"/>
                </a:solidFill>
                <a:cs typeface="B Titr" pitchFamily="2" charset="-78"/>
              </a:rPr>
              <a:t> </a:t>
            </a:r>
            <a:r>
              <a:rPr lang="fa-IR" sz="2800" dirty="0" smtClean="0">
                <a:solidFill>
                  <a:srgbClr val="FF0000"/>
                </a:solidFill>
                <a:cs typeface="B Titr" pitchFamily="2" charset="-78"/>
              </a:rPr>
              <a:t>  1.معنای مرگ</a:t>
            </a:r>
          </a:p>
          <a:p>
            <a:pPr algn="justLow" rtl="1">
              <a:lnSpc>
                <a:spcPct val="150000"/>
              </a:lnSpc>
              <a:defRPr/>
            </a:pPr>
            <a:r>
              <a:rPr lang="fa-IR" sz="2800" dirty="0">
                <a:cs typeface="B Zar" pitchFamily="2" charset="-78"/>
              </a:rPr>
              <a:t>مرگ مرادف «موت» است. وقتی برای بدن به کار رود یعنی بدن هر نوع حرکت و جنبشی را از دست داده باشد ولی وقتی برای روح به کار می رود یعنی روح ابزار جسمانی خود را از دست داده </a:t>
            </a:r>
            <a:endParaRPr lang="fa-IR" sz="2800" dirty="0" smtClean="0">
              <a:cs typeface="B Zar" pitchFamily="2" charset="-78"/>
            </a:endParaRPr>
          </a:p>
          <a:p>
            <a:pPr algn="justLow" rtl="1">
              <a:lnSpc>
                <a:spcPct val="150000"/>
              </a:lnSpc>
              <a:defRPr/>
            </a:pPr>
            <a:r>
              <a:rPr lang="fa-IR" sz="2800" dirty="0" smtClean="0">
                <a:cs typeface="B Zar" pitchFamily="2" charset="-78"/>
              </a:rPr>
              <a:t>اسـت</a:t>
            </a:r>
            <a:r>
              <a:rPr lang="fa-IR" sz="2800" dirty="0">
                <a:cs typeface="B Zar" pitchFamily="2" charset="-78"/>
              </a:rPr>
              <a:t>، که در </a:t>
            </a:r>
            <a:r>
              <a:rPr lang="fa-IR" sz="2800" dirty="0" smtClean="0">
                <a:cs typeface="B Zar" pitchFamily="2" charset="-78"/>
              </a:rPr>
              <a:t>واقـع نـیستـی </a:t>
            </a:r>
            <a:r>
              <a:rPr lang="fa-IR" sz="2800" dirty="0">
                <a:cs typeface="B Zar" pitchFamily="2" charset="-78"/>
              </a:rPr>
              <a:t>در </a:t>
            </a:r>
            <a:endParaRPr lang="fa-IR" sz="2800" dirty="0" smtClean="0">
              <a:cs typeface="B Zar" pitchFamily="2" charset="-78"/>
            </a:endParaRPr>
          </a:p>
          <a:p>
            <a:pPr algn="justLow" rtl="1">
              <a:lnSpc>
                <a:spcPct val="150000"/>
              </a:lnSpc>
              <a:defRPr/>
            </a:pPr>
            <a:r>
              <a:rPr lang="fa-IR" sz="2800" dirty="0" smtClean="0">
                <a:cs typeface="B Zar" pitchFamily="2" charset="-78"/>
              </a:rPr>
              <a:t>کار نیست</a:t>
            </a:r>
            <a:r>
              <a:rPr lang="fa-IR" sz="2800" dirty="0">
                <a:cs typeface="B Zar" pitchFamily="2" charset="-78"/>
              </a:rPr>
              <a:t>. </a:t>
            </a:r>
          </a:p>
        </p:txBody>
      </p:sp>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49547"/>
          <a:stretch/>
        </p:blipFill>
        <p:spPr>
          <a:xfrm>
            <a:off x="381000" y="694730"/>
            <a:ext cx="1208690" cy="733660"/>
          </a:xfrm>
          <a:prstGeom prst="rect">
            <a:avLst/>
          </a:prstGeom>
        </p:spPr>
      </p:pic>
      <p:pic>
        <p:nvPicPr>
          <p:cNvPr id="6" name="Picture 5"/>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49547"/>
          <a:stretch/>
        </p:blipFill>
        <p:spPr>
          <a:xfrm rot="10800000">
            <a:off x="7630510" y="694730"/>
            <a:ext cx="1208690" cy="733660"/>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150" y="3343275"/>
            <a:ext cx="5505450" cy="3133725"/>
          </a:xfrm>
          <a:prstGeom prst="rect">
            <a:avLst/>
          </a:prstGeom>
          <a:ln>
            <a:noFill/>
          </a:ln>
          <a:effectLst>
            <a:softEdge rad="112500"/>
          </a:effectLst>
        </p:spPr>
      </p:pic>
      <p:sp>
        <p:nvSpPr>
          <p:cNvPr id="8" name="Oval 7"/>
          <p:cNvSpPr/>
          <p:nvPr/>
        </p:nvSpPr>
        <p:spPr>
          <a:xfrm>
            <a:off x="8686800" y="1600200"/>
            <a:ext cx="228600" cy="228600"/>
          </a:xfrm>
          <a:prstGeom prst="ellipse">
            <a:avLst/>
          </a:prstGeom>
          <a:solidFill>
            <a:schemeClr val="accent2">
              <a:lumMod val="75000"/>
            </a:schemeClr>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49773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2400" y="685800"/>
            <a:ext cx="8686800" cy="5262979"/>
          </a:xfrm>
          <a:prstGeom prst="rect">
            <a:avLst/>
          </a:prstGeom>
          <a:noFill/>
        </p:spPr>
        <p:txBody>
          <a:bodyPr wrap="square" rtlCol="0">
            <a:spAutoFit/>
          </a:bodyPr>
          <a:lstStyle/>
          <a:p>
            <a:pPr algn="justLow" rtl="1">
              <a:lnSpc>
                <a:spcPct val="150000"/>
              </a:lnSpc>
              <a:defRPr/>
            </a:pPr>
            <a:r>
              <a:rPr lang="fa-IR" sz="2800" b="1" dirty="0" smtClean="0">
                <a:solidFill>
                  <a:srgbClr val="FF0000"/>
                </a:solidFill>
                <a:cs typeface="B Titr" pitchFamily="2" charset="-78"/>
              </a:rPr>
              <a:t>  2.آیا </a:t>
            </a:r>
            <a:r>
              <a:rPr lang="fa-IR" sz="2800" b="1" dirty="0">
                <a:solidFill>
                  <a:srgbClr val="FF0000"/>
                </a:solidFill>
                <a:cs typeface="B Titr" pitchFamily="2" charset="-78"/>
              </a:rPr>
              <a:t>مرگ امر عدمی است؟ </a:t>
            </a:r>
          </a:p>
          <a:p>
            <a:pPr algn="just" rtl="1">
              <a:lnSpc>
                <a:spcPct val="150000"/>
              </a:lnSpc>
              <a:defRPr/>
            </a:pPr>
            <a:r>
              <a:rPr lang="fa-IR" sz="2800" dirty="0">
                <a:solidFill>
                  <a:srgbClr val="000000"/>
                </a:solidFill>
                <a:cs typeface="B Zar" pitchFamily="2" charset="-78"/>
              </a:rPr>
              <a:t>در لحظه ی مرگ روح از مرحله ی جسمانی به مرحله ی آخرت وارد می شود و عدمی در کار نیست. </a:t>
            </a:r>
            <a:endParaRPr lang="fa-IR" sz="2800" dirty="0" smtClean="0">
              <a:solidFill>
                <a:srgbClr val="000000"/>
              </a:solidFill>
              <a:cs typeface="B Zar" pitchFamily="2" charset="-78"/>
            </a:endParaRPr>
          </a:p>
          <a:p>
            <a:pPr algn="just" rtl="1">
              <a:lnSpc>
                <a:spcPct val="150000"/>
              </a:lnSpc>
              <a:defRPr/>
            </a:pPr>
            <a:r>
              <a:rPr lang="fa-IR" sz="2800" dirty="0" smtClean="0">
                <a:solidFill>
                  <a:srgbClr val="FF0000"/>
                </a:solidFill>
                <a:cs typeface="B Titr" pitchFamily="2" charset="-78"/>
              </a:rPr>
              <a:t>   3.مرگ </a:t>
            </a:r>
            <a:r>
              <a:rPr lang="fa-IR" sz="2800" dirty="0">
                <a:solidFill>
                  <a:srgbClr val="FF0000"/>
                </a:solidFill>
                <a:cs typeface="B Titr" pitchFamily="2" charset="-78"/>
              </a:rPr>
              <a:t>سنت حتمی و همگانی است. </a:t>
            </a:r>
            <a:endParaRPr lang="fa-IR" sz="2800" dirty="0" smtClean="0">
              <a:solidFill>
                <a:srgbClr val="FF0000"/>
              </a:solidFill>
              <a:cs typeface="B Titr" pitchFamily="2" charset="-78"/>
            </a:endParaRPr>
          </a:p>
          <a:p>
            <a:pPr algn="just" rtl="1">
              <a:lnSpc>
                <a:spcPct val="150000"/>
              </a:lnSpc>
              <a:defRPr/>
            </a:pPr>
            <a:endParaRPr lang="en-US" sz="2800" dirty="0">
              <a:solidFill>
                <a:srgbClr val="FF0000"/>
              </a:solidFill>
              <a:cs typeface="B Titr" pitchFamily="2" charset="-78"/>
            </a:endParaRPr>
          </a:p>
          <a:p>
            <a:pPr algn="just" rtl="1">
              <a:lnSpc>
                <a:spcPct val="150000"/>
              </a:lnSpc>
              <a:defRPr/>
            </a:pPr>
            <a:r>
              <a:rPr lang="fa-IR" sz="2800" dirty="0" smtClean="0">
                <a:solidFill>
                  <a:srgbClr val="FF0000"/>
                </a:solidFill>
                <a:cs typeface="B Titr" pitchFamily="2" charset="-78"/>
              </a:rPr>
              <a:t>   4. </a:t>
            </a:r>
            <a:r>
              <a:rPr lang="fa-IR" sz="2800" dirty="0">
                <a:solidFill>
                  <a:srgbClr val="FF0000"/>
                </a:solidFill>
                <a:cs typeface="B Titr" pitchFamily="2" charset="-78"/>
              </a:rPr>
              <a:t>وحشت از مرگ</a:t>
            </a:r>
          </a:p>
          <a:p>
            <a:pPr algn="just" rtl="1">
              <a:lnSpc>
                <a:spcPct val="150000"/>
              </a:lnSpc>
              <a:defRPr/>
            </a:pPr>
            <a:r>
              <a:rPr lang="fa-IR" sz="2800" dirty="0">
                <a:solidFill>
                  <a:srgbClr val="000000"/>
                </a:solidFill>
                <a:cs typeface="B Zar" pitchFamily="2" charset="-78"/>
              </a:rPr>
              <a:t>کسانی که از مرگ هراس دارند یا از کثرت گناهان خود وحشت دارند یا به دلیل </a:t>
            </a:r>
            <a:r>
              <a:rPr lang="fa-IR" sz="2800" dirty="0" smtClean="0">
                <a:solidFill>
                  <a:srgbClr val="000000"/>
                </a:solidFill>
                <a:cs typeface="B Zar" pitchFamily="2" charset="-78"/>
              </a:rPr>
              <a:t>عـدم ایمـان </a:t>
            </a:r>
            <a:r>
              <a:rPr lang="fa-IR" sz="2800" dirty="0">
                <a:solidFill>
                  <a:srgbClr val="000000"/>
                </a:solidFill>
                <a:cs typeface="B Zar" pitchFamily="2" charset="-78"/>
              </a:rPr>
              <a:t>به معاد از نیستی </a:t>
            </a:r>
            <a:r>
              <a:rPr lang="fa-IR" sz="2800" dirty="0" smtClean="0">
                <a:solidFill>
                  <a:srgbClr val="000000"/>
                </a:solidFill>
                <a:cs typeface="B Zar" pitchFamily="2" charset="-78"/>
              </a:rPr>
              <a:t>مـی </a:t>
            </a:r>
            <a:r>
              <a:rPr lang="fa-IR" sz="2800" dirty="0">
                <a:solidFill>
                  <a:srgbClr val="000000"/>
                </a:solidFill>
                <a:cs typeface="B Zar" pitchFamily="2" charset="-78"/>
              </a:rPr>
              <a:t>ترسند. </a:t>
            </a:r>
            <a:r>
              <a:rPr lang="fa-IR" sz="2800" dirty="0" smtClean="0">
                <a:solidFill>
                  <a:srgbClr val="000000"/>
                </a:solidFill>
                <a:cs typeface="B Zar" pitchFamily="2" charset="-78"/>
              </a:rPr>
              <a:t>البـته نگـرانی تـرک عـزیزان </a:t>
            </a:r>
            <a:r>
              <a:rPr lang="fa-IR" sz="2800" dirty="0">
                <a:solidFill>
                  <a:srgbClr val="000000"/>
                </a:solidFill>
                <a:cs typeface="B Zar" pitchFamily="2" charset="-78"/>
              </a:rPr>
              <a:t>به طور </a:t>
            </a:r>
            <a:r>
              <a:rPr lang="fa-IR" sz="2800" dirty="0" smtClean="0">
                <a:solidFill>
                  <a:srgbClr val="000000"/>
                </a:solidFill>
                <a:cs typeface="B Zar" pitchFamily="2" charset="-78"/>
              </a:rPr>
              <a:t>کـلی</a:t>
            </a:r>
            <a:endParaRPr lang="en-US" sz="2800" dirty="0">
              <a:solidFill>
                <a:srgbClr val="000000"/>
              </a:solidFill>
              <a:cs typeface="B Zar" pitchFamily="2" charset="-78"/>
            </a:endParaRPr>
          </a:p>
        </p:txBody>
      </p:sp>
      <p:sp>
        <p:nvSpPr>
          <p:cNvPr id="7" name="Oval 6"/>
          <p:cNvSpPr/>
          <p:nvPr/>
        </p:nvSpPr>
        <p:spPr>
          <a:xfrm>
            <a:off x="8686800" y="990600"/>
            <a:ext cx="228600" cy="228600"/>
          </a:xfrm>
          <a:prstGeom prst="ellipse">
            <a:avLst/>
          </a:prstGeom>
          <a:solidFill>
            <a:schemeClr val="accent2">
              <a:lumMod val="75000"/>
            </a:schemeClr>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
        <p:nvSpPr>
          <p:cNvPr id="8" name="Oval 7"/>
          <p:cNvSpPr/>
          <p:nvPr/>
        </p:nvSpPr>
        <p:spPr>
          <a:xfrm>
            <a:off x="8686800" y="2895600"/>
            <a:ext cx="228600" cy="228600"/>
          </a:xfrm>
          <a:prstGeom prst="ellipse">
            <a:avLst/>
          </a:prstGeom>
          <a:solidFill>
            <a:schemeClr val="accent2">
              <a:lumMod val="75000"/>
            </a:schemeClr>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
        <p:nvSpPr>
          <p:cNvPr id="9" name="Oval 8"/>
          <p:cNvSpPr/>
          <p:nvPr/>
        </p:nvSpPr>
        <p:spPr>
          <a:xfrm>
            <a:off x="8686800" y="4191000"/>
            <a:ext cx="228600" cy="228600"/>
          </a:xfrm>
          <a:prstGeom prst="ellipse">
            <a:avLst/>
          </a:prstGeom>
          <a:solidFill>
            <a:schemeClr val="accent2">
              <a:lumMod val="75000"/>
            </a:schemeClr>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2127074"/>
            <a:ext cx="2963960" cy="2444926"/>
          </a:xfrm>
          <a:prstGeom prst="rect">
            <a:avLst/>
          </a:prstGeom>
        </p:spPr>
      </p:pic>
      <p:sp>
        <p:nvSpPr>
          <p:cNvPr id="3" name="TextBox 2"/>
          <p:cNvSpPr txBox="1"/>
          <p:nvPr/>
        </p:nvSpPr>
        <p:spPr>
          <a:xfrm>
            <a:off x="6985578" y="5953780"/>
            <a:ext cx="1548822" cy="523220"/>
          </a:xfrm>
          <a:prstGeom prst="rect">
            <a:avLst/>
          </a:prstGeom>
          <a:noFill/>
        </p:spPr>
        <p:txBody>
          <a:bodyPr wrap="none" rtlCol="0">
            <a:spAutoFit/>
          </a:bodyPr>
          <a:lstStyle/>
          <a:p>
            <a:pPr algn="r" rtl="1"/>
            <a:r>
              <a:rPr lang="fa-IR" sz="2800" dirty="0">
                <a:solidFill>
                  <a:srgbClr val="000000"/>
                </a:solidFill>
                <a:cs typeface="B Zar" pitchFamily="2" charset="-78"/>
              </a:rPr>
              <a:t>طبیعی است. </a:t>
            </a:r>
            <a:endParaRPr lang="en-US" sz="2800" dirty="0">
              <a:solidFill>
                <a:srgbClr val="000000"/>
              </a:solidFill>
              <a:cs typeface="B Zar" pitchFamily="2" charset="-78"/>
            </a:endParaRPr>
          </a:p>
        </p:txBody>
      </p:sp>
    </p:spTree>
    <p:extLst>
      <p:ext uri="{BB962C8B-B14F-4D97-AF65-F5344CB8AC3E}">
        <p14:creationId xmlns:p14="http://schemas.microsoft.com/office/powerpoint/2010/main" val="211400199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28600" y="228600"/>
            <a:ext cx="8686800" cy="5262979"/>
          </a:xfrm>
          <a:prstGeom prst="rect">
            <a:avLst/>
          </a:prstGeom>
          <a:noFill/>
        </p:spPr>
        <p:txBody>
          <a:bodyPr wrap="square" rtlCol="0">
            <a:spAutoFit/>
          </a:bodyPr>
          <a:lstStyle/>
          <a:p>
            <a:pPr algn="justLow" rtl="1">
              <a:lnSpc>
                <a:spcPct val="150000"/>
              </a:lnSpc>
              <a:defRPr/>
            </a:pPr>
            <a:r>
              <a:rPr lang="en-US" sz="2800" dirty="0">
                <a:solidFill>
                  <a:srgbClr val="FF0000"/>
                </a:solidFill>
                <a:cs typeface="B Titr" pitchFamily="2" charset="-78"/>
              </a:rPr>
              <a:t> </a:t>
            </a:r>
            <a:r>
              <a:rPr lang="en-US" sz="2800" dirty="0" smtClean="0">
                <a:solidFill>
                  <a:srgbClr val="FF0000"/>
                </a:solidFill>
                <a:cs typeface="B Titr" pitchFamily="2" charset="-78"/>
              </a:rPr>
              <a:t> </a:t>
            </a:r>
            <a:r>
              <a:rPr lang="fa-IR" sz="2800" dirty="0" smtClean="0">
                <a:solidFill>
                  <a:srgbClr val="FF0000"/>
                </a:solidFill>
                <a:cs typeface="B Titr" pitchFamily="2" charset="-78"/>
              </a:rPr>
              <a:t>5. </a:t>
            </a:r>
            <a:r>
              <a:rPr lang="fa-IR" sz="2800" dirty="0">
                <a:solidFill>
                  <a:srgbClr val="FF0000"/>
                </a:solidFill>
                <a:cs typeface="B Titr" pitchFamily="2" charset="-78"/>
              </a:rPr>
              <a:t>انواع مرگ در </a:t>
            </a:r>
            <a:r>
              <a:rPr lang="fa-IR" sz="2800" dirty="0" smtClean="0">
                <a:solidFill>
                  <a:srgbClr val="FF0000"/>
                </a:solidFill>
                <a:cs typeface="B Titr" pitchFamily="2" charset="-78"/>
              </a:rPr>
              <a:t>قرآن</a:t>
            </a:r>
          </a:p>
          <a:p>
            <a:pPr algn="justLow" rtl="1">
              <a:lnSpc>
                <a:spcPct val="150000"/>
              </a:lnSpc>
              <a:defRPr/>
            </a:pPr>
            <a:r>
              <a:rPr lang="fa-IR" sz="2800" dirty="0">
                <a:solidFill>
                  <a:schemeClr val="accent6">
                    <a:lumMod val="50000"/>
                  </a:schemeClr>
                </a:solidFill>
                <a:cs typeface="B Homa" pitchFamily="2" charset="-78"/>
              </a:rPr>
              <a:t>الف) مرگ های دشوار و آسان</a:t>
            </a:r>
          </a:p>
          <a:p>
            <a:pPr algn="justLow" rtl="1">
              <a:lnSpc>
                <a:spcPct val="150000"/>
              </a:lnSpc>
              <a:defRPr/>
            </a:pPr>
            <a:r>
              <a:rPr lang="fa-IR" sz="2800" dirty="0">
                <a:solidFill>
                  <a:prstClr val="black"/>
                </a:solidFill>
                <a:cs typeface="B Zar" pitchFamily="2" charset="-78"/>
              </a:rPr>
              <a:t>از آیات بر می آید که قبض روح برای همه یکسان </a:t>
            </a:r>
            <a:r>
              <a:rPr lang="fa-IR" sz="2800" dirty="0" smtClean="0">
                <a:solidFill>
                  <a:prstClr val="black"/>
                </a:solidFill>
                <a:cs typeface="B Zar" pitchFamily="2" charset="-78"/>
              </a:rPr>
              <a:t>نیست. </a:t>
            </a:r>
            <a:r>
              <a:rPr lang="fa-IR" sz="2800" dirty="0">
                <a:solidFill>
                  <a:prstClr val="black"/>
                </a:solidFill>
                <a:cs typeface="B Zar" pitchFamily="2" charset="-78"/>
              </a:rPr>
              <a:t>جان برخی با احترام گرفته می شود و جان ظالمان با سختی. </a:t>
            </a:r>
          </a:p>
          <a:p>
            <a:pPr algn="justLow" rtl="1">
              <a:lnSpc>
                <a:spcPct val="150000"/>
              </a:lnSpc>
              <a:defRPr/>
            </a:pPr>
            <a:r>
              <a:rPr lang="fa-IR" sz="2800" dirty="0">
                <a:solidFill>
                  <a:schemeClr val="accent6">
                    <a:lumMod val="50000"/>
                  </a:schemeClr>
                </a:solidFill>
                <a:cs typeface="B Homa" pitchFamily="2" charset="-78"/>
              </a:rPr>
              <a:t>ب) مرگ تن و قلب</a:t>
            </a:r>
          </a:p>
          <a:p>
            <a:pPr algn="justLow" rtl="1">
              <a:lnSpc>
                <a:spcPct val="150000"/>
              </a:lnSpc>
              <a:defRPr/>
            </a:pPr>
            <a:r>
              <a:rPr lang="fa-IR" sz="2800" dirty="0">
                <a:solidFill>
                  <a:prstClr val="black"/>
                </a:solidFill>
                <a:cs typeface="B Zar" pitchFamily="2" charset="-78"/>
              </a:rPr>
              <a:t>آن جایی که رابطه ی تن و روح قطع می شود مرگ تن اتفاق می افتد ولی آن جایی که عقل و تفکر انسان به سطح پایین می رسد که گوش شنوای سخنان حق </a:t>
            </a:r>
            <a:r>
              <a:rPr lang="fa-IR" sz="2800" dirty="0" smtClean="0">
                <a:solidFill>
                  <a:prstClr val="black"/>
                </a:solidFill>
                <a:cs typeface="B Zar" pitchFamily="2" charset="-78"/>
              </a:rPr>
              <a:t>نیست، مرگ </a:t>
            </a:r>
            <a:r>
              <a:rPr lang="fa-IR" sz="2800" dirty="0">
                <a:solidFill>
                  <a:prstClr val="black"/>
                </a:solidFill>
                <a:cs typeface="B Zar" pitchFamily="2" charset="-78"/>
              </a:rPr>
              <a:t>قلب اتفاق می افتد</a:t>
            </a:r>
            <a:r>
              <a:rPr lang="fa-IR" sz="2800" dirty="0" smtClean="0">
                <a:solidFill>
                  <a:prstClr val="black"/>
                </a:solidFill>
                <a:cs typeface="B Zar" pitchFamily="2" charset="-78"/>
              </a:rPr>
              <a:t>.</a:t>
            </a:r>
            <a:endParaRPr lang="fa-IR" sz="2800" dirty="0">
              <a:solidFill>
                <a:prstClr val="black"/>
              </a:solidFill>
              <a:cs typeface="B Zar" pitchFamily="2" charset="-78"/>
            </a:endParaRPr>
          </a:p>
        </p:txBody>
      </p:sp>
      <p:sp>
        <p:nvSpPr>
          <p:cNvPr id="3" name="Oval 2"/>
          <p:cNvSpPr/>
          <p:nvPr/>
        </p:nvSpPr>
        <p:spPr>
          <a:xfrm>
            <a:off x="8686800" y="533400"/>
            <a:ext cx="228600" cy="228600"/>
          </a:xfrm>
          <a:prstGeom prst="ellipse">
            <a:avLst/>
          </a:prstGeom>
          <a:solidFill>
            <a:schemeClr val="accent2">
              <a:lumMod val="75000"/>
            </a:schemeClr>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744459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343400" y="1123522"/>
            <a:ext cx="4572000" cy="4616648"/>
          </a:xfrm>
          <a:prstGeom prst="rect">
            <a:avLst/>
          </a:prstGeom>
          <a:noFill/>
        </p:spPr>
        <p:txBody>
          <a:bodyPr wrap="square" rtlCol="0">
            <a:spAutoFit/>
          </a:bodyPr>
          <a:lstStyle/>
          <a:p>
            <a:pPr algn="justLow" rtl="1">
              <a:lnSpc>
                <a:spcPct val="150000"/>
              </a:lnSpc>
              <a:defRPr/>
            </a:pPr>
            <a:r>
              <a:rPr lang="fa-IR" sz="2800" dirty="0" smtClean="0">
                <a:solidFill>
                  <a:schemeClr val="accent6">
                    <a:lumMod val="50000"/>
                  </a:schemeClr>
                </a:solidFill>
                <a:cs typeface="B Homa" pitchFamily="2" charset="-78"/>
              </a:rPr>
              <a:t>ج</a:t>
            </a:r>
            <a:r>
              <a:rPr lang="fa-IR" sz="2800" dirty="0">
                <a:solidFill>
                  <a:schemeClr val="accent6">
                    <a:lumMod val="50000"/>
                  </a:schemeClr>
                </a:solidFill>
                <a:cs typeface="B Homa" pitchFamily="2" charset="-78"/>
              </a:rPr>
              <a:t>) مرگ فرد و جامعه</a:t>
            </a:r>
          </a:p>
          <a:p>
            <a:pPr algn="justLow" rtl="1">
              <a:lnSpc>
                <a:spcPct val="150000"/>
              </a:lnSpc>
              <a:defRPr/>
            </a:pPr>
            <a:r>
              <a:rPr lang="fa-IR" sz="2800" dirty="0">
                <a:solidFill>
                  <a:prstClr val="black"/>
                </a:solidFill>
                <a:cs typeface="B Zar" pitchFamily="2" charset="-78"/>
              </a:rPr>
              <a:t>مرگ جامعه در صورت گناه، ظلم و نافرمانی خدا پیش می آید.</a:t>
            </a:r>
          </a:p>
          <a:p>
            <a:pPr algn="justLow" rtl="1">
              <a:lnSpc>
                <a:spcPct val="150000"/>
              </a:lnSpc>
              <a:defRPr/>
            </a:pPr>
            <a:r>
              <a:rPr lang="fa-IR" sz="2800" dirty="0">
                <a:solidFill>
                  <a:schemeClr val="accent6">
                    <a:lumMod val="50000"/>
                  </a:schemeClr>
                </a:solidFill>
                <a:cs typeface="B Homa" pitchFamily="2" charset="-78"/>
              </a:rPr>
              <a:t>د) مرگ افتخار آمیز</a:t>
            </a:r>
          </a:p>
          <a:p>
            <a:pPr algn="justLow" rtl="1">
              <a:lnSpc>
                <a:spcPct val="150000"/>
              </a:lnSpc>
              <a:defRPr/>
            </a:pPr>
            <a:r>
              <a:rPr lang="fa-IR" sz="2800" dirty="0">
                <a:solidFill>
                  <a:prstClr val="black"/>
                </a:solidFill>
                <a:cs typeface="B Zar" pitchFamily="2" charset="-78"/>
              </a:rPr>
              <a:t>در میان مرگ، نوع هایی از مرگ مثل شهادت و مرگ در راه علم است که شایسته است انسان به آن افتخار کند. </a:t>
            </a:r>
            <a:endParaRPr lang="en-US" sz="2800" dirty="0">
              <a:solidFill>
                <a:prstClr val="black"/>
              </a:solidFill>
              <a:cs typeface="B Zar" pitchFamily="2" charset="-78"/>
            </a:endParaRP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3265" t="10466" r="15826"/>
          <a:stretch/>
        </p:blipFill>
        <p:spPr>
          <a:xfrm>
            <a:off x="0" y="691493"/>
            <a:ext cx="4367050" cy="5480707"/>
          </a:xfrm>
          <a:prstGeom prst="rect">
            <a:avLst/>
          </a:prstGeom>
          <a:ln>
            <a:noFill/>
          </a:ln>
          <a:effectLst>
            <a:softEdge rad="112500"/>
          </a:effectLst>
        </p:spPr>
      </p:pic>
    </p:spTree>
    <p:extLst>
      <p:ext uri="{BB962C8B-B14F-4D97-AF65-F5344CB8AC3E}">
        <p14:creationId xmlns:p14="http://schemas.microsoft.com/office/powerpoint/2010/main" val="429360675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495800" y="838200"/>
            <a:ext cx="4495800" cy="3323987"/>
          </a:xfrm>
          <a:prstGeom prst="rect">
            <a:avLst/>
          </a:prstGeom>
          <a:noFill/>
        </p:spPr>
        <p:txBody>
          <a:bodyPr wrap="square" rtlCol="0">
            <a:spAutoFit/>
          </a:bodyPr>
          <a:lstStyle/>
          <a:p>
            <a:pPr algn="r" rtl="1">
              <a:lnSpc>
                <a:spcPct val="150000"/>
              </a:lnSpc>
            </a:pPr>
            <a:r>
              <a:rPr lang="fa-IR" sz="2800" dirty="0">
                <a:solidFill>
                  <a:srgbClr val="FF0000"/>
                </a:solidFill>
                <a:cs typeface="B Titr" pitchFamily="2" charset="-78"/>
              </a:rPr>
              <a:t> </a:t>
            </a:r>
            <a:r>
              <a:rPr lang="fa-IR" sz="2800" dirty="0" smtClean="0">
                <a:solidFill>
                  <a:srgbClr val="FF0000"/>
                </a:solidFill>
                <a:cs typeface="B Titr" pitchFamily="2" charset="-78"/>
              </a:rPr>
              <a:t>   6. </a:t>
            </a:r>
            <a:r>
              <a:rPr lang="fa-IR" sz="2800" dirty="0">
                <a:solidFill>
                  <a:srgbClr val="FF0000"/>
                </a:solidFill>
                <a:cs typeface="B Titr" pitchFamily="2" charset="-78"/>
              </a:rPr>
              <a:t>توبه در حال </a:t>
            </a:r>
            <a:r>
              <a:rPr lang="fa-IR" sz="2800" dirty="0" smtClean="0">
                <a:solidFill>
                  <a:srgbClr val="FF0000"/>
                </a:solidFill>
                <a:cs typeface="B Titr" pitchFamily="2" charset="-78"/>
              </a:rPr>
              <a:t>مرگ</a:t>
            </a:r>
          </a:p>
          <a:p>
            <a:pPr algn="justLow" rtl="1">
              <a:lnSpc>
                <a:spcPct val="150000"/>
              </a:lnSpc>
            </a:pPr>
            <a:r>
              <a:rPr lang="fa-IR" sz="2800" dirty="0">
                <a:solidFill>
                  <a:srgbClr val="000000"/>
                </a:solidFill>
                <a:cs typeface="B Zar" pitchFamily="2" charset="-78"/>
              </a:rPr>
              <a:t>توبه هنگامی تاثیر دارد که انسان قدرت بر انجام گناه داشته باشد، ولی انجام ندهد.</a:t>
            </a:r>
          </a:p>
          <a:p>
            <a:pPr algn="justLow" rtl="1">
              <a:lnSpc>
                <a:spcPct val="150000"/>
              </a:lnSpc>
            </a:pPr>
            <a:r>
              <a:rPr lang="fa-IR" sz="2800" dirty="0">
                <a:solidFill>
                  <a:srgbClr val="000000"/>
                </a:solidFill>
                <a:cs typeface="B Zar" pitchFamily="2" charset="-78"/>
              </a:rPr>
              <a:t>در لحظه ی آخر که همه ی پرده ها از جلوی </a:t>
            </a:r>
            <a:r>
              <a:rPr lang="fa-IR" sz="2800" dirty="0" smtClean="0">
                <a:solidFill>
                  <a:srgbClr val="000000"/>
                </a:solidFill>
                <a:cs typeface="B Zar" pitchFamily="2" charset="-78"/>
              </a:rPr>
              <a:t>چـشم </a:t>
            </a:r>
            <a:r>
              <a:rPr lang="fa-IR" sz="2800" dirty="0">
                <a:solidFill>
                  <a:srgbClr val="000000"/>
                </a:solidFill>
                <a:cs typeface="B Zar" pitchFamily="2" charset="-78"/>
              </a:rPr>
              <a:t>آدم برداشته می شود </a:t>
            </a:r>
            <a:r>
              <a:rPr lang="fa-IR" sz="2800" dirty="0" smtClean="0">
                <a:solidFill>
                  <a:srgbClr val="000000"/>
                </a:solidFill>
                <a:cs typeface="B Zar" pitchFamily="2" charset="-78"/>
              </a:rPr>
              <a:t>دیگـر</a:t>
            </a:r>
            <a:endParaRPr lang="en-US" sz="2800" dirty="0">
              <a:solidFill>
                <a:srgbClr val="000000"/>
              </a:solidFill>
              <a:cs typeface="B Zar" pitchFamily="2" charset="-78"/>
            </a:endParaRP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14963"/>
          <a:stretch/>
        </p:blipFill>
        <p:spPr>
          <a:xfrm>
            <a:off x="76200" y="120869"/>
            <a:ext cx="4419600" cy="37653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76200" y="4379893"/>
            <a:ext cx="8915400" cy="954107"/>
          </a:xfrm>
          <a:prstGeom prst="rect">
            <a:avLst/>
          </a:prstGeom>
          <a:noFill/>
        </p:spPr>
        <p:txBody>
          <a:bodyPr wrap="square" rtlCol="0">
            <a:spAutoFit/>
          </a:bodyPr>
          <a:lstStyle/>
          <a:p>
            <a:pPr algn="justLow" rtl="1"/>
            <a:r>
              <a:rPr lang="fa-IR" sz="2800" dirty="0">
                <a:solidFill>
                  <a:srgbClr val="000000"/>
                </a:solidFill>
                <a:cs typeface="B Zar" pitchFamily="2" charset="-78"/>
              </a:rPr>
              <a:t>تحول روحی در کار نیست دیگر توبه کردن و ایمان آوردن سودی ندارد </a:t>
            </a:r>
            <a:r>
              <a:rPr lang="fa-IR" sz="2800" dirty="0" smtClean="0">
                <a:solidFill>
                  <a:srgbClr val="000000"/>
                </a:solidFill>
                <a:cs typeface="B Zar" pitchFamily="2" charset="-78"/>
              </a:rPr>
              <a:t>مثل فرعون </a:t>
            </a:r>
            <a:r>
              <a:rPr lang="fa-IR" sz="2800" dirty="0">
                <a:solidFill>
                  <a:srgbClr val="000000"/>
                </a:solidFill>
                <a:cs typeface="B Zar" pitchFamily="2" charset="-78"/>
              </a:rPr>
              <a:t>در هنگام غرق شدن در نیل. </a:t>
            </a:r>
            <a:endParaRPr lang="en-US" sz="2800" dirty="0">
              <a:solidFill>
                <a:srgbClr val="000000"/>
              </a:solidFill>
              <a:cs typeface="B Zar" pitchFamily="2" charset="-78"/>
            </a:endParaRPr>
          </a:p>
        </p:txBody>
      </p:sp>
      <p:sp>
        <p:nvSpPr>
          <p:cNvPr id="5" name="Oval 4"/>
          <p:cNvSpPr/>
          <p:nvPr/>
        </p:nvSpPr>
        <p:spPr>
          <a:xfrm>
            <a:off x="8686800" y="1066800"/>
            <a:ext cx="228600" cy="228600"/>
          </a:xfrm>
          <a:prstGeom prst="ellipse">
            <a:avLst/>
          </a:prstGeom>
          <a:solidFill>
            <a:schemeClr val="accent2">
              <a:lumMod val="75000"/>
            </a:schemeClr>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900932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2400" y="3988475"/>
            <a:ext cx="8686800" cy="2031325"/>
          </a:xfrm>
          <a:prstGeom prst="rect">
            <a:avLst/>
          </a:prstGeom>
          <a:noFill/>
        </p:spPr>
        <p:txBody>
          <a:bodyPr wrap="square" rtlCol="0">
            <a:spAutoFit/>
          </a:bodyPr>
          <a:lstStyle/>
          <a:p>
            <a:pPr algn="justLow" rtl="1">
              <a:lnSpc>
                <a:spcPct val="150000"/>
              </a:lnSpc>
            </a:pPr>
            <a:r>
              <a:rPr lang="fa-IR" sz="2800" dirty="0" smtClean="0">
                <a:solidFill>
                  <a:srgbClr val="FF0000"/>
                </a:solidFill>
                <a:cs typeface="B Titr" pitchFamily="2" charset="-78"/>
              </a:rPr>
              <a:t>  7. وصیّت </a:t>
            </a:r>
            <a:r>
              <a:rPr lang="fa-IR" sz="2800" dirty="0">
                <a:solidFill>
                  <a:srgbClr val="FF0000"/>
                </a:solidFill>
                <a:cs typeface="B Titr" pitchFamily="2" charset="-78"/>
              </a:rPr>
              <a:t>در حال مرگ</a:t>
            </a:r>
          </a:p>
          <a:p>
            <a:pPr algn="justLow" rtl="1">
              <a:lnSpc>
                <a:spcPct val="150000"/>
              </a:lnSpc>
              <a:defRPr/>
            </a:pPr>
            <a:r>
              <a:rPr lang="fa-IR" sz="2800" dirty="0">
                <a:solidFill>
                  <a:srgbClr val="000000"/>
                </a:solidFill>
                <a:cs typeface="B Zar" pitchFamily="2" charset="-78"/>
              </a:rPr>
              <a:t>از دستور های الهی است که مسلمان پیش از مرگ با دو شاهد عادل درباره ی اموال خود وصیت </a:t>
            </a:r>
            <a:r>
              <a:rPr lang="fa-IR" sz="2800" dirty="0" smtClean="0">
                <a:solidFill>
                  <a:srgbClr val="000000"/>
                </a:solidFill>
                <a:cs typeface="B Zar" pitchFamily="2" charset="-78"/>
              </a:rPr>
              <a:t>نماید.</a:t>
            </a:r>
            <a:endParaRPr lang="fa-IR" sz="2800" dirty="0">
              <a:solidFill>
                <a:srgbClr val="000000"/>
              </a:solidFill>
              <a:cs typeface="B Zar" pitchFamily="2" charset="-78"/>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0442" y="381000"/>
            <a:ext cx="4963115" cy="3505200"/>
          </a:xfrm>
          <a:prstGeom prst="ellipse">
            <a:avLst/>
          </a:prstGeom>
          <a:ln>
            <a:noFill/>
          </a:ln>
          <a:effectLst>
            <a:softEdge rad="112500"/>
          </a:effectLst>
        </p:spPr>
      </p:pic>
      <p:sp>
        <p:nvSpPr>
          <p:cNvPr id="5" name="Oval 4"/>
          <p:cNvSpPr/>
          <p:nvPr/>
        </p:nvSpPr>
        <p:spPr>
          <a:xfrm>
            <a:off x="8686800" y="4267200"/>
            <a:ext cx="228600" cy="228600"/>
          </a:xfrm>
          <a:prstGeom prst="ellipse">
            <a:avLst/>
          </a:prstGeom>
          <a:solidFill>
            <a:schemeClr val="accent2">
              <a:lumMod val="75000"/>
            </a:schemeClr>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946611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28600" y="228600"/>
            <a:ext cx="8686800" cy="2677656"/>
          </a:xfrm>
          <a:prstGeom prst="rect">
            <a:avLst/>
          </a:prstGeom>
          <a:noFill/>
        </p:spPr>
        <p:txBody>
          <a:bodyPr wrap="square" rtlCol="0">
            <a:spAutoFit/>
          </a:bodyPr>
          <a:lstStyle/>
          <a:p>
            <a:pPr algn="just" rtl="1">
              <a:lnSpc>
                <a:spcPct val="150000"/>
              </a:lnSpc>
            </a:pPr>
            <a:r>
              <a:rPr lang="fa-IR" sz="2800" dirty="0" smtClean="0">
                <a:solidFill>
                  <a:srgbClr val="FF0000"/>
                </a:solidFill>
                <a:cs typeface="B Titr" pitchFamily="2" charset="-78"/>
              </a:rPr>
              <a:t>   8. ناآگاهی </a:t>
            </a:r>
            <a:r>
              <a:rPr lang="fa-IR" sz="2800" dirty="0">
                <a:solidFill>
                  <a:srgbClr val="FF0000"/>
                </a:solidFill>
                <a:cs typeface="B Titr" pitchFamily="2" charset="-78"/>
              </a:rPr>
              <a:t>انسان از مرگ خویش</a:t>
            </a:r>
          </a:p>
          <a:p>
            <a:pPr algn="justLow" rtl="1">
              <a:lnSpc>
                <a:spcPct val="150000"/>
              </a:lnSpc>
            </a:pPr>
            <a:r>
              <a:rPr lang="fa-IR" sz="2800" dirty="0">
                <a:solidFill>
                  <a:srgbClr val="000000"/>
                </a:solidFill>
                <a:cs typeface="B Zar" pitchFamily="2" charset="-78"/>
              </a:rPr>
              <a:t>این جهل لطفی از جانب خداست که باعث عدم سردی و ناامیدی می شود از جهتی هم جنبه ی تربیتی دارد چون امکان گزینش راه صحیح از غلط وجود دارد، از سویی برای روح مفید است چون از عصیانگری انسان جلوگیری می کند.</a:t>
            </a:r>
            <a:endParaRPr lang="en-US" sz="2800" dirty="0">
              <a:solidFill>
                <a:srgbClr val="000000"/>
              </a:solidFill>
              <a:cs typeface="B Zar" pitchFamily="2" charset="-78"/>
            </a:endParaRPr>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b="9173"/>
          <a:stretch/>
        </p:blipFill>
        <p:spPr>
          <a:xfrm>
            <a:off x="1172623" y="2862263"/>
            <a:ext cx="6904577" cy="3919537"/>
          </a:xfrm>
          <a:prstGeom prst="rect">
            <a:avLst/>
          </a:prstGeom>
          <a:ln>
            <a:noFill/>
          </a:ln>
          <a:effectLst>
            <a:softEdge rad="112500"/>
          </a:effectLst>
        </p:spPr>
      </p:pic>
      <p:sp>
        <p:nvSpPr>
          <p:cNvPr id="5" name="Oval 4"/>
          <p:cNvSpPr/>
          <p:nvPr/>
        </p:nvSpPr>
        <p:spPr>
          <a:xfrm>
            <a:off x="8686800" y="533400"/>
            <a:ext cx="228600" cy="228600"/>
          </a:xfrm>
          <a:prstGeom prst="ellipse">
            <a:avLst/>
          </a:prstGeom>
          <a:solidFill>
            <a:schemeClr val="accent2">
              <a:lumMod val="75000"/>
            </a:schemeClr>
          </a:solidFill>
        </p:spPr>
        <p:style>
          <a:lnRef idx="0">
            <a:schemeClr val="accent2"/>
          </a:lnRef>
          <a:fillRef idx="1003">
            <a:schemeClr val="dk1"/>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33745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28600" y="1481078"/>
            <a:ext cx="8686800" cy="2862322"/>
          </a:xfrm>
          <a:prstGeom prst="rect">
            <a:avLst/>
          </a:prstGeom>
          <a:noFill/>
        </p:spPr>
        <p:txBody>
          <a:bodyPr wrap="square" rtlCol="0">
            <a:spAutoFit/>
          </a:bodyPr>
          <a:lstStyle/>
          <a:p>
            <a:pPr algn="ctr" rtl="1">
              <a:lnSpc>
                <a:spcPct val="150000"/>
              </a:lnSpc>
              <a:defRPr/>
            </a:pPr>
            <a:r>
              <a:rPr lang="fa-IR" sz="3600" dirty="0">
                <a:solidFill>
                  <a:schemeClr val="accent6">
                    <a:lumMod val="50000"/>
                  </a:schemeClr>
                </a:solidFill>
                <a:cs typeface="B Homa" pitchFamily="2" charset="-78"/>
              </a:rPr>
              <a:t>قبر و عالم برزخ</a:t>
            </a:r>
            <a:endParaRPr lang="en-US" sz="3600" dirty="0">
              <a:solidFill>
                <a:schemeClr val="accent6">
                  <a:lumMod val="50000"/>
                </a:schemeClr>
              </a:solidFill>
              <a:cs typeface="B Homa" pitchFamily="2" charset="-78"/>
            </a:endParaRPr>
          </a:p>
          <a:p>
            <a:pPr algn="justLow" rtl="1">
              <a:lnSpc>
                <a:spcPct val="150000"/>
              </a:lnSpc>
              <a:defRPr/>
            </a:pPr>
            <a:r>
              <a:rPr lang="fa-IR" sz="2800" dirty="0">
                <a:cs typeface="B Zar" pitchFamily="2" charset="-78"/>
              </a:rPr>
              <a:t>برزخ یا همان عالم قبر فاصله و حائلی است میان دنیا و آخرت و دومین منزل از زندگی جدید انسان است. حال فرقی نمی کند که انسان را در قبر </a:t>
            </a:r>
            <a:r>
              <a:rPr lang="fa-IR" sz="2800" dirty="0" smtClean="0">
                <a:cs typeface="B Zar" pitchFamily="2" charset="-78"/>
              </a:rPr>
              <a:t>بگذارند، </a:t>
            </a:r>
            <a:r>
              <a:rPr lang="fa-IR" sz="2800" dirty="0">
                <a:cs typeface="B Zar" pitchFamily="2" charset="-78"/>
              </a:rPr>
              <a:t>او را بسوزانند یا در دریا بیندازند. </a:t>
            </a:r>
            <a:endParaRPr lang="en-US" sz="2800" dirty="0">
              <a:cs typeface="B Zar" pitchFamily="2" charset="-78"/>
            </a:endParaRPr>
          </a:p>
        </p:txBody>
      </p:sp>
      <p:pic>
        <p:nvPicPr>
          <p:cNvPr id="3" name="Picture 2"/>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a:off x="304801" y="1628540"/>
            <a:ext cx="1460938" cy="733660"/>
          </a:xfrm>
          <a:prstGeom prst="rect">
            <a:avLst/>
          </a:prstGeom>
        </p:spPr>
      </p:pic>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rot="10800000">
            <a:off x="7378262" y="1628540"/>
            <a:ext cx="1460938" cy="733660"/>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3397" y="3886200"/>
            <a:ext cx="4617203" cy="272415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4346049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914400" y="304800"/>
            <a:ext cx="7194331" cy="3508653"/>
          </a:xfrm>
          <a:prstGeom prst="rect">
            <a:avLst/>
          </a:prstGeom>
          <a:noFill/>
        </p:spPr>
        <p:txBody>
          <a:bodyPr wrap="square" rtlCol="0">
            <a:spAutoFit/>
          </a:bodyPr>
          <a:lstStyle/>
          <a:p>
            <a:pPr algn="ctr" rtl="1">
              <a:lnSpc>
                <a:spcPct val="150000"/>
              </a:lnSpc>
              <a:defRPr/>
            </a:pPr>
            <a:r>
              <a:rPr lang="fa-IR" sz="3600" dirty="0">
                <a:solidFill>
                  <a:schemeClr val="accent6">
                    <a:lumMod val="50000"/>
                  </a:schemeClr>
                </a:solidFill>
                <a:cs typeface="B Homa" pitchFamily="2" charset="-78"/>
              </a:rPr>
              <a:t>تصویر رستاخیز</a:t>
            </a:r>
          </a:p>
          <a:p>
            <a:pPr algn="r" rtl="1">
              <a:lnSpc>
                <a:spcPct val="150000"/>
              </a:lnSpc>
              <a:defRPr/>
            </a:pPr>
            <a:r>
              <a:rPr lang="fa-IR" sz="2800" b="1" dirty="0" smtClean="0">
                <a:solidFill>
                  <a:srgbClr val="FF0000"/>
                </a:solidFill>
                <a:cs typeface="B Zar" pitchFamily="2" charset="-78"/>
              </a:rPr>
              <a:t>1. </a:t>
            </a:r>
            <a:r>
              <a:rPr lang="fa-IR" sz="2800" b="1" dirty="0">
                <a:solidFill>
                  <a:srgbClr val="FF0000"/>
                </a:solidFill>
                <a:cs typeface="B Zar" pitchFamily="2" charset="-78"/>
              </a:rPr>
              <a:t>نشانه های </a:t>
            </a:r>
            <a:r>
              <a:rPr lang="fa-IR" sz="2800" b="1" dirty="0" smtClean="0">
                <a:solidFill>
                  <a:srgbClr val="FF0000"/>
                </a:solidFill>
                <a:cs typeface="B Zar" pitchFamily="2" charset="-78"/>
              </a:rPr>
              <a:t>رستاخیز</a:t>
            </a:r>
          </a:p>
          <a:p>
            <a:pPr algn="r" rtl="1">
              <a:lnSpc>
                <a:spcPct val="150000"/>
              </a:lnSpc>
              <a:defRPr/>
            </a:pPr>
            <a:r>
              <a:rPr lang="fa-IR" sz="2800" dirty="0">
                <a:solidFill>
                  <a:prstClr val="black"/>
                </a:solidFill>
                <a:cs typeface="B Zar" pitchFamily="2" charset="-78"/>
              </a:rPr>
              <a:t>برپایی رستاخیز علاوه بر زنده شدن انسان همراه اتفاقاتی همراه است که به آن ها اشاره </a:t>
            </a:r>
            <a:r>
              <a:rPr lang="fa-IR" sz="2800" dirty="0" smtClean="0">
                <a:solidFill>
                  <a:prstClr val="black"/>
                </a:solidFill>
                <a:cs typeface="B Zar" pitchFamily="2" charset="-78"/>
              </a:rPr>
              <a:t>می کنیم</a:t>
            </a:r>
            <a:r>
              <a:rPr lang="fa-IR" sz="2800" dirty="0">
                <a:solidFill>
                  <a:prstClr val="black"/>
                </a:solidFill>
                <a:cs typeface="B Zar" pitchFamily="2" charset="-78"/>
              </a:rPr>
              <a:t>.</a:t>
            </a:r>
          </a:p>
          <a:p>
            <a:pPr algn="r" rtl="1">
              <a:lnSpc>
                <a:spcPct val="150000"/>
              </a:lnSpc>
              <a:defRPr/>
            </a:pPr>
            <a:endParaRPr lang="fa-IR" sz="2800" b="1" dirty="0">
              <a:solidFill>
                <a:srgbClr val="FF0000"/>
              </a:solidFill>
              <a:cs typeface="B Zar" pitchFamily="2" charset="-78"/>
            </a:endParaRPr>
          </a:p>
        </p:txBody>
      </p:sp>
      <p:pic>
        <p:nvPicPr>
          <p:cNvPr id="3" name="Picture 2"/>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a:off x="914400" y="457200"/>
            <a:ext cx="1460938" cy="733660"/>
          </a:xfrm>
          <a:prstGeom prst="rect">
            <a:avLst/>
          </a:prstGeom>
        </p:spPr>
      </p:pic>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rot="10800000">
            <a:off x="6768662" y="457200"/>
            <a:ext cx="1460938" cy="73366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00400" y="3543300"/>
            <a:ext cx="2857500" cy="28575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24881814"/>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269059178"/>
              </p:ext>
            </p:extLst>
          </p:nvPr>
        </p:nvGraphicFramePr>
        <p:xfrm>
          <a:off x="76200" y="381000"/>
          <a:ext cx="8915400" cy="6019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8397801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914400" y="304800"/>
            <a:ext cx="7194331" cy="684803"/>
          </a:xfrm>
          <a:prstGeom prst="rect">
            <a:avLst/>
          </a:prstGeom>
          <a:noFill/>
        </p:spPr>
        <p:txBody>
          <a:bodyPr wrap="square" rtlCol="0">
            <a:spAutoFit/>
          </a:bodyPr>
          <a:lstStyle/>
          <a:p>
            <a:pPr marL="457200" indent="-457200" algn="r" rtl="1">
              <a:lnSpc>
                <a:spcPct val="150000"/>
              </a:lnSpc>
            </a:pPr>
            <a:r>
              <a:rPr lang="fa-IR" sz="2800" dirty="0" smtClean="0">
                <a:solidFill>
                  <a:srgbClr val="FF0000"/>
                </a:solidFill>
                <a:cs typeface="B Titr" pitchFamily="2" charset="-78"/>
              </a:rPr>
              <a:t>2. </a:t>
            </a:r>
            <a:r>
              <a:rPr lang="fa-IR" sz="2800" dirty="0">
                <a:solidFill>
                  <a:srgbClr val="FF0000"/>
                </a:solidFill>
                <a:cs typeface="B Titr" pitchFamily="2" charset="-78"/>
              </a:rPr>
              <a:t>اوصاف </a:t>
            </a:r>
            <a:r>
              <a:rPr lang="fa-IR" sz="2800" dirty="0" smtClean="0">
                <a:solidFill>
                  <a:srgbClr val="FF0000"/>
                </a:solidFill>
                <a:cs typeface="B Titr" pitchFamily="2" charset="-78"/>
              </a:rPr>
              <a:t>رستاخیز از </a:t>
            </a:r>
            <a:r>
              <a:rPr lang="fa-IR" sz="2800" dirty="0">
                <a:solidFill>
                  <a:srgbClr val="FF0000"/>
                </a:solidFill>
                <a:cs typeface="B Titr" pitchFamily="2" charset="-78"/>
              </a:rPr>
              <a:t>نگاه </a:t>
            </a:r>
            <a:r>
              <a:rPr lang="fa-IR" sz="2800" dirty="0" smtClean="0">
                <a:solidFill>
                  <a:srgbClr val="FF0000"/>
                </a:solidFill>
                <a:cs typeface="B Titr" pitchFamily="2" charset="-78"/>
              </a:rPr>
              <a:t>قرآن</a:t>
            </a:r>
            <a:endParaRPr lang="en-US" sz="2800" dirty="0">
              <a:solidFill>
                <a:srgbClr val="FF0000"/>
              </a:solidFill>
              <a:cs typeface="B Titr" pitchFamily="2" charset="-78"/>
            </a:endParaRPr>
          </a:p>
        </p:txBody>
      </p:sp>
      <p:sp>
        <p:nvSpPr>
          <p:cNvPr id="2" name="TextBox 1"/>
          <p:cNvSpPr txBox="1"/>
          <p:nvPr/>
        </p:nvSpPr>
        <p:spPr>
          <a:xfrm>
            <a:off x="1066800" y="1219200"/>
            <a:ext cx="6555626" cy="5359929"/>
          </a:xfrm>
          <a:prstGeom prst="rect">
            <a:avLst/>
          </a:prstGeom>
          <a:noFill/>
        </p:spPr>
        <p:txBody>
          <a:bodyPr wrap="square" rtlCol="0">
            <a:spAutoFit/>
          </a:bodyPr>
          <a:lstStyle/>
          <a:p>
            <a:pPr lvl="0" algn="r" defTabSz="1022350" rtl="1">
              <a:lnSpc>
                <a:spcPct val="150000"/>
              </a:lnSpc>
              <a:spcBef>
                <a:spcPct val="0"/>
              </a:spcBef>
              <a:spcAft>
                <a:spcPct val="35000"/>
              </a:spcAft>
            </a:pPr>
            <a:r>
              <a:rPr lang="fa-IR" sz="2800" dirty="0">
                <a:cs typeface="B Zar" pitchFamily="2" charset="-78"/>
              </a:rPr>
              <a:t>یک. واقع شدنی و تردید ناپذیر </a:t>
            </a:r>
            <a:endParaRPr lang="en-US" sz="2800" dirty="0">
              <a:cs typeface="B Zar" pitchFamily="2" charset="-78"/>
            </a:endParaRPr>
          </a:p>
          <a:p>
            <a:pPr lvl="0" algn="r" rtl="1">
              <a:lnSpc>
                <a:spcPct val="150000"/>
              </a:lnSpc>
              <a:defRPr/>
            </a:pPr>
            <a:r>
              <a:rPr lang="fa-IR" sz="2800" dirty="0">
                <a:cs typeface="B Zar" pitchFamily="2" charset="-78"/>
              </a:rPr>
              <a:t>دو. نزدیک بودن رستاخیز</a:t>
            </a:r>
            <a:endParaRPr lang="en-US" sz="2800" dirty="0">
              <a:cs typeface="B Zar" pitchFamily="2" charset="-78"/>
            </a:endParaRPr>
          </a:p>
          <a:p>
            <a:pPr lvl="0" algn="r" rtl="1">
              <a:lnSpc>
                <a:spcPct val="150000"/>
              </a:lnSpc>
              <a:defRPr/>
            </a:pPr>
            <a:r>
              <a:rPr lang="fa-IR" sz="2800" dirty="0">
                <a:cs typeface="B Zar" pitchFamily="2" charset="-78"/>
              </a:rPr>
              <a:t>سه. روزی که در آن حق مطلق ظهور می کند و دیگر باطلی نیست. </a:t>
            </a:r>
            <a:endParaRPr lang="en-US" sz="2800" dirty="0">
              <a:cs typeface="B Zar" pitchFamily="2" charset="-78"/>
            </a:endParaRPr>
          </a:p>
          <a:p>
            <a:pPr lvl="0" algn="r" rtl="1">
              <a:lnSpc>
                <a:spcPct val="150000"/>
              </a:lnSpc>
              <a:defRPr/>
            </a:pPr>
            <a:r>
              <a:rPr lang="fa-IR" sz="2800" dirty="0">
                <a:cs typeface="B Zar" pitchFamily="2" charset="-78"/>
              </a:rPr>
              <a:t>چهار. روزِ خبر بزرگ </a:t>
            </a:r>
            <a:endParaRPr lang="en-US" sz="2800" dirty="0">
              <a:cs typeface="B Zar" pitchFamily="2" charset="-78"/>
            </a:endParaRPr>
          </a:p>
          <a:p>
            <a:pPr lvl="0" algn="r" rtl="1">
              <a:lnSpc>
                <a:spcPct val="150000"/>
              </a:lnSpc>
              <a:defRPr/>
            </a:pPr>
            <a:r>
              <a:rPr lang="fa-IR" sz="2800" dirty="0">
                <a:cs typeface="B Zar" pitchFamily="2" charset="-78"/>
              </a:rPr>
              <a:t>پنج. روزی که هر کس با رهبرش خوانده می شود. </a:t>
            </a:r>
            <a:endParaRPr lang="en-US" sz="2800" dirty="0">
              <a:cs typeface="B Zar" pitchFamily="2" charset="-78"/>
            </a:endParaRPr>
          </a:p>
          <a:p>
            <a:pPr lvl="0" algn="r" rtl="1">
              <a:lnSpc>
                <a:spcPct val="150000"/>
              </a:lnSpc>
              <a:defRPr/>
            </a:pPr>
            <a:r>
              <a:rPr lang="fa-IR" sz="2800" dirty="0">
                <a:cs typeface="B Zar" pitchFamily="2" charset="-78"/>
              </a:rPr>
              <a:t>شش. روزِ فریاد،که این نام بدین جهت است که دوزخیان، بهشتیان را صدا می زنند. </a:t>
            </a:r>
            <a:endParaRPr lang="en-US" sz="2800" dirty="0">
              <a:cs typeface="B Zar" pitchFamily="2" charset="-78"/>
            </a:endParaRPr>
          </a:p>
        </p:txBody>
      </p:sp>
      <p:sp>
        <p:nvSpPr>
          <p:cNvPr id="7" name="Right Brace 6"/>
          <p:cNvSpPr/>
          <p:nvPr/>
        </p:nvSpPr>
        <p:spPr>
          <a:xfrm>
            <a:off x="7467600" y="1219200"/>
            <a:ext cx="609600" cy="5486400"/>
          </a:xfrm>
          <a:prstGeom prst="rightBrace">
            <a:avLst>
              <a:gd name="adj1" fmla="val 49712"/>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437426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143000" y="1219230"/>
            <a:ext cx="6584731" cy="4724370"/>
          </a:xfrm>
          <a:prstGeom prst="rect">
            <a:avLst/>
          </a:prstGeom>
          <a:noFill/>
        </p:spPr>
        <p:txBody>
          <a:bodyPr wrap="square" rtlCol="0">
            <a:spAutoFit/>
          </a:bodyPr>
          <a:lstStyle/>
          <a:p>
            <a:pPr lvl="0" algn="r" defTabSz="1066800" rtl="1">
              <a:lnSpc>
                <a:spcPct val="150000"/>
              </a:lnSpc>
              <a:spcBef>
                <a:spcPct val="0"/>
              </a:spcBef>
              <a:spcAft>
                <a:spcPct val="35000"/>
              </a:spcAft>
            </a:pPr>
            <a:r>
              <a:rPr lang="fa-IR" sz="2800" dirty="0" smtClean="0">
                <a:cs typeface="B Zar" pitchFamily="2" charset="-78"/>
              </a:rPr>
              <a:t>هفت</a:t>
            </a:r>
            <a:r>
              <a:rPr lang="fa-IR" sz="2800" dirty="0">
                <a:cs typeface="B Zar" pitchFamily="2" charset="-78"/>
              </a:rPr>
              <a:t>. فرار از بستگان، قطع پیوندها و جدایی </a:t>
            </a:r>
            <a:endParaRPr lang="fa-IR" sz="2800" dirty="0" smtClean="0">
              <a:cs typeface="B Zar" pitchFamily="2" charset="-78"/>
            </a:endParaRPr>
          </a:p>
          <a:p>
            <a:pPr algn="r" defTabSz="1066800" rtl="1">
              <a:lnSpc>
                <a:spcPct val="150000"/>
              </a:lnSpc>
              <a:spcBef>
                <a:spcPct val="0"/>
              </a:spcBef>
              <a:spcAft>
                <a:spcPct val="35000"/>
              </a:spcAft>
            </a:pPr>
            <a:r>
              <a:rPr lang="fa-IR" sz="2800" dirty="0">
                <a:cs typeface="B Zar" pitchFamily="2" charset="-78"/>
              </a:rPr>
              <a:t>هشت. روزی که کودکان و نوجوانان در آن پیر می شوند. </a:t>
            </a:r>
            <a:endParaRPr lang="en-US" sz="2800" dirty="0">
              <a:cs typeface="B Zar" pitchFamily="2" charset="-78"/>
            </a:endParaRPr>
          </a:p>
          <a:p>
            <a:pPr algn="r" defTabSz="1066800" rtl="1">
              <a:lnSpc>
                <a:spcPct val="150000"/>
              </a:lnSpc>
              <a:spcBef>
                <a:spcPct val="0"/>
              </a:spcBef>
              <a:spcAft>
                <a:spcPct val="35000"/>
              </a:spcAft>
            </a:pPr>
            <a:r>
              <a:rPr lang="fa-IR" sz="2800" dirty="0">
                <a:cs typeface="B Zar" pitchFamily="2" charset="-78"/>
              </a:rPr>
              <a:t>نه. مومنان و بدکاران با چهره های خود شناخته می شوند. </a:t>
            </a:r>
            <a:endParaRPr lang="en-US" sz="2800" dirty="0">
              <a:cs typeface="B Zar" pitchFamily="2" charset="-78"/>
            </a:endParaRPr>
          </a:p>
          <a:p>
            <a:pPr algn="r" defTabSz="1066800" rtl="1">
              <a:lnSpc>
                <a:spcPct val="150000"/>
              </a:lnSpc>
              <a:spcBef>
                <a:spcPct val="0"/>
              </a:spcBef>
              <a:spcAft>
                <a:spcPct val="35000"/>
              </a:spcAft>
            </a:pPr>
            <a:r>
              <a:rPr lang="fa-IR" sz="2800" dirty="0">
                <a:cs typeface="B Zar" pitchFamily="2" charset="-78"/>
              </a:rPr>
              <a:t>ده. سود ندادن مال و فرزند </a:t>
            </a:r>
            <a:endParaRPr lang="en-US" sz="2800" dirty="0">
              <a:cs typeface="B Zar" pitchFamily="2" charset="-78"/>
            </a:endParaRPr>
          </a:p>
          <a:p>
            <a:pPr algn="r" defTabSz="1066800" rtl="1">
              <a:lnSpc>
                <a:spcPct val="150000"/>
              </a:lnSpc>
              <a:spcBef>
                <a:spcPct val="0"/>
              </a:spcBef>
              <a:spcAft>
                <a:spcPct val="35000"/>
              </a:spcAft>
            </a:pPr>
            <a:r>
              <a:rPr lang="fa-IR" sz="2800" dirty="0">
                <a:cs typeface="B Zar" pitchFamily="2" charset="-78"/>
              </a:rPr>
              <a:t>یازده.  پذیرفته نشدن عذرها </a:t>
            </a:r>
            <a:endParaRPr lang="en-US" sz="2800" dirty="0">
              <a:cs typeface="B Zar" pitchFamily="2" charset="-78"/>
            </a:endParaRPr>
          </a:p>
          <a:p>
            <a:pPr algn="r" defTabSz="1066800" rtl="1">
              <a:lnSpc>
                <a:spcPct val="150000"/>
              </a:lnSpc>
              <a:spcBef>
                <a:spcPct val="0"/>
              </a:spcBef>
              <a:spcAft>
                <a:spcPct val="35000"/>
              </a:spcAft>
            </a:pPr>
            <a:r>
              <a:rPr lang="fa-IR" sz="2800" dirty="0">
                <a:cs typeface="B Zar" pitchFamily="2" charset="-78"/>
              </a:rPr>
              <a:t>دوازده. روز حسرت برای </a:t>
            </a:r>
            <a:r>
              <a:rPr lang="fa-IR" sz="2800" dirty="0" smtClean="0">
                <a:cs typeface="B Zar" pitchFamily="2" charset="-78"/>
              </a:rPr>
              <a:t>دوزخیان</a:t>
            </a:r>
            <a:endParaRPr lang="en-US" sz="2800" dirty="0">
              <a:cs typeface="B Zar" pitchFamily="2" charset="-78"/>
            </a:endParaRPr>
          </a:p>
        </p:txBody>
      </p:sp>
      <p:sp>
        <p:nvSpPr>
          <p:cNvPr id="3" name="Right Brace 2"/>
          <p:cNvSpPr/>
          <p:nvPr/>
        </p:nvSpPr>
        <p:spPr>
          <a:xfrm>
            <a:off x="7467600" y="1219200"/>
            <a:ext cx="609600" cy="4724400"/>
          </a:xfrm>
          <a:prstGeom prst="rightBrace">
            <a:avLst>
              <a:gd name="adj1" fmla="val 49712"/>
              <a:gd name="adj2" fmla="val 50000"/>
            </a:avLst>
          </a:pr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7540300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28600" y="1295400"/>
            <a:ext cx="8686800" cy="3016210"/>
          </a:xfrm>
          <a:prstGeom prst="rect">
            <a:avLst/>
          </a:prstGeom>
          <a:noFill/>
        </p:spPr>
        <p:txBody>
          <a:bodyPr wrap="square" rtlCol="0">
            <a:spAutoFit/>
          </a:bodyPr>
          <a:lstStyle/>
          <a:p>
            <a:pPr algn="ctr" rtl="1">
              <a:lnSpc>
                <a:spcPct val="150000"/>
              </a:lnSpc>
              <a:spcBef>
                <a:spcPts val="1200"/>
              </a:spcBef>
              <a:defRPr/>
            </a:pPr>
            <a:r>
              <a:rPr lang="fa-IR" sz="3600" dirty="0">
                <a:solidFill>
                  <a:schemeClr val="accent6">
                    <a:lumMod val="50000"/>
                  </a:schemeClr>
                </a:solidFill>
                <a:cs typeface="B Homa" pitchFamily="2" charset="-78"/>
              </a:rPr>
              <a:t>قیامت و حساب بندگان</a:t>
            </a:r>
            <a:endParaRPr lang="en-US" sz="3600" dirty="0">
              <a:solidFill>
                <a:schemeClr val="accent6">
                  <a:lumMod val="50000"/>
                </a:schemeClr>
              </a:solidFill>
              <a:cs typeface="B Homa" pitchFamily="2" charset="-78"/>
            </a:endParaRPr>
          </a:p>
          <a:p>
            <a:pPr algn="just" rtl="1">
              <a:lnSpc>
                <a:spcPct val="150000"/>
              </a:lnSpc>
              <a:spcBef>
                <a:spcPts val="1200"/>
              </a:spcBef>
            </a:pPr>
            <a:r>
              <a:rPr lang="fa-IR" sz="2800" dirty="0">
                <a:solidFill>
                  <a:srgbClr val="000000"/>
                </a:solidFill>
                <a:cs typeface="B Zar" pitchFamily="2" charset="-78"/>
              </a:rPr>
              <a:t>قیامت روزی است که به حساب بندگان رسیدگی می شود تا عدل بین آن ها اقامه شود و این برای این است که دیگر اعتراضی نباشد. در این باره چند نکته لازم است: </a:t>
            </a:r>
            <a:endParaRPr lang="en-US" sz="2800" dirty="0">
              <a:solidFill>
                <a:srgbClr val="000000"/>
              </a:solidFill>
              <a:cs typeface="B Zar" pitchFamily="2" charset="-78"/>
            </a:endParaRPr>
          </a:p>
        </p:txBody>
      </p:sp>
      <p:pic>
        <p:nvPicPr>
          <p:cNvPr id="3" name="Picture 2"/>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a:off x="367862" y="1490722"/>
            <a:ext cx="1460938" cy="733660"/>
          </a:xfrm>
          <a:prstGeom prst="rect">
            <a:avLst/>
          </a:prstGeom>
        </p:spPr>
      </p:pic>
      <p:pic>
        <p:nvPicPr>
          <p:cNvPr id="5" name="Picture 4"/>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rot="10800000">
            <a:off x="7302062" y="1490722"/>
            <a:ext cx="1460938" cy="733660"/>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84350" y="3670300"/>
            <a:ext cx="5575300" cy="3111500"/>
          </a:xfrm>
          <a:prstGeom prst="rect">
            <a:avLst/>
          </a:prstGeom>
          <a:ln>
            <a:noFill/>
          </a:ln>
          <a:effectLst>
            <a:softEdge rad="112500"/>
          </a:effectLst>
        </p:spPr>
      </p:pic>
    </p:spTree>
    <p:extLst>
      <p:ext uri="{BB962C8B-B14F-4D97-AF65-F5344CB8AC3E}">
        <p14:creationId xmlns:p14="http://schemas.microsoft.com/office/powerpoint/2010/main" val="64608867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28600" y="96098"/>
            <a:ext cx="8686800" cy="6609502"/>
          </a:xfrm>
          <a:prstGeom prst="rect">
            <a:avLst/>
          </a:prstGeom>
          <a:noFill/>
        </p:spPr>
        <p:txBody>
          <a:bodyPr wrap="square" rtlCol="0">
            <a:spAutoFit/>
          </a:bodyPr>
          <a:lstStyle/>
          <a:p>
            <a:pPr lvl="0" algn="justLow" defTabSz="844550" rtl="1">
              <a:lnSpc>
                <a:spcPct val="150000"/>
              </a:lnSpc>
              <a:spcBef>
                <a:spcPct val="0"/>
              </a:spcBef>
              <a:spcAft>
                <a:spcPct val="35000"/>
              </a:spcAft>
            </a:pPr>
            <a:r>
              <a:rPr lang="fa-IR" sz="2800" dirty="0">
                <a:solidFill>
                  <a:schemeClr val="accent6">
                    <a:lumMod val="50000"/>
                  </a:schemeClr>
                </a:solidFill>
                <a:cs typeface="B Homa" pitchFamily="2" charset="-78"/>
              </a:rPr>
              <a:t> </a:t>
            </a:r>
            <a:r>
              <a:rPr lang="fa-IR" sz="2800" dirty="0" smtClean="0">
                <a:solidFill>
                  <a:schemeClr val="accent6">
                    <a:lumMod val="50000"/>
                  </a:schemeClr>
                </a:solidFill>
                <a:cs typeface="B Homa" pitchFamily="2" charset="-78"/>
              </a:rPr>
              <a:t>         </a:t>
            </a:r>
            <a:r>
              <a:rPr lang="fa-IR" sz="2800" dirty="0" smtClean="0">
                <a:solidFill>
                  <a:srgbClr val="FF0000"/>
                </a:solidFill>
                <a:cs typeface="B Homa" pitchFamily="2" charset="-78"/>
              </a:rPr>
              <a:t>1-حسابرس </a:t>
            </a:r>
            <a:r>
              <a:rPr lang="fa-IR" sz="2800" dirty="0">
                <a:solidFill>
                  <a:srgbClr val="FF0000"/>
                </a:solidFill>
                <a:cs typeface="B Homa" pitchFamily="2" charset="-78"/>
              </a:rPr>
              <a:t>کیست</a:t>
            </a:r>
            <a:r>
              <a:rPr lang="fa-IR" sz="2800" dirty="0" smtClean="0">
                <a:solidFill>
                  <a:srgbClr val="FF0000"/>
                </a:solidFill>
                <a:cs typeface="B Homa" pitchFamily="2" charset="-78"/>
              </a:rPr>
              <a:t>؟</a:t>
            </a:r>
          </a:p>
          <a:p>
            <a:pPr algn="justLow" defTabSz="844550" rtl="1">
              <a:lnSpc>
                <a:spcPct val="150000"/>
              </a:lnSpc>
              <a:spcBef>
                <a:spcPct val="0"/>
              </a:spcBef>
              <a:spcAft>
                <a:spcPct val="35000"/>
              </a:spcAft>
            </a:pPr>
            <a:r>
              <a:rPr lang="fa-IR" sz="2800" dirty="0">
                <a:cs typeface="B Zar" pitchFamily="2" charset="-78"/>
              </a:rPr>
              <a:t>حسابرسی بندگان طبق آیات خدا با خود خداوند است و چون کتاب اعمال در پیش روی بنده باز می شود دیگر هیچ جای انکاری برای بنده نمی گذارد. </a:t>
            </a:r>
            <a:endParaRPr lang="en-US" sz="2800" dirty="0">
              <a:cs typeface="B Zar" pitchFamily="2" charset="-78"/>
            </a:endParaRPr>
          </a:p>
          <a:p>
            <a:pPr algn="justLow" defTabSz="844550" rtl="1">
              <a:lnSpc>
                <a:spcPct val="150000"/>
              </a:lnSpc>
              <a:spcBef>
                <a:spcPct val="0"/>
              </a:spcBef>
              <a:spcAft>
                <a:spcPct val="35000"/>
              </a:spcAft>
            </a:pPr>
            <a:r>
              <a:rPr lang="fa-IR" sz="2800" dirty="0" smtClean="0">
                <a:solidFill>
                  <a:schemeClr val="accent6">
                    <a:lumMod val="50000"/>
                  </a:schemeClr>
                </a:solidFill>
                <a:cs typeface="B Homa" pitchFamily="2" charset="-78"/>
              </a:rPr>
              <a:t>          </a:t>
            </a:r>
            <a:r>
              <a:rPr lang="fa-IR" sz="2800" dirty="0" smtClean="0">
                <a:solidFill>
                  <a:srgbClr val="FF0000"/>
                </a:solidFill>
                <a:cs typeface="B Homa" pitchFamily="2" charset="-78"/>
              </a:rPr>
              <a:t>2- </a:t>
            </a:r>
            <a:r>
              <a:rPr lang="fa-IR" sz="2800" dirty="0">
                <a:solidFill>
                  <a:srgbClr val="FF0000"/>
                </a:solidFill>
                <a:cs typeface="B Homa" pitchFamily="2" charset="-78"/>
              </a:rPr>
              <a:t>متعلق حساب چیست؟</a:t>
            </a:r>
          </a:p>
          <a:p>
            <a:pPr algn="justLow" defTabSz="844550" rtl="1">
              <a:lnSpc>
                <a:spcPct val="150000"/>
              </a:lnSpc>
              <a:spcBef>
                <a:spcPct val="0"/>
              </a:spcBef>
              <a:spcAft>
                <a:spcPct val="35000"/>
              </a:spcAft>
            </a:pPr>
            <a:r>
              <a:rPr lang="fa-IR" sz="2800" dirty="0">
                <a:cs typeface="B Zar" pitchFamily="2" charset="-78"/>
              </a:rPr>
              <a:t>در روز قیامت از همه اعمال انسان سوال می شود البته برخی مثل محبت اهل </a:t>
            </a:r>
            <a:r>
              <a:rPr lang="fa-IR" sz="2800" dirty="0" smtClean="0">
                <a:cs typeface="B Zar" pitchFamily="2" charset="-78"/>
              </a:rPr>
              <a:t>بیت(ع)، </a:t>
            </a:r>
            <a:r>
              <a:rPr lang="fa-IR" sz="2800" dirty="0">
                <a:cs typeface="B Zar" pitchFamily="2" charset="-78"/>
              </a:rPr>
              <a:t>قرآن و ... از اهمیت بیشتری برخوردارند. </a:t>
            </a:r>
            <a:endParaRPr lang="en-US" sz="2800" dirty="0">
              <a:cs typeface="B Zar" pitchFamily="2" charset="-78"/>
            </a:endParaRPr>
          </a:p>
          <a:p>
            <a:pPr algn="justLow" defTabSz="844550" rtl="1">
              <a:lnSpc>
                <a:spcPct val="150000"/>
              </a:lnSpc>
              <a:spcBef>
                <a:spcPct val="0"/>
              </a:spcBef>
              <a:spcAft>
                <a:spcPct val="35000"/>
              </a:spcAft>
            </a:pPr>
            <a:r>
              <a:rPr lang="fa-IR" sz="2800" dirty="0" smtClean="0">
                <a:solidFill>
                  <a:schemeClr val="accent6">
                    <a:lumMod val="50000"/>
                  </a:schemeClr>
                </a:solidFill>
                <a:cs typeface="B Homa" pitchFamily="2" charset="-78"/>
              </a:rPr>
              <a:t>          </a:t>
            </a:r>
            <a:r>
              <a:rPr lang="fa-IR" sz="2800" dirty="0" smtClean="0">
                <a:solidFill>
                  <a:srgbClr val="FF0000"/>
                </a:solidFill>
                <a:cs typeface="B Homa" pitchFamily="2" charset="-78"/>
              </a:rPr>
              <a:t>3- </a:t>
            </a:r>
            <a:r>
              <a:rPr lang="fa-IR" sz="2800" dirty="0">
                <a:solidFill>
                  <a:srgbClr val="FF0000"/>
                </a:solidFill>
                <a:cs typeface="B Homa" pitchFamily="2" charset="-78"/>
              </a:rPr>
              <a:t>حسابرسی و اتمام حجت</a:t>
            </a:r>
            <a:endParaRPr lang="en-US" sz="2800" dirty="0">
              <a:solidFill>
                <a:srgbClr val="FF0000"/>
              </a:solidFill>
              <a:cs typeface="B Homa" pitchFamily="2" charset="-78"/>
            </a:endParaRPr>
          </a:p>
          <a:p>
            <a:pPr algn="justLow" defTabSz="844550" rtl="1">
              <a:lnSpc>
                <a:spcPct val="150000"/>
              </a:lnSpc>
              <a:spcBef>
                <a:spcPct val="0"/>
              </a:spcBef>
              <a:spcAft>
                <a:spcPct val="35000"/>
              </a:spcAft>
            </a:pPr>
            <a:r>
              <a:rPr lang="fa-IR" sz="2800" dirty="0">
                <a:cs typeface="B Zar" pitchFamily="2" charset="-78"/>
              </a:rPr>
              <a:t>حسابرسی خدا گونه ای است که دیگر هیچ عذری مثل فقر و بدبختی نمی تواند برای گناه بیاورد. </a:t>
            </a:r>
            <a:endParaRPr lang="en-US" sz="2800" dirty="0">
              <a:cs typeface="B Zar" pitchFamily="2" charset="-78"/>
            </a:endParaRPr>
          </a:p>
        </p:txBody>
      </p:sp>
      <p:pic>
        <p:nvPicPr>
          <p:cNvPr id="5" name="Picture 4"/>
          <p:cNvPicPr>
            <a:picLocks noChangeAspect="1"/>
          </p:cNvPicPr>
          <p:nvPr/>
        </p:nvPicPr>
        <p:blipFill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64025"/>
          <a:stretch/>
        </p:blipFill>
        <p:spPr>
          <a:xfrm rot="10800000">
            <a:off x="7977352" y="152400"/>
            <a:ext cx="861848" cy="733660"/>
          </a:xfrm>
          <a:prstGeom prst="rect">
            <a:avLst/>
          </a:prstGeom>
        </p:spPr>
      </p:pic>
      <p:pic>
        <p:nvPicPr>
          <p:cNvPr id="6" name="Picture 5"/>
          <p:cNvPicPr>
            <a:picLocks noChangeAspect="1"/>
          </p:cNvPicPr>
          <p:nvPr/>
        </p:nvPicPr>
        <p:blipFill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64025"/>
          <a:stretch/>
        </p:blipFill>
        <p:spPr>
          <a:xfrm rot="10800000">
            <a:off x="7977352" y="2362200"/>
            <a:ext cx="861848" cy="733660"/>
          </a:xfrm>
          <a:prstGeom prst="rect">
            <a:avLst/>
          </a:prstGeom>
        </p:spPr>
      </p:pic>
      <p:pic>
        <p:nvPicPr>
          <p:cNvPr id="7" name="Picture 6"/>
          <p:cNvPicPr>
            <a:picLocks noChangeAspect="1"/>
          </p:cNvPicPr>
          <p:nvPr/>
        </p:nvPicPr>
        <p:blipFill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64025"/>
          <a:stretch/>
        </p:blipFill>
        <p:spPr>
          <a:xfrm rot="10800000">
            <a:off x="7977352" y="4572000"/>
            <a:ext cx="861848" cy="733660"/>
          </a:xfrm>
          <a:prstGeom prst="rect">
            <a:avLst/>
          </a:prstGeom>
        </p:spPr>
      </p:pic>
    </p:spTree>
    <p:extLst>
      <p:ext uri="{BB962C8B-B14F-4D97-AF65-F5344CB8AC3E}">
        <p14:creationId xmlns:p14="http://schemas.microsoft.com/office/powerpoint/2010/main" val="6147695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0" y="76200"/>
            <a:ext cx="7772400" cy="5539978"/>
          </a:xfrm>
          <a:prstGeom prst="rect">
            <a:avLst/>
          </a:prstGeom>
          <a:noFill/>
        </p:spPr>
        <p:txBody>
          <a:bodyPr wrap="square" rtlCol="0">
            <a:spAutoFit/>
          </a:bodyPr>
          <a:lstStyle/>
          <a:p>
            <a:pPr algn="ctr" rtl="1">
              <a:lnSpc>
                <a:spcPct val="150000"/>
              </a:lnSpc>
            </a:pPr>
            <a:r>
              <a:rPr lang="fa-IR" sz="3600" dirty="0" smtClean="0">
                <a:solidFill>
                  <a:schemeClr val="accent6">
                    <a:lumMod val="50000"/>
                  </a:schemeClr>
                </a:solidFill>
                <a:cs typeface="B Homa" pitchFamily="2" charset="-78"/>
              </a:rPr>
              <a:t>میزان</a:t>
            </a:r>
          </a:p>
          <a:p>
            <a:pPr algn="justLow" rtl="1">
              <a:lnSpc>
                <a:spcPct val="150000"/>
              </a:lnSpc>
            </a:pPr>
            <a:r>
              <a:rPr lang="fa-IR" sz="2800" dirty="0">
                <a:cs typeface="B Zar" pitchFamily="2" charset="-78"/>
              </a:rPr>
              <a:t>در روز آخرت اعمال انسان را وزن می کنند و آن که اعمالش سنگین تر است وارد بهشت می شود. </a:t>
            </a:r>
            <a:endParaRPr lang="en-US" sz="2800" dirty="0">
              <a:cs typeface="B Zar" pitchFamily="2" charset="-78"/>
            </a:endParaRPr>
          </a:p>
          <a:p>
            <a:pPr lvl="0" algn="justLow" rtl="1">
              <a:lnSpc>
                <a:spcPct val="150000"/>
              </a:lnSpc>
            </a:pPr>
            <a:r>
              <a:rPr lang="fa-IR" sz="2800" dirty="0">
                <a:solidFill>
                  <a:srgbClr val="FF0000"/>
                </a:solidFill>
                <a:cs typeface="B Titr" pitchFamily="2" charset="-78"/>
              </a:rPr>
              <a:t>معنای میزان</a:t>
            </a:r>
            <a:endParaRPr lang="en-US" sz="2800" dirty="0">
              <a:solidFill>
                <a:srgbClr val="FF0000"/>
              </a:solidFill>
              <a:cs typeface="B Titr" pitchFamily="2" charset="-78"/>
            </a:endParaRPr>
          </a:p>
          <a:p>
            <a:pPr algn="justLow" rtl="1">
              <a:lnSpc>
                <a:spcPct val="150000"/>
              </a:lnSpc>
            </a:pPr>
            <a:r>
              <a:rPr lang="fa-IR" sz="2800" dirty="0">
                <a:cs typeface="B Zar" pitchFamily="2" charset="-78"/>
              </a:rPr>
              <a:t>میزان هر امتی حق است </a:t>
            </a:r>
            <a:r>
              <a:rPr lang="fa-IR" sz="2800" dirty="0" smtClean="0">
                <a:cs typeface="B Zar" pitchFamily="2" charset="-78"/>
              </a:rPr>
              <a:t>و نیز </a:t>
            </a:r>
            <a:r>
              <a:rPr lang="fa-IR" sz="2800" dirty="0">
                <a:cs typeface="B Zar" pitchFamily="2" charset="-78"/>
              </a:rPr>
              <a:t>پیامبر و وصی آن امت </a:t>
            </a:r>
            <a:r>
              <a:rPr lang="fa-IR" sz="2800" dirty="0" smtClean="0">
                <a:cs typeface="B Zar" pitchFamily="2" charset="-78"/>
              </a:rPr>
              <a:t>است.</a:t>
            </a:r>
            <a:endParaRPr lang="fa-IR" sz="2800" dirty="0">
              <a:cs typeface="B Zar" pitchFamily="2" charset="-78"/>
            </a:endParaRPr>
          </a:p>
          <a:p>
            <a:pPr algn="justLow" rtl="1">
              <a:lnSpc>
                <a:spcPct val="150000"/>
              </a:lnSpc>
            </a:pPr>
            <a:r>
              <a:rPr lang="fa-IR" sz="3200" dirty="0" smtClean="0">
                <a:solidFill>
                  <a:schemeClr val="accent2">
                    <a:lumMod val="75000"/>
                  </a:schemeClr>
                </a:solidFill>
                <a:cs typeface="B Zar" pitchFamily="2" charset="-78"/>
              </a:rPr>
              <a:t>میزان </a:t>
            </a:r>
            <a:r>
              <a:rPr lang="fa-IR" sz="3200" dirty="0">
                <a:solidFill>
                  <a:schemeClr val="accent2">
                    <a:lumMod val="75000"/>
                  </a:schemeClr>
                </a:solidFill>
                <a:cs typeface="B Zar" pitchFamily="2" charset="-78"/>
              </a:rPr>
              <a:t>برای چه کسانی است؟</a:t>
            </a:r>
          </a:p>
          <a:p>
            <a:pPr algn="justLow" rtl="1">
              <a:lnSpc>
                <a:spcPct val="150000"/>
              </a:lnSpc>
            </a:pPr>
            <a:r>
              <a:rPr lang="fa-IR" sz="2800" dirty="0">
                <a:cs typeface="B Zar" pitchFamily="2" charset="-78"/>
              </a:rPr>
              <a:t>از قرآن و روایات بر می </a:t>
            </a:r>
            <a:r>
              <a:rPr lang="fa-IR" sz="2800" dirty="0" smtClean="0">
                <a:cs typeface="B Zar" pitchFamily="2" charset="-78"/>
              </a:rPr>
              <a:t>آید </a:t>
            </a:r>
            <a:r>
              <a:rPr lang="fa-IR" sz="2800" dirty="0">
                <a:cs typeface="B Zar" pitchFamily="2" charset="-78"/>
              </a:rPr>
              <a:t>میزان </a:t>
            </a:r>
            <a:endParaRPr lang="fa-IR" sz="2800" dirty="0" smtClean="0">
              <a:cs typeface="B Zar" pitchFamily="2" charset="-78"/>
            </a:endParaRPr>
          </a:p>
          <a:p>
            <a:pPr algn="justLow" rtl="1">
              <a:lnSpc>
                <a:spcPct val="150000"/>
              </a:lnSpc>
            </a:pPr>
            <a:r>
              <a:rPr lang="fa-IR" sz="2800" dirty="0" smtClean="0">
                <a:cs typeface="B Zar" pitchFamily="2" charset="-78"/>
              </a:rPr>
              <a:t>برای </a:t>
            </a:r>
            <a:r>
              <a:rPr lang="fa-IR" sz="2800" dirty="0">
                <a:cs typeface="B Zar" pitchFamily="2" charset="-78"/>
              </a:rPr>
              <a:t>مؤمنان است. </a:t>
            </a:r>
            <a:endParaRPr lang="en-US" sz="2800" dirty="0">
              <a:cs typeface="B Zar" pitchFamily="2" charset="-78"/>
            </a:endParaRPr>
          </a:p>
        </p:txBody>
      </p:sp>
      <p:pic>
        <p:nvPicPr>
          <p:cNvPr id="8" name="Picture 7"/>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a:off x="152400" y="228601"/>
            <a:ext cx="1460938" cy="733660"/>
          </a:xfrm>
          <a:prstGeom prst="rect">
            <a:avLst/>
          </a:prstGeom>
        </p:spPr>
      </p:pic>
      <p:pic>
        <p:nvPicPr>
          <p:cNvPr id="9" name="Picture 8"/>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rot="10800000">
            <a:off x="6248400" y="228601"/>
            <a:ext cx="1460938" cy="733660"/>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8488" y="3841531"/>
            <a:ext cx="3422912" cy="2864069"/>
          </a:xfrm>
          <a:prstGeom prst="round2DiagRect">
            <a:avLst>
              <a:gd name="adj1" fmla="val 16667"/>
              <a:gd name="adj2" fmla="val 0"/>
            </a:avLst>
          </a:prstGeom>
          <a:ln w="28575" cap="sq">
            <a:solidFill>
              <a:schemeClr val="accent6">
                <a:lumMod val="75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45260539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76200" y="374809"/>
            <a:ext cx="8839200" cy="2215991"/>
          </a:xfrm>
          <a:prstGeom prst="rect">
            <a:avLst/>
          </a:prstGeom>
          <a:noFill/>
        </p:spPr>
        <p:txBody>
          <a:bodyPr wrap="square" rtlCol="0">
            <a:spAutoFit/>
          </a:bodyPr>
          <a:lstStyle/>
          <a:p>
            <a:pPr marL="342900" indent="-342900" algn="ctr" rtl="1">
              <a:lnSpc>
                <a:spcPct val="150000"/>
              </a:lnSpc>
              <a:defRPr/>
            </a:pPr>
            <a:r>
              <a:rPr lang="fa-IR" sz="3600" dirty="0">
                <a:solidFill>
                  <a:schemeClr val="accent2">
                    <a:lumMod val="75000"/>
                  </a:schemeClr>
                </a:solidFill>
                <a:cs typeface="B Homa" pitchFamily="2" charset="-78"/>
              </a:rPr>
              <a:t>گواهان روز رستاخیز</a:t>
            </a:r>
          </a:p>
          <a:p>
            <a:pPr algn="justLow" rtl="1">
              <a:lnSpc>
                <a:spcPct val="150000"/>
              </a:lnSpc>
              <a:defRPr/>
            </a:pPr>
            <a:r>
              <a:rPr lang="fa-IR" sz="2800" dirty="0">
                <a:cs typeface="B Zar" pitchFamily="2" charset="-78"/>
              </a:rPr>
              <a:t>خداوند نیازی به شاهد برای قضاوت ندارد ولی وجود شاهد باعث می شود انسان شرم کند و دست از گناهان بردارد. البته تجسم اعمال نیز از گواهان انسان است. </a:t>
            </a:r>
            <a:endParaRPr lang="fa-IR" sz="2800" dirty="0" smtClean="0">
              <a:cs typeface="B Zar" pitchFamily="2" charset="-78"/>
            </a:endParaRPr>
          </a:p>
        </p:txBody>
      </p:sp>
      <p:sp>
        <p:nvSpPr>
          <p:cNvPr id="2" name="TextBox 1"/>
          <p:cNvSpPr txBox="1"/>
          <p:nvPr/>
        </p:nvSpPr>
        <p:spPr>
          <a:xfrm>
            <a:off x="1581220" y="2971800"/>
            <a:ext cx="3001143" cy="3323987"/>
          </a:xfrm>
          <a:prstGeom prst="rect">
            <a:avLst/>
          </a:prstGeom>
          <a:noFill/>
        </p:spPr>
        <p:txBody>
          <a:bodyPr wrap="none" rtlCol="0">
            <a:spAutoFit/>
          </a:bodyPr>
          <a:lstStyle/>
          <a:p>
            <a:pPr lvl="0" algn="justLow" rtl="1">
              <a:lnSpc>
                <a:spcPct val="150000"/>
              </a:lnSpc>
              <a:defRPr/>
            </a:pPr>
            <a:r>
              <a:rPr lang="fa-IR" sz="2800" dirty="0" smtClean="0">
                <a:cs typeface="B Zar" pitchFamily="2" charset="-78"/>
              </a:rPr>
              <a:t>1.خدا </a:t>
            </a:r>
            <a:endParaRPr lang="en-US" sz="2800" dirty="0">
              <a:cs typeface="B Zar" pitchFamily="2" charset="-78"/>
            </a:endParaRPr>
          </a:p>
          <a:p>
            <a:pPr lvl="0" algn="justLow" rtl="1">
              <a:lnSpc>
                <a:spcPct val="150000"/>
              </a:lnSpc>
              <a:defRPr/>
            </a:pPr>
            <a:r>
              <a:rPr lang="fa-IR" sz="2800" dirty="0" smtClean="0">
                <a:cs typeface="B Zar" pitchFamily="2" charset="-78"/>
              </a:rPr>
              <a:t>2.پیامبران الهی در </a:t>
            </a:r>
            <a:r>
              <a:rPr lang="fa-IR" sz="2800" dirty="0">
                <a:cs typeface="B Zar" pitchFamily="2" charset="-78"/>
              </a:rPr>
              <a:t>هر امتی </a:t>
            </a:r>
            <a:endParaRPr lang="en-US" sz="2800" dirty="0">
              <a:cs typeface="B Zar" pitchFamily="2" charset="-78"/>
            </a:endParaRPr>
          </a:p>
          <a:p>
            <a:pPr lvl="0" algn="justLow" rtl="1">
              <a:lnSpc>
                <a:spcPct val="150000"/>
              </a:lnSpc>
              <a:defRPr/>
            </a:pPr>
            <a:r>
              <a:rPr lang="fa-IR" sz="2800" dirty="0" smtClean="0">
                <a:cs typeface="B Zar" pitchFamily="2" charset="-78"/>
              </a:rPr>
              <a:t>3.پیامبر </a:t>
            </a:r>
            <a:r>
              <a:rPr lang="fa-IR" sz="2800" dirty="0">
                <a:cs typeface="B Zar" pitchFamily="2" charset="-78"/>
              </a:rPr>
              <a:t>اسلام </a:t>
            </a:r>
            <a:endParaRPr lang="en-US" sz="2800" dirty="0">
              <a:cs typeface="B Zar" pitchFamily="2" charset="-78"/>
            </a:endParaRPr>
          </a:p>
          <a:p>
            <a:pPr lvl="0" algn="justLow" rtl="1">
              <a:lnSpc>
                <a:spcPct val="150000"/>
              </a:lnSpc>
              <a:defRPr/>
            </a:pPr>
            <a:r>
              <a:rPr lang="fa-IR" sz="2800" dirty="0" smtClean="0">
                <a:cs typeface="B Zar" pitchFamily="2" charset="-78"/>
              </a:rPr>
              <a:t>4.فرشتگان </a:t>
            </a:r>
            <a:endParaRPr lang="en-US" sz="2800" dirty="0">
              <a:cs typeface="B Zar" pitchFamily="2" charset="-78"/>
            </a:endParaRPr>
          </a:p>
          <a:p>
            <a:pPr lvl="0" algn="justLow" rtl="1">
              <a:lnSpc>
                <a:spcPct val="150000"/>
              </a:lnSpc>
              <a:defRPr/>
            </a:pPr>
            <a:r>
              <a:rPr lang="fa-IR" sz="2800" dirty="0" smtClean="0">
                <a:cs typeface="B Zar" pitchFamily="2" charset="-78"/>
              </a:rPr>
              <a:t>5.زمین</a:t>
            </a:r>
            <a:endParaRPr lang="en-US" sz="2800" dirty="0">
              <a:cs typeface="B Zar" pitchFamily="2" charset="-78"/>
            </a:endParaRPr>
          </a:p>
        </p:txBody>
      </p:sp>
      <p:sp>
        <p:nvSpPr>
          <p:cNvPr id="6" name="TextBox 5"/>
          <p:cNvSpPr txBox="1"/>
          <p:nvPr/>
        </p:nvSpPr>
        <p:spPr>
          <a:xfrm>
            <a:off x="228600" y="2971800"/>
            <a:ext cx="1451038" cy="2031325"/>
          </a:xfrm>
          <a:prstGeom prst="rect">
            <a:avLst/>
          </a:prstGeom>
          <a:noFill/>
        </p:spPr>
        <p:txBody>
          <a:bodyPr wrap="none" rtlCol="0">
            <a:spAutoFit/>
          </a:bodyPr>
          <a:lstStyle/>
          <a:p>
            <a:pPr lvl="0" algn="justLow" rtl="1">
              <a:lnSpc>
                <a:spcPct val="150000"/>
              </a:lnSpc>
              <a:defRPr/>
            </a:pPr>
            <a:r>
              <a:rPr lang="fa-IR" sz="2800" dirty="0" smtClean="0">
                <a:cs typeface="B Zar" pitchFamily="2" charset="-78"/>
              </a:rPr>
              <a:t>6.زمان </a:t>
            </a:r>
            <a:endParaRPr lang="en-US" sz="2800" dirty="0">
              <a:cs typeface="B Zar" pitchFamily="2" charset="-78"/>
            </a:endParaRPr>
          </a:p>
          <a:p>
            <a:pPr lvl="0" algn="justLow" rtl="1">
              <a:lnSpc>
                <a:spcPct val="150000"/>
              </a:lnSpc>
              <a:defRPr/>
            </a:pPr>
            <a:r>
              <a:rPr lang="fa-IR" sz="2800" dirty="0" smtClean="0">
                <a:cs typeface="B Zar" pitchFamily="2" charset="-78"/>
              </a:rPr>
              <a:t>7.قرآن</a:t>
            </a:r>
            <a:endParaRPr lang="en-US" sz="2800" dirty="0">
              <a:cs typeface="B Zar" pitchFamily="2" charset="-78"/>
            </a:endParaRPr>
          </a:p>
          <a:p>
            <a:pPr lvl="0" algn="justLow" rtl="1">
              <a:lnSpc>
                <a:spcPct val="150000"/>
              </a:lnSpc>
              <a:defRPr/>
            </a:pPr>
            <a:r>
              <a:rPr lang="fa-IR" sz="2800" dirty="0" smtClean="0">
                <a:cs typeface="B Zar" pitchFamily="2" charset="-78"/>
              </a:rPr>
              <a:t>8.نامه اعمال</a:t>
            </a:r>
            <a:endParaRPr lang="en-US" sz="2800" dirty="0">
              <a:cs typeface="B Zar" pitchFamily="2" charset="-78"/>
            </a:endParaRPr>
          </a:p>
        </p:txBody>
      </p:sp>
      <p:sp>
        <p:nvSpPr>
          <p:cNvPr id="3" name="Right Brace 2"/>
          <p:cNvSpPr/>
          <p:nvPr/>
        </p:nvSpPr>
        <p:spPr>
          <a:xfrm>
            <a:off x="4267200" y="2971800"/>
            <a:ext cx="533400" cy="3352800"/>
          </a:xfrm>
          <a:prstGeom prst="rightBrace">
            <a:avLst>
              <a:gd name="adj1" fmla="val 52668"/>
              <a:gd name="adj2" fmla="val 47649"/>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sp>
        <p:nvSpPr>
          <p:cNvPr id="5" name="TextBox 4"/>
          <p:cNvSpPr txBox="1"/>
          <p:nvPr/>
        </p:nvSpPr>
        <p:spPr>
          <a:xfrm>
            <a:off x="4681549" y="4308157"/>
            <a:ext cx="4233851" cy="492443"/>
          </a:xfrm>
          <a:prstGeom prst="rect">
            <a:avLst/>
          </a:prstGeom>
          <a:noFill/>
        </p:spPr>
        <p:txBody>
          <a:bodyPr wrap="none" rtlCol="0">
            <a:spAutoFit/>
          </a:bodyPr>
          <a:lstStyle/>
          <a:p>
            <a:pPr algn="r" rtl="1"/>
            <a:r>
              <a:rPr lang="fa-IR" sz="2600" dirty="0">
                <a:solidFill>
                  <a:srgbClr val="FF0000"/>
                </a:solidFill>
                <a:cs typeface="B Titr" pitchFamily="2" charset="-78"/>
              </a:rPr>
              <a:t>الف) شاهدان بیرون از جسم انسان </a:t>
            </a:r>
            <a:endParaRPr lang="en-US" sz="2600" dirty="0">
              <a:solidFill>
                <a:srgbClr val="FF0000"/>
              </a:solidFill>
              <a:cs typeface="B Titr" pitchFamily="2" charset="-78"/>
            </a:endParaRPr>
          </a:p>
        </p:txBody>
      </p:sp>
      <p:pic>
        <p:nvPicPr>
          <p:cNvPr id="11" name="Picture 10"/>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a:off x="228600" y="533400"/>
            <a:ext cx="1460938" cy="733660"/>
          </a:xfrm>
          <a:prstGeom prst="rect">
            <a:avLst/>
          </a:prstGeom>
        </p:spPr>
      </p:pic>
      <p:pic>
        <p:nvPicPr>
          <p:cNvPr id="12" name="Picture 11"/>
          <p:cNvPicPr>
            <a:picLocks noChangeAspect="1"/>
          </p:cNvPicPr>
          <p:nvPr/>
        </p:nvPicPr>
        <p:blipFill rotWithShape="1">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rot="10800000">
            <a:off x="7378262" y="533400"/>
            <a:ext cx="1460938" cy="733660"/>
          </a:xfrm>
          <a:prstGeom prst="rect">
            <a:avLst/>
          </a:prstGeom>
        </p:spPr>
      </p:pic>
    </p:spTree>
    <p:extLst>
      <p:ext uri="{BB962C8B-B14F-4D97-AF65-F5344CB8AC3E}">
        <p14:creationId xmlns:p14="http://schemas.microsoft.com/office/powerpoint/2010/main" val="42475835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4724400" y="1928336"/>
            <a:ext cx="4191000" cy="738664"/>
          </a:xfrm>
          <a:prstGeom prst="rect">
            <a:avLst/>
          </a:prstGeom>
          <a:noFill/>
        </p:spPr>
        <p:txBody>
          <a:bodyPr wrap="square" rtlCol="0">
            <a:spAutoFit/>
          </a:bodyPr>
          <a:lstStyle/>
          <a:p>
            <a:pPr marL="457200" indent="-457200" algn="justLow" rtl="1">
              <a:lnSpc>
                <a:spcPct val="150000"/>
              </a:lnSpc>
            </a:pPr>
            <a:r>
              <a:rPr lang="fa-IR" sz="2800" b="1" dirty="0">
                <a:solidFill>
                  <a:srgbClr val="FF0000"/>
                </a:solidFill>
                <a:cs typeface="B Titr" pitchFamily="2" charset="-78"/>
              </a:rPr>
              <a:t>ب) شاهدان درون وجود </a:t>
            </a:r>
            <a:r>
              <a:rPr lang="fa-IR" sz="2800" b="1" dirty="0" smtClean="0">
                <a:solidFill>
                  <a:srgbClr val="FF0000"/>
                </a:solidFill>
                <a:cs typeface="B Titr" pitchFamily="2" charset="-78"/>
              </a:rPr>
              <a:t>انسان</a:t>
            </a:r>
          </a:p>
        </p:txBody>
      </p:sp>
      <p:sp>
        <p:nvSpPr>
          <p:cNvPr id="7" name="TextBox 6"/>
          <p:cNvSpPr txBox="1"/>
          <p:nvPr/>
        </p:nvSpPr>
        <p:spPr>
          <a:xfrm>
            <a:off x="272798" y="762000"/>
            <a:ext cx="4223002" cy="3323987"/>
          </a:xfrm>
          <a:prstGeom prst="rect">
            <a:avLst/>
          </a:prstGeom>
          <a:noFill/>
        </p:spPr>
        <p:txBody>
          <a:bodyPr wrap="square" rtlCol="0">
            <a:spAutoFit/>
          </a:bodyPr>
          <a:lstStyle/>
          <a:p>
            <a:pPr lvl="0" algn="r" rtl="1">
              <a:lnSpc>
                <a:spcPct val="150000"/>
              </a:lnSpc>
            </a:pPr>
            <a:r>
              <a:rPr lang="fa-IR" sz="2800" dirty="0" smtClean="0">
                <a:cs typeface="B Zar" pitchFamily="2" charset="-78"/>
              </a:rPr>
              <a:t>1.اعضای </a:t>
            </a:r>
            <a:r>
              <a:rPr lang="fa-IR" sz="2800" dirty="0">
                <a:cs typeface="B Zar" pitchFamily="2" charset="-78"/>
              </a:rPr>
              <a:t>بدن که در آن دنیا به اذن خدا به حرف خواهند آمد.</a:t>
            </a:r>
            <a:endParaRPr lang="en-US" sz="2800" dirty="0">
              <a:cs typeface="B Zar" pitchFamily="2" charset="-78"/>
            </a:endParaRPr>
          </a:p>
          <a:p>
            <a:pPr lvl="0" algn="r" rtl="1">
              <a:lnSpc>
                <a:spcPct val="150000"/>
              </a:lnSpc>
            </a:pPr>
            <a:r>
              <a:rPr lang="fa-IR" sz="2800" dirty="0" smtClean="0">
                <a:cs typeface="B Zar" pitchFamily="2" charset="-78"/>
              </a:rPr>
              <a:t>2.پوست </a:t>
            </a:r>
            <a:r>
              <a:rPr lang="fa-IR" sz="2800" dirty="0">
                <a:cs typeface="B Zar" pitchFamily="2" charset="-78"/>
              </a:rPr>
              <a:t>بدن،که در آن دنیا به اذن خدا به حرف </a:t>
            </a:r>
            <a:r>
              <a:rPr lang="fa-IR" sz="2800" dirty="0" smtClean="0">
                <a:cs typeface="B Zar" pitchFamily="2" charset="-78"/>
              </a:rPr>
              <a:t>خواهد </a:t>
            </a:r>
            <a:r>
              <a:rPr lang="fa-IR" sz="2800" dirty="0">
                <a:cs typeface="B Zar" pitchFamily="2" charset="-78"/>
              </a:rPr>
              <a:t>آمد.</a:t>
            </a:r>
            <a:endParaRPr lang="en-US" sz="2800" dirty="0">
              <a:cs typeface="B Zar" pitchFamily="2" charset="-78"/>
            </a:endParaRPr>
          </a:p>
          <a:p>
            <a:pPr lvl="0" algn="r" rtl="1">
              <a:lnSpc>
                <a:spcPct val="150000"/>
              </a:lnSpc>
            </a:pPr>
            <a:r>
              <a:rPr lang="fa-IR" sz="2800" dirty="0" smtClean="0">
                <a:cs typeface="B Zar" pitchFamily="2" charset="-78"/>
              </a:rPr>
              <a:t>3.تجسم اعمال</a:t>
            </a:r>
            <a:endParaRPr lang="en-US" sz="2800" dirty="0">
              <a:cs typeface="B Zar" pitchFamily="2" charset="-78"/>
            </a:endParaRPr>
          </a:p>
        </p:txBody>
      </p:sp>
      <p:sp>
        <p:nvSpPr>
          <p:cNvPr id="11" name="Right Brace 10"/>
          <p:cNvSpPr/>
          <p:nvPr/>
        </p:nvSpPr>
        <p:spPr>
          <a:xfrm>
            <a:off x="4343400" y="762000"/>
            <a:ext cx="533400" cy="3352800"/>
          </a:xfrm>
          <a:prstGeom prst="rightBrace">
            <a:avLst>
              <a:gd name="adj1" fmla="val 52668"/>
              <a:gd name="adj2" fmla="val 47649"/>
            </a:avLst>
          </a:pr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en-US"/>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2100" y="2895600"/>
            <a:ext cx="2857500" cy="3810000"/>
          </a:xfrm>
          <a:prstGeom prst="snip2DiagRect">
            <a:avLst/>
          </a:prstGeom>
          <a:solidFill>
            <a:srgbClr val="FFFFFF">
              <a:shade val="85000"/>
            </a:srgbClr>
          </a:solidFill>
          <a:ln w="19050" cap="sq">
            <a:solidFill>
              <a:schemeClr val="accent6">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5215179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28600" y="152400"/>
            <a:ext cx="8686800" cy="2162130"/>
          </a:xfrm>
          <a:prstGeom prst="rect">
            <a:avLst/>
          </a:prstGeom>
          <a:noFill/>
        </p:spPr>
        <p:txBody>
          <a:bodyPr wrap="square" rtlCol="0">
            <a:spAutoFit/>
          </a:bodyPr>
          <a:lstStyle/>
          <a:p>
            <a:pPr marL="342900" indent="-342900" algn="ctr" rtl="1">
              <a:lnSpc>
                <a:spcPct val="150000"/>
              </a:lnSpc>
              <a:defRPr/>
            </a:pPr>
            <a:r>
              <a:rPr lang="fa-IR" sz="3600" dirty="0">
                <a:solidFill>
                  <a:schemeClr val="accent6">
                    <a:lumMod val="50000"/>
                  </a:schemeClr>
                </a:solidFill>
                <a:latin typeface="B Homa"/>
                <a:cs typeface="B Homa" pitchFamily="2" charset="-78"/>
              </a:rPr>
              <a:t>بهشت و جهنم</a:t>
            </a:r>
            <a:endParaRPr lang="en-US" sz="3600" dirty="0">
              <a:solidFill>
                <a:schemeClr val="accent6">
                  <a:lumMod val="50000"/>
                </a:schemeClr>
              </a:solidFill>
              <a:latin typeface="B Homa"/>
              <a:cs typeface="B Homa" pitchFamily="2" charset="-78"/>
            </a:endParaRPr>
          </a:p>
          <a:p>
            <a:pPr algn="justLow" rtl="1">
              <a:lnSpc>
                <a:spcPct val="150000"/>
              </a:lnSpc>
              <a:defRPr/>
            </a:pPr>
            <a:r>
              <a:rPr lang="fa-IR" sz="2800" dirty="0">
                <a:cs typeface="B Zar" pitchFamily="2" charset="-78"/>
              </a:rPr>
              <a:t>بهشت جایگاهی برای نیکوکاران و جهنم جایگاهی برای ظالمان و گناهکاران است</a:t>
            </a:r>
            <a:r>
              <a:rPr lang="fa-IR" sz="2800" dirty="0" smtClean="0">
                <a:cs typeface="B Zar" pitchFamily="2" charset="-78"/>
              </a:rPr>
              <a:t>.</a:t>
            </a:r>
            <a:endParaRPr lang="en-US" sz="2800" dirty="0" smtClean="0">
              <a:cs typeface="B Zar" pitchFamily="2" charset="-78"/>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0800" y="1847850"/>
            <a:ext cx="3733800" cy="2800350"/>
          </a:xfrm>
          <a:prstGeom prst="rect">
            <a:avLst/>
          </a:prstGeom>
          <a:ln>
            <a:noFill/>
          </a:ln>
          <a:effectLst>
            <a:softEdge rad="112500"/>
          </a:effectLst>
        </p:spPr>
      </p:pic>
      <p:pic>
        <p:nvPicPr>
          <p:cNvPr id="3" name="Picture 2"/>
          <p:cNvPicPr>
            <a:picLocks noChangeAspect="1"/>
          </p:cNvPicPr>
          <p:nvPr/>
        </p:nvPicPr>
        <p:blipFill rotWithShape="1">
          <a:blip r:embed="rId5">
            <a:duotone>
              <a:schemeClr val="accent6">
                <a:shade val="45000"/>
                <a:satMod val="135000"/>
              </a:schemeClr>
              <a:prstClr val="white"/>
            </a:duotone>
            <a:extLst>
              <a:ext uri="{BEBA8EAE-BF5A-486C-A8C5-ECC9F3942E4B}">
                <a14:imgProps xmlns:a14="http://schemas.microsoft.com/office/drawing/2010/main">
                  <a14:imgLayer r:embed="rId6">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a:off x="367862" y="347722"/>
            <a:ext cx="1460938" cy="733660"/>
          </a:xfrm>
          <a:prstGeom prst="rect">
            <a:avLst/>
          </a:prstGeom>
        </p:spPr>
      </p:pic>
      <p:pic>
        <p:nvPicPr>
          <p:cNvPr id="5" name="Picture 4"/>
          <p:cNvPicPr>
            <a:picLocks noChangeAspect="1"/>
          </p:cNvPicPr>
          <p:nvPr/>
        </p:nvPicPr>
        <p:blipFill rotWithShape="1">
          <a:blip r:embed="rId5">
            <a:duotone>
              <a:schemeClr val="accent6">
                <a:shade val="45000"/>
                <a:satMod val="135000"/>
              </a:schemeClr>
              <a:prstClr val="white"/>
            </a:duotone>
            <a:extLst>
              <a:ext uri="{BEBA8EAE-BF5A-486C-A8C5-ECC9F3942E4B}">
                <a14:imgProps xmlns:a14="http://schemas.microsoft.com/office/drawing/2010/main">
                  <a14:imgLayer r:embed="rId6">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rot="10800000">
            <a:off x="7315200" y="347722"/>
            <a:ext cx="1460938" cy="733660"/>
          </a:xfrm>
          <a:prstGeom prst="rect">
            <a:avLst/>
          </a:prstGeom>
        </p:spPr>
      </p:pic>
      <p:pic>
        <p:nvPicPr>
          <p:cNvPr id="6" name="Picture 5"/>
          <p:cNvPicPr>
            <a:picLocks noChangeAspect="1"/>
          </p:cNvPicPr>
          <p:nvPr/>
        </p:nvPicPr>
        <p:blipFill rotWithShape="1">
          <a:blip r:embed="rId5">
            <a:duotone>
              <a:schemeClr val="accent6">
                <a:shade val="45000"/>
                <a:satMod val="135000"/>
              </a:schemeClr>
              <a:prstClr val="white"/>
            </a:duotone>
            <a:extLst>
              <a:ext uri="{BEBA8EAE-BF5A-486C-A8C5-ECC9F3942E4B}">
                <a14:imgProps xmlns:a14="http://schemas.microsoft.com/office/drawing/2010/main">
                  <a14:imgLayer r:embed="rId6">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a:off x="367862" y="4752739"/>
            <a:ext cx="1460938" cy="733660"/>
          </a:xfrm>
          <a:prstGeom prst="rect">
            <a:avLst/>
          </a:prstGeom>
        </p:spPr>
      </p:pic>
      <p:pic>
        <p:nvPicPr>
          <p:cNvPr id="7" name="Picture 6"/>
          <p:cNvPicPr>
            <a:picLocks noChangeAspect="1"/>
          </p:cNvPicPr>
          <p:nvPr/>
        </p:nvPicPr>
        <p:blipFill rotWithShape="1">
          <a:blip r:embed="rId5">
            <a:duotone>
              <a:schemeClr val="accent6">
                <a:shade val="45000"/>
                <a:satMod val="135000"/>
              </a:schemeClr>
              <a:prstClr val="white"/>
            </a:duotone>
            <a:extLst>
              <a:ext uri="{BEBA8EAE-BF5A-486C-A8C5-ECC9F3942E4B}">
                <a14:imgProps xmlns:a14="http://schemas.microsoft.com/office/drawing/2010/main">
                  <a14:imgLayer r:embed="rId6">
                    <a14:imgEffect>
                      <a14:artisticWatercolorSponge/>
                    </a14:imgEffect>
                    <a14:imgEffect>
                      <a14:brightnessContrast bright="-40000" contrast="40000"/>
                    </a14:imgEffect>
                  </a14:imgLayer>
                </a14:imgProps>
              </a:ext>
              <a:ext uri="{28A0092B-C50C-407E-A947-70E740481C1C}">
                <a14:useLocalDpi xmlns:a14="http://schemas.microsoft.com/office/drawing/2010/main" val="0"/>
              </a:ext>
            </a:extLst>
          </a:blip>
          <a:srcRect l="-1" r="39018"/>
          <a:stretch/>
        </p:blipFill>
        <p:spPr>
          <a:xfrm rot="10800000">
            <a:off x="7315200" y="4752739"/>
            <a:ext cx="1460938" cy="733660"/>
          </a:xfrm>
          <a:prstGeom prst="rect">
            <a:avLst/>
          </a:prstGeom>
        </p:spPr>
      </p:pic>
      <p:sp>
        <p:nvSpPr>
          <p:cNvPr id="8" name="TextBox 7"/>
          <p:cNvSpPr txBox="1"/>
          <p:nvPr/>
        </p:nvSpPr>
        <p:spPr>
          <a:xfrm>
            <a:off x="228600" y="4572000"/>
            <a:ext cx="8686800" cy="2215991"/>
          </a:xfrm>
          <a:prstGeom prst="rect">
            <a:avLst/>
          </a:prstGeom>
          <a:noFill/>
        </p:spPr>
        <p:txBody>
          <a:bodyPr wrap="square" rtlCol="0">
            <a:spAutoFit/>
          </a:bodyPr>
          <a:lstStyle/>
          <a:p>
            <a:pPr algn="ctr" rtl="1">
              <a:lnSpc>
                <a:spcPct val="150000"/>
              </a:lnSpc>
              <a:defRPr/>
            </a:pPr>
            <a:r>
              <a:rPr lang="fa-IR" sz="3600" dirty="0">
                <a:solidFill>
                  <a:schemeClr val="accent6">
                    <a:lumMod val="50000"/>
                  </a:schemeClr>
                </a:solidFill>
                <a:cs typeface="B Homa" pitchFamily="2" charset="-78"/>
              </a:rPr>
              <a:t>آفرینش کنونی بهشت و جهنم</a:t>
            </a:r>
            <a:endParaRPr lang="en-US" sz="3600" dirty="0">
              <a:solidFill>
                <a:schemeClr val="accent6">
                  <a:lumMod val="50000"/>
                </a:schemeClr>
              </a:solidFill>
              <a:cs typeface="B Homa" pitchFamily="2" charset="-78"/>
            </a:endParaRPr>
          </a:p>
          <a:p>
            <a:pPr algn="justLow" rtl="1">
              <a:lnSpc>
                <a:spcPct val="150000"/>
              </a:lnSpc>
              <a:defRPr/>
            </a:pPr>
            <a:r>
              <a:rPr lang="fa-IR" sz="2800" dirty="0">
                <a:cs typeface="B Zar" pitchFamily="2" charset="-78"/>
              </a:rPr>
              <a:t>از آیات و روایات به روشنی برداشت می شود که خداوند بهشت و جهنم را هم اکنون </a:t>
            </a:r>
            <a:r>
              <a:rPr lang="fa-IR" sz="2800" dirty="0" smtClean="0">
                <a:cs typeface="B Zar" pitchFamily="2" charset="-78"/>
              </a:rPr>
              <a:t>آفریده </a:t>
            </a:r>
            <a:r>
              <a:rPr lang="fa-IR" sz="2800" dirty="0">
                <a:cs typeface="B Zar" pitchFamily="2" charset="-78"/>
              </a:rPr>
              <a:t>و برای اهلش آماده ساخته است</a:t>
            </a:r>
            <a:r>
              <a:rPr lang="fa-IR" sz="2800" dirty="0" smtClean="0">
                <a:cs typeface="B Zar" pitchFamily="2" charset="-78"/>
              </a:rPr>
              <a:t>.</a:t>
            </a:r>
            <a:endParaRPr lang="en-US" sz="2800" dirty="0">
              <a:cs typeface="B Zar" pitchFamily="2" charset="-78"/>
            </a:endParaRPr>
          </a:p>
        </p:txBody>
      </p:sp>
    </p:spTree>
    <p:extLst>
      <p:ext uri="{BB962C8B-B14F-4D97-AF65-F5344CB8AC3E}">
        <p14:creationId xmlns:p14="http://schemas.microsoft.com/office/powerpoint/2010/main" val="29378602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4000" b="-34000"/>
          </a:stretch>
        </a:blipFill>
        <a:effectLst/>
      </p:bgPr>
    </p:bg>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524834084"/>
              </p:ext>
            </p:extLst>
          </p:nvPr>
        </p:nvGraphicFramePr>
        <p:xfrm>
          <a:off x="1371600" y="1524000"/>
          <a:ext cx="6477000" cy="4389120"/>
        </p:xfrm>
        <a:graphic>
          <a:graphicData uri="http://schemas.openxmlformats.org/drawingml/2006/table">
            <a:tbl>
              <a:tblPr firstRow="1" bandRow="1">
                <a:tableStyleId>{93296810-A885-4BE3-A3E7-6D5BEEA58F35}</a:tableStyleId>
              </a:tblPr>
              <a:tblGrid>
                <a:gridCol w="3429000"/>
                <a:gridCol w="3048000"/>
              </a:tblGrid>
              <a:tr h="0">
                <a:tc gridSpan="2">
                  <a:txBody>
                    <a:bodyPr/>
                    <a:lstStyle/>
                    <a:p>
                      <a:pPr marL="0" marR="0" indent="0" algn="ctr" defTabSz="914400" rtl="1" eaLnBrk="1" fontAlgn="auto" latinLnBrk="0" hangingPunct="1">
                        <a:lnSpc>
                          <a:spcPct val="150000"/>
                        </a:lnSpc>
                        <a:spcBef>
                          <a:spcPts val="0"/>
                        </a:spcBef>
                        <a:spcAft>
                          <a:spcPts val="0"/>
                        </a:spcAft>
                        <a:buClrTx/>
                        <a:buSzTx/>
                        <a:buFontTx/>
                        <a:buNone/>
                        <a:tabLst/>
                        <a:defRPr/>
                      </a:pPr>
                      <a:r>
                        <a:rPr lang="fa-IR" sz="2800" dirty="0" smtClean="0">
                          <a:cs typeface="B Zar" panose="00000400000000000000" pitchFamily="2" charset="-78"/>
                        </a:rPr>
                        <a:t>راه رسیدن به بهشت</a:t>
                      </a:r>
                      <a:endParaRPr lang="en-US" sz="2800" dirty="0" smtClean="0">
                        <a:solidFill>
                          <a:schemeClr val="accent6">
                            <a:lumMod val="50000"/>
                          </a:schemeClr>
                        </a:solidFill>
                        <a:cs typeface="B Zar" pitchFamily="2" charset="-78"/>
                      </a:endParaRPr>
                    </a:p>
                  </a:txBody>
                  <a:tcPr/>
                </a:tc>
                <a:tc hMerge="1">
                  <a:txBody>
                    <a:bodyPr/>
                    <a:lstStyle/>
                    <a:p>
                      <a:endParaRPr lang="en-US" dirty="0"/>
                    </a:p>
                  </a:txBody>
                  <a:tcPr/>
                </a:tc>
              </a:tr>
              <a:tr h="370840">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fa-IR" sz="2800" kern="1200" dirty="0" smtClean="0">
                          <a:cs typeface="B Zar" panose="00000400000000000000" pitchFamily="2" charset="-78"/>
                        </a:rPr>
                        <a:t>صبر و بردباری در راه خدا</a:t>
                      </a:r>
                      <a:endParaRPr lang="en-US" sz="2800" kern="1200" dirty="0" smtClean="0">
                        <a:solidFill>
                          <a:schemeClr val="tx1"/>
                        </a:solidFill>
                        <a:cs typeface="B Zar" pitchFamily="2" charset="-78"/>
                      </a:endParaRPr>
                    </a:p>
                  </a:txBody>
                  <a:tcPr/>
                </a:tc>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fa-IR" sz="2800" kern="1200" dirty="0" smtClean="0">
                          <a:cs typeface="B Zar" panose="00000400000000000000" pitchFamily="2" charset="-78"/>
                        </a:rPr>
                        <a:t>ایمان و عمل صالح</a:t>
                      </a:r>
                      <a:endParaRPr lang="en-US" sz="2800" kern="1200" dirty="0" smtClean="0">
                        <a:solidFill>
                          <a:schemeClr val="tx1"/>
                        </a:solidFill>
                        <a:cs typeface="B Zar" pitchFamily="2" charset="-78"/>
                      </a:endParaRPr>
                    </a:p>
                  </a:txBody>
                  <a:tcPr/>
                </a:tc>
              </a:tr>
              <a:tr h="370840">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fa-IR" sz="2800" kern="1200" dirty="0" smtClean="0">
                          <a:cs typeface="B Zar" panose="00000400000000000000" pitchFamily="2" charset="-78"/>
                        </a:rPr>
                        <a:t>شهادت در راه خدا</a:t>
                      </a:r>
                      <a:endParaRPr lang="en-US" sz="2800" kern="1200" dirty="0" smtClean="0">
                        <a:solidFill>
                          <a:schemeClr val="tx1"/>
                        </a:solidFill>
                        <a:cs typeface="B Zar" pitchFamily="2" charset="-78"/>
                      </a:endParaRPr>
                    </a:p>
                  </a:txBody>
                  <a:tcPr/>
                </a:tc>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fa-IR" sz="2800" kern="1200" dirty="0" smtClean="0">
                          <a:cs typeface="B Zar" panose="00000400000000000000" pitchFamily="2" charset="-78"/>
                        </a:rPr>
                        <a:t>تقوا</a:t>
                      </a:r>
                      <a:endParaRPr lang="en-US" sz="2800" kern="1200" dirty="0" smtClean="0">
                        <a:solidFill>
                          <a:schemeClr val="tx1"/>
                        </a:solidFill>
                        <a:cs typeface="B Zar" pitchFamily="2" charset="-78"/>
                      </a:endParaRPr>
                    </a:p>
                  </a:txBody>
                  <a:tcPr/>
                </a:tc>
              </a:tr>
              <a:tr h="370840">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fa-IR" sz="2800" kern="1200" dirty="0" smtClean="0">
                          <a:cs typeface="B Zar" panose="00000400000000000000" pitchFamily="2" charset="-78"/>
                        </a:rPr>
                        <a:t>هجرت و جهاد در راه خدا</a:t>
                      </a:r>
                      <a:endParaRPr lang="en-US" sz="2800" kern="1200" dirty="0" smtClean="0">
                        <a:solidFill>
                          <a:schemeClr val="tx1"/>
                        </a:solidFill>
                        <a:cs typeface="B Zar" pitchFamily="2" charset="-78"/>
                      </a:endParaRPr>
                    </a:p>
                  </a:txBody>
                  <a:tcPr/>
                </a:tc>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fa-IR" sz="2800" kern="1200" dirty="0" smtClean="0">
                          <a:cs typeface="B Zar" panose="00000400000000000000" pitchFamily="2" charset="-78"/>
                        </a:rPr>
                        <a:t>پیروی از رسول خدا</a:t>
                      </a:r>
                      <a:endParaRPr lang="en-US" sz="2800" kern="1200" dirty="0" smtClean="0">
                        <a:solidFill>
                          <a:schemeClr val="tx1"/>
                        </a:solidFill>
                        <a:cs typeface="B Zar" pitchFamily="2" charset="-78"/>
                      </a:endParaRPr>
                    </a:p>
                  </a:txBody>
                  <a:tcPr/>
                </a:tc>
              </a:tr>
              <a:tr h="370840">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fa-IR" sz="2800" kern="1200" dirty="0" smtClean="0">
                          <a:cs typeface="B Zar" panose="00000400000000000000" pitchFamily="2" charset="-78"/>
                        </a:rPr>
                        <a:t>انفاق در راه خدا</a:t>
                      </a:r>
                      <a:endParaRPr lang="en-US" sz="2800" kern="1200" dirty="0" smtClean="0">
                        <a:solidFill>
                          <a:schemeClr val="tx1"/>
                        </a:solidFill>
                        <a:cs typeface="B Zar" pitchFamily="2" charset="-78"/>
                      </a:endParaRPr>
                    </a:p>
                  </a:txBody>
                  <a:tcPr/>
                </a:tc>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fa-IR" sz="2800" kern="1200" dirty="0" smtClean="0">
                          <a:cs typeface="B Zar" panose="00000400000000000000" pitchFamily="2" charset="-78"/>
                        </a:rPr>
                        <a:t>راستی و راستگویی</a:t>
                      </a:r>
                      <a:endParaRPr lang="en-US" sz="2800" kern="1200" dirty="0" smtClean="0">
                        <a:solidFill>
                          <a:schemeClr val="tx1"/>
                        </a:solidFill>
                        <a:cs typeface="B Zar" pitchFamily="2" charset="-78"/>
                      </a:endParaRPr>
                    </a:p>
                  </a:txBody>
                  <a:tcPr/>
                </a:tc>
              </a:tr>
              <a:tr h="370840">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fa-IR" sz="2800" kern="1200" dirty="0" smtClean="0">
                          <a:cs typeface="B Zar" panose="00000400000000000000" pitchFamily="2" charset="-78"/>
                        </a:rPr>
                        <a:t>اهتمام به نماز</a:t>
                      </a:r>
                      <a:endParaRPr lang="en-US" sz="2800" kern="1200" dirty="0" smtClean="0">
                        <a:solidFill>
                          <a:schemeClr val="tx1"/>
                        </a:solidFill>
                        <a:cs typeface="B Zar" pitchFamily="2" charset="-78"/>
                      </a:endParaRPr>
                    </a:p>
                  </a:txBody>
                  <a:tcPr/>
                </a:tc>
                <a:tc>
                  <a:txBody>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lang="fa-IR" sz="2800" kern="1200" dirty="0" smtClean="0">
                          <a:cs typeface="B Zar" panose="00000400000000000000" pitchFamily="2" charset="-78"/>
                        </a:rPr>
                        <a:t>احسان و نیکوکاری</a:t>
                      </a:r>
                      <a:endParaRPr lang="fa-IR" sz="2800" kern="1200" dirty="0" smtClean="0">
                        <a:solidFill>
                          <a:schemeClr val="tx1"/>
                        </a:solidFill>
                        <a:cs typeface="B Zar" pitchFamily="2" charset="-78"/>
                      </a:endParaRPr>
                    </a:p>
                  </a:txBody>
                  <a:tcPr/>
                </a:tc>
              </a:tr>
            </a:tbl>
          </a:graphicData>
        </a:graphic>
      </p:graphicFrame>
    </p:spTree>
    <p:extLst>
      <p:ext uri="{BB962C8B-B14F-4D97-AF65-F5344CB8AC3E}">
        <p14:creationId xmlns:p14="http://schemas.microsoft.com/office/powerpoint/2010/main" val="131486002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89340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974806"/>
      </a:hlink>
      <a:folHlink>
        <a:srgbClr val="97480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10371</TotalTime>
  <Words>6996</Words>
  <Application>Microsoft Office PowerPoint</Application>
  <PresentationFormat>On-screen Show (4:3)</PresentationFormat>
  <Paragraphs>623</Paragraphs>
  <Slides>148</Slides>
  <Notes>77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148</vt:i4>
      </vt:variant>
    </vt:vector>
  </HeadingPairs>
  <TitlesOfParts>
    <vt:vector size="156" baseType="lpstr">
      <vt:lpstr>Arial</vt:lpstr>
      <vt:lpstr>B Homa</vt:lpstr>
      <vt:lpstr>B Nazanin</vt:lpstr>
      <vt:lpstr>B Titr</vt:lpstr>
      <vt:lpstr>B Traffic</vt:lpstr>
      <vt:lpstr>B Zar</vt:lpstr>
      <vt:lpstr>Calibri</vt:lpstr>
      <vt:lpstr>Office Theme</vt:lpstr>
      <vt:lpstr>PowerPoint Presentation</vt:lpstr>
      <vt:lpstr>PowerPoint Presentation</vt:lpstr>
      <vt:lpstr>PowerPoint Presentation</vt:lpstr>
      <vt:lpstr>PowerPoint Presentation</vt:lpstr>
      <vt:lpstr>PowerPoint Presentation</vt:lpstr>
      <vt:lpstr>خودشناسی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shohreh</dc:creator>
  <cp:lastModifiedBy>Maaref</cp:lastModifiedBy>
  <cp:revision>210</cp:revision>
  <dcterms:created xsi:type="dcterms:W3CDTF">2017-01-28T13:04:13Z</dcterms:created>
  <dcterms:modified xsi:type="dcterms:W3CDTF">2018-12-29T07:49:44Z</dcterms:modified>
</cp:coreProperties>
</file>