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2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69" d="100"/>
          <a:sy n="69" d="100"/>
        </p:scale>
        <p:origin x="542"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pPr/>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57622" y="2279904"/>
            <a:ext cx="6650058" cy="2072640"/>
          </a:xfrm>
        </p:spPr>
        <p:txBody>
          <a:bodyPr>
            <a:normAutofit fontScale="90000"/>
          </a:bodyPr>
          <a:lstStyle/>
          <a:p>
            <a:r>
              <a:rPr lang="fa-IR" dirty="0"/>
              <a:t/>
            </a:r>
            <a:br>
              <a:rPr lang="fa-IR" dirty="0"/>
            </a:br>
            <a:r>
              <a:rPr lang="fa-IR" dirty="0"/>
              <a:t/>
            </a:r>
            <a:br>
              <a:rPr lang="fa-IR" dirty="0"/>
            </a:br>
            <a:r>
              <a:rPr lang="fa-IR" dirty="0"/>
              <a:t>به نام خداوند بخشنده بخشایشگر</a:t>
            </a:r>
            <a:br>
              <a:rPr lang="fa-IR" dirty="0"/>
            </a:br>
            <a:r>
              <a:rPr lang="fa-IR" dirty="0"/>
              <a:t/>
            </a:r>
            <a:br>
              <a:rPr lang="fa-IR" dirty="0"/>
            </a:br>
            <a:r>
              <a:rPr lang="fa-IR" dirty="0"/>
              <a:t/>
            </a:r>
            <a:br>
              <a:rPr lang="fa-IR" dirty="0"/>
            </a:br>
            <a:r>
              <a:rPr lang="fa-IR" dirty="0"/>
              <a:t/>
            </a:r>
            <a:br>
              <a:rPr lang="fa-IR" dirty="0"/>
            </a:br>
            <a:endParaRPr lang="en-US" dirty="0"/>
          </a:p>
        </p:txBody>
      </p:sp>
    </p:spTree>
    <p:extLst>
      <p:ext uri="{BB962C8B-B14F-4D97-AF65-F5344CB8AC3E}">
        <p14:creationId xmlns:p14="http://schemas.microsoft.com/office/powerpoint/2010/main" val="3591259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a-IR" dirty="0"/>
              <a:t>فصل چهارم ترکیب های خوشه ای (کلاسترها)</a:t>
            </a:r>
            <a:endParaRPr lang="en-US" dirty="0"/>
          </a:p>
        </p:txBody>
      </p:sp>
    </p:spTree>
    <p:extLst>
      <p:ext uri="{BB962C8B-B14F-4D97-AF65-F5344CB8AC3E}">
        <p14:creationId xmlns:p14="http://schemas.microsoft.com/office/powerpoint/2010/main" val="1602981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2950" y="1148653"/>
            <a:ext cx="8596668" cy="3880773"/>
          </a:xfrm>
        </p:spPr>
        <p:txBody>
          <a:bodyPr>
            <a:normAutofit fontScale="92500"/>
          </a:bodyPr>
          <a:lstStyle/>
          <a:p>
            <a:pPr marL="0" indent="0" algn="just" rtl="1">
              <a:buNone/>
            </a:pPr>
            <a:r>
              <a:rPr lang="fa-IR" dirty="0"/>
              <a:t>اولین بار واژه کلاستر در دهه ۹۰ میلادی توسط آلبرت کاتن پیشنهاد شد. </a:t>
            </a:r>
            <a:r>
              <a:rPr lang="fa-IR" dirty="0" smtClean="0"/>
              <a:t>کاتن </a:t>
            </a:r>
            <a:r>
              <a:rPr lang="fa-IR" dirty="0"/>
              <a:t>این واژه را برای ترکیب هایی به کار برد که حاوی پیوند فلز - فلز بودند. امروزه واژه کلاستر مفهوم بسیار وسیع تری دارد و محدوده بزرگی از ترکیب های مختلف را شامل می شود. یک کلاستر از نظر اندازه، حد واسط بین یک مولکول و یک توده جامد است که میتواند استوکیومتری و تعداد هسته های مختلفی داشته باشد. یک کلاستر ممکن است از تجمع حداقل ۲ تا حداکثر ۱۰ اتم یا مولكول تشکیل شده باشد. گونه های تشکیل دهنده کلاسترممکن است یکسان یا متفاوت باشند. بیشتر عنصرهای جدول تناوبی حتی گازهای نجيب توانایی تشکیل کلاستر را دارند. کلاسترها را میتوان براساس نوع گونه های تشکیل دهنده به دو دسته زیر تقسیم بندی نمود</a:t>
            </a:r>
            <a:r>
              <a:rPr lang="fa-IR" dirty="0" smtClean="0"/>
              <a:t>:</a:t>
            </a:r>
          </a:p>
          <a:p>
            <a:pPr marL="0" indent="0" algn="just" rtl="1">
              <a:buNone/>
            </a:pPr>
            <a:r>
              <a:rPr lang="fa-IR" dirty="0" smtClean="0"/>
              <a:t> </a:t>
            </a:r>
            <a:r>
              <a:rPr lang="fa-IR" dirty="0"/>
              <a:t>١- کلاسترهای اتمی ٢- کلاسترهای مولکولی</a:t>
            </a:r>
          </a:p>
          <a:p>
            <a:pPr marL="0" indent="0" algn="just" rtl="1">
              <a:buNone/>
            </a:pPr>
            <a:r>
              <a:rPr lang="fa-IR" dirty="0"/>
              <a:t>کلاسترهای فلزی (مانند فلزهای بلوک </a:t>
            </a:r>
            <a:r>
              <a:rPr lang="en-US" dirty="0" smtClean="0"/>
              <a:t>s</a:t>
            </a:r>
            <a:r>
              <a:rPr lang="fa-IR" dirty="0" smtClean="0"/>
              <a:t> </a:t>
            </a:r>
            <a:r>
              <a:rPr lang="fa-IR" dirty="0"/>
              <a:t>(قلیایی و قلیایی خاکی)؛ فلزهای </a:t>
            </a:r>
            <a:r>
              <a:rPr lang="en-US" dirty="0" err="1"/>
              <a:t>s</a:t>
            </a:r>
            <a:r>
              <a:rPr lang="en-US" dirty="0" err="1" smtClean="0"/>
              <a:t>p</a:t>
            </a:r>
            <a:r>
              <a:rPr lang="en-US" dirty="0" smtClean="0"/>
              <a:t> </a:t>
            </a:r>
            <a:r>
              <a:rPr lang="fa-IR" dirty="0" smtClean="0"/>
              <a:t> مانند </a:t>
            </a:r>
            <a:r>
              <a:rPr lang="fa-IR" dirty="0"/>
              <a:t>آلومینیوم و فلزهای واسطه (بلوک </a:t>
            </a:r>
            <a:r>
              <a:rPr lang="en-US" dirty="0" smtClean="0"/>
              <a:t>(d</a:t>
            </a:r>
            <a:r>
              <a:rPr lang="en-US" dirty="0"/>
              <a:t>)؛ </a:t>
            </a:r>
            <a:r>
              <a:rPr lang="fa-IR" dirty="0"/>
              <a:t>نانو کلاسترهای کربن (مانند </a:t>
            </a:r>
            <a:r>
              <a:rPr lang="en-US" dirty="0"/>
              <a:t>C </a:t>
            </a:r>
            <a:r>
              <a:rPr lang="fa-IR" dirty="0"/>
              <a:t>و بقیه فولرنها)؛ کلاسترهای نیمه هادی؛ و کلاسترهای گازهای نجیب مثال هایی از کلاسترهای اتمی هستند. همانطوری که مشخص است اجزاء تشکیل دهنده آنها همگی از نوع اتم (اتم فلز یا اتم غیرفلز) هستند. </a:t>
            </a:r>
            <a:endParaRPr lang="en-US" dirty="0"/>
          </a:p>
        </p:txBody>
      </p:sp>
    </p:spTree>
    <p:extLst>
      <p:ext uri="{BB962C8B-B14F-4D97-AF65-F5344CB8AC3E}">
        <p14:creationId xmlns:p14="http://schemas.microsoft.com/office/powerpoint/2010/main" val="3035512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0649" y="1953630"/>
            <a:ext cx="8287066" cy="3971682"/>
          </a:xfrm>
          <a:prstGeom prst="rect">
            <a:avLst/>
          </a:prstGeom>
        </p:spPr>
      </p:pic>
      <p:sp>
        <p:nvSpPr>
          <p:cNvPr id="5" name="Rectangle 4"/>
          <p:cNvSpPr/>
          <p:nvPr/>
        </p:nvSpPr>
        <p:spPr>
          <a:xfrm>
            <a:off x="630649" y="533323"/>
            <a:ext cx="8549927" cy="369332"/>
          </a:xfrm>
          <a:prstGeom prst="rect">
            <a:avLst/>
          </a:prstGeom>
        </p:spPr>
        <p:txBody>
          <a:bodyPr wrap="square">
            <a:spAutoFit/>
          </a:bodyPr>
          <a:lstStyle/>
          <a:p>
            <a:pPr algn="just" rtl="1"/>
            <a:r>
              <a:rPr lang="fa-IR" dirty="0"/>
              <a:t>شكل زیر مثال هایی از کلاسترهای اتمی از نوع فلزی و غیرفلزی را نشان می دهد.</a:t>
            </a:r>
            <a:endParaRPr lang="en-US" dirty="0"/>
          </a:p>
        </p:txBody>
      </p:sp>
    </p:spTree>
    <p:extLst>
      <p:ext uri="{BB962C8B-B14F-4D97-AF65-F5344CB8AC3E}">
        <p14:creationId xmlns:p14="http://schemas.microsoft.com/office/powerpoint/2010/main" val="3884211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9526" y="1331533"/>
            <a:ext cx="8596668" cy="3880773"/>
          </a:xfrm>
        </p:spPr>
        <p:txBody>
          <a:bodyPr>
            <a:normAutofit/>
          </a:bodyPr>
          <a:lstStyle/>
          <a:p>
            <a:pPr marL="0" indent="0" algn="just" rtl="1">
              <a:buNone/>
            </a:pPr>
            <a:r>
              <a:rPr lang="fa-IR" dirty="0"/>
              <a:t>پیوند در کلاسترهای فلزی </a:t>
            </a:r>
            <a:r>
              <a:rPr lang="fa-IR" dirty="0" smtClean="0"/>
              <a:t>بلوک </a:t>
            </a:r>
            <a:r>
              <a:rPr lang="en-US" dirty="0" smtClean="0"/>
              <a:t>s</a:t>
            </a:r>
            <a:r>
              <a:rPr lang="fa-IR" dirty="0" smtClean="0"/>
              <a:t> </a:t>
            </a:r>
            <a:r>
              <a:rPr lang="fa-IR" dirty="0"/>
              <a:t>و ماهیت پیوند فلزی دارد که غير مستقر و فاقد جهت گیری است. اوربیتالهای والانس (ظرفیت) از نوع </a:t>
            </a:r>
            <a:r>
              <a:rPr lang="en-US" dirty="0" smtClean="0"/>
              <a:t>s</a:t>
            </a:r>
            <a:r>
              <a:rPr lang="fa-IR" dirty="0" smtClean="0"/>
              <a:t> که </a:t>
            </a:r>
            <a:r>
              <a:rPr lang="fa-IR" dirty="0"/>
              <a:t>درگیر این نوع پیوند هستند. پیوند در کلاسترهای فلزهای </a:t>
            </a:r>
            <a:r>
              <a:rPr lang="en-US" dirty="0" err="1" smtClean="0"/>
              <a:t>sp</a:t>
            </a:r>
            <a:r>
              <a:rPr lang="en-US" dirty="0" smtClean="0"/>
              <a:t> </a:t>
            </a:r>
            <a:r>
              <a:rPr lang="fa-IR" dirty="0" smtClean="0"/>
              <a:t> مانند </a:t>
            </a:r>
            <a:r>
              <a:rPr lang="en-US" dirty="0" smtClean="0"/>
              <a:t>Al </a:t>
            </a:r>
            <a:r>
              <a:rPr lang="fa-IR" dirty="0" smtClean="0"/>
              <a:t> اندکی </a:t>
            </a:r>
            <a:r>
              <a:rPr lang="fa-IR" dirty="0"/>
              <a:t>خصلت کووالانسی نیز دارد. پیوند در کلاسترهای عنصرهای واسطه خصلت کووالانسی بیشتری دارد و به سبب درگیر بودن اوربیتالهای </a:t>
            </a:r>
            <a:r>
              <a:rPr lang="en-US" dirty="0"/>
              <a:t>d </a:t>
            </a:r>
            <a:r>
              <a:rPr lang="fa-IR" dirty="0" smtClean="0"/>
              <a:t> در </a:t>
            </a:r>
            <a:r>
              <a:rPr lang="fa-IR" dirty="0"/>
              <a:t>آن، جهت دار است. پیوند در کلاسترهای نیمه هادی شامل اتم های </a:t>
            </a:r>
            <a:r>
              <a:rPr lang="en-US" dirty="0"/>
              <a:t>Si </a:t>
            </a:r>
            <a:r>
              <a:rPr lang="en-US" dirty="0" smtClean="0"/>
              <a:t>،</a:t>
            </a:r>
            <a:r>
              <a:rPr lang="fa-IR" dirty="0" smtClean="0"/>
              <a:t> </a:t>
            </a:r>
            <a:r>
              <a:rPr lang="en-US" dirty="0" smtClean="0"/>
              <a:t>C </a:t>
            </a:r>
            <a:r>
              <a:rPr lang="fa-IR" dirty="0"/>
              <a:t>و </a:t>
            </a:r>
            <a:r>
              <a:rPr lang="en-US" dirty="0" err="1"/>
              <a:t>Ge</a:t>
            </a:r>
            <a:r>
              <a:rPr lang="en-US" dirty="0"/>
              <a:t> </a:t>
            </a:r>
            <a:r>
              <a:rPr lang="fa-IR" dirty="0"/>
              <a:t>و همچنین در کلاسترهای نیمه هادی ناجور اتم (هترو اتم) مانند </a:t>
            </a:r>
            <a:r>
              <a:rPr lang="fa-IR" dirty="0" smtClean="0"/>
              <a:t>16</a:t>
            </a:r>
            <a:r>
              <a:rPr lang="en-US" dirty="0" smtClean="0"/>
              <a:t> (</a:t>
            </a:r>
            <a:r>
              <a:rPr lang="en-US" dirty="0"/>
              <a:t>CdSe</a:t>
            </a:r>
            <a:r>
              <a:rPr lang="en-US" dirty="0" smtClean="0"/>
              <a:t>)</a:t>
            </a:r>
            <a:r>
              <a:rPr lang="fa-IR" dirty="0" smtClean="0"/>
              <a:t>و </a:t>
            </a:r>
            <a:r>
              <a:rPr lang="en-US" dirty="0" err="1" smtClean="0"/>
              <a:t>Ga</a:t>
            </a:r>
            <a:r>
              <a:rPr lang="en-US" sz="1100" dirty="0" err="1" smtClean="0"/>
              <a:t>x</a:t>
            </a:r>
            <a:r>
              <a:rPr lang="en-US" dirty="0" err="1" smtClean="0"/>
              <a:t>As</a:t>
            </a:r>
            <a:r>
              <a:rPr lang="en-US" sz="1100" dirty="0" err="1" smtClean="0"/>
              <a:t>y</a:t>
            </a:r>
            <a:r>
              <a:rPr lang="en-US" dirty="0" smtClean="0"/>
              <a:t> </a:t>
            </a:r>
            <a:r>
              <a:rPr lang="fa-IR" dirty="0" smtClean="0"/>
              <a:t> از </a:t>
            </a:r>
            <a:r>
              <a:rPr lang="fa-IR" dirty="0"/>
              <a:t>نوع کووالانسی قوی و جهت دار است. پیوند در کلاسترهای گازهای نجیب مانند </a:t>
            </a:r>
            <a:r>
              <a:rPr lang="en-US" dirty="0"/>
              <a:t>Ar147 </a:t>
            </a:r>
            <a:r>
              <a:rPr lang="fa-IR" dirty="0" smtClean="0"/>
              <a:t> بسیار </a:t>
            </a:r>
            <a:r>
              <a:rPr lang="fa-IR" dirty="0"/>
              <a:t>ضعیف و از نوع نیروهای پاشیدگی لاندنی (واندروالسی) است. همچنین در کلاسترهای یونی ماهیت پیوند از نوع الكتروستاتیک است. کلاسترهای مولکولی از تجمع مولکول هایی مانند </a:t>
            </a:r>
            <a:r>
              <a:rPr lang="en-US" dirty="0" smtClean="0"/>
              <a:t>H20</a:t>
            </a:r>
            <a:r>
              <a:rPr lang="fa-IR" dirty="0" smtClean="0"/>
              <a:t>،</a:t>
            </a:r>
            <a:r>
              <a:rPr lang="en-US" dirty="0" smtClean="0"/>
              <a:t>CH </a:t>
            </a:r>
            <a:r>
              <a:rPr lang="en-US" dirty="0"/>
              <a:t>, N , HF </a:t>
            </a:r>
            <a:r>
              <a:rPr lang="fa-IR" dirty="0"/>
              <a:t>و </a:t>
            </a:r>
            <a:r>
              <a:rPr lang="en-US" dirty="0" smtClean="0"/>
              <a:t>CH4 </a:t>
            </a:r>
            <a:r>
              <a:rPr lang="fa-IR" dirty="0" smtClean="0"/>
              <a:t> تشكيل </a:t>
            </a:r>
            <a:r>
              <a:rPr lang="fa-IR" dirty="0"/>
              <a:t>شده اند. ماهیت پیوند در این نوع کلاسترها ممكن است از نوع پیوند هیدروژنی، برهمکنش های واندروالسی، برهم کنش های دو قطبی-دور قبليني و برهم کنش های چند قطبی نشان می دهد. مانند برهمکنش های چهار قطبی (کوادروپل) باشد. </a:t>
            </a:r>
            <a:endParaRPr lang="en-US" dirty="0"/>
          </a:p>
        </p:txBody>
      </p:sp>
    </p:spTree>
    <p:extLst>
      <p:ext uri="{BB962C8B-B14F-4D97-AF65-F5344CB8AC3E}">
        <p14:creationId xmlns:p14="http://schemas.microsoft.com/office/powerpoint/2010/main" val="2777480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80471" y="659630"/>
            <a:ext cx="6128601" cy="369332"/>
          </a:xfrm>
          <a:prstGeom prst="rect">
            <a:avLst/>
          </a:prstGeom>
        </p:spPr>
        <p:txBody>
          <a:bodyPr wrap="none">
            <a:spAutoFit/>
          </a:bodyPr>
          <a:lstStyle/>
          <a:p>
            <a:pPr algn="just" rtl="1"/>
            <a:r>
              <a:rPr lang="fa-IR" dirty="0" smtClean="0"/>
              <a:t>شكل زیر مثال </a:t>
            </a:r>
            <a:r>
              <a:rPr lang="fa-IR" dirty="0"/>
              <a:t>هایی از کلاسترهای مولکولی </a:t>
            </a:r>
            <a:r>
              <a:rPr lang="fa-IR" dirty="0" smtClean="0"/>
              <a:t>را نشان می دهد.</a:t>
            </a:r>
            <a:endParaRPr lang="en-US" dirty="0"/>
          </a:p>
        </p:txBody>
      </p:sp>
      <p:pic>
        <p:nvPicPr>
          <p:cNvPr id="5" name="Picture 4"/>
          <p:cNvPicPr>
            <a:picLocks noChangeAspect="1"/>
          </p:cNvPicPr>
          <p:nvPr/>
        </p:nvPicPr>
        <p:blipFill>
          <a:blip r:embed="rId2"/>
          <a:stretch>
            <a:fillRect/>
          </a:stretch>
        </p:blipFill>
        <p:spPr>
          <a:xfrm>
            <a:off x="187325" y="1778001"/>
            <a:ext cx="11236579" cy="3737344"/>
          </a:xfrm>
          <a:prstGeom prst="rect">
            <a:avLst/>
          </a:prstGeom>
        </p:spPr>
      </p:pic>
    </p:spTree>
    <p:extLst>
      <p:ext uri="{BB962C8B-B14F-4D97-AF65-F5344CB8AC3E}">
        <p14:creationId xmlns:p14="http://schemas.microsoft.com/office/powerpoint/2010/main" val="3458624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5216" y="596730"/>
            <a:ext cx="8412480" cy="1477328"/>
          </a:xfrm>
          <a:prstGeom prst="rect">
            <a:avLst/>
          </a:prstGeom>
        </p:spPr>
        <p:txBody>
          <a:bodyPr wrap="square">
            <a:spAutoFit/>
          </a:bodyPr>
          <a:lstStyle/>
          <a:p>
            <a:pPr algn="just" rtl="1"/>
            <a:r>
              <a:rPr lang="fa-IR" dirty="0"/>
              <a:t>برهمکنش چهار قطبی (کوادروپل) را میتوان بین مولکول های بنزن </a:t>
            </a:r>
            <a:r>
              <a:rPr lang="fa-IR" dirty="0" smtClean="0"/>
              <a:t>مشاهده </a:t>
            </a:r>
            <a:r>
              <a:rPr lang="fa-IR" dirty="0"/>
              <a:t>کرد. حلقه بنزن دارای یک چهار قطبی است و بين بارهای مخالف دو حلقه مجاور، جاذبه وجود دارد. شكل </a:t>
            </a:r>
            <a:r>
              <a:rPr lang="fa-IR" dirty="0" smtClean="0"/>
              <a:t>زیر برهم </a:t>
            </a:r>
            <a:r>
              <a:rPr lang="fa-IR" dirty="0"/>
              <a:t>کنش چهار قطبی بین دو حلقه بنزن را به صورت های مختلف نشان می دهد. همان طور که می دانید، یک چهار قطبی دارای دو قطب مثبت (+) و دو قطب منفی (-) است.</a:t>
            </a:r>
            <a:endParaRPr lang="en-US" dirty="0"/>
          </a:p>
        </p:txBody>
      </p:sp>
      <p:pic>
        <p:nvPicPr>
          <p:cNvPr id="5" name="Picture 4"/>
          <p:cNvPicPr>
            <a:picLocks noChangeAspect="1"/>
          </p:cNvPicPr>
          <p:nvPr/>
        </p:nvPicPr>
        <p:blipFill>
          <a:blip r:embed="rId2"/>
          <a:stretch>
            <a:fillRect/>
          </a:stretch>
        </p:blipFill>
        <p:spPr>
          <a:xfrm>
            <a:off x="755904" y="2296672"/>
            <a:ext cx="8071104" cy="3598407"/>
          </a:xfrm>
          <a:prstGeom prst="rect">
            <a:avLst/>
          </a:prstGeom>
        </p:spPr>
      </p:pic>
    </p:spTree>
    <p:extLst>
      <p:ext uri="{BB962C8B-B14F-4D97-AF65-F5344CB8AC3E}">
        <p14:creationId xmlns:p14="http://schemas.microsoft.com/office/powerpoint/2010/main" val="3191974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0472" y="244779"/>
            <a:ext cx="8912352" cy="646331"/>
          </a:xfrm>
          <a:prstGeom prst="rect">
            <a:avLst/>
          </a:prstGeom>
        </p:spPr>
        <p:txBody>
          <a:bodyPr wrap="square">
            <a:spAutoFit/>
          </a:bodyPr>
          <a:lstStyle/>
          <a:p>
            <a:pPr algn="just" rtl="1"/>
            <a:r>
              <a:rPr lang="fa-IR" dirty="0"/>
              <a:t>شكل </a:t>
            </a:r>
            <a:r>
              <a:rPr lang="fa-IR" dirty="0" smtClean="0"/>
              <a:t>زیر جهت </a:t>
            </a:r>
            <a:r>
              <a:rPr lang="fa-IR" dirty="0"/>
              <a:t>گیری های مختلف دو حلقه بنزن مجاور هم را با توجه به برهمکنش های چهار قطبی بین آنها نشان می دهد.</a:t>
            </a:r>
            <a:endParaRPr lang="en-US" dirty="0"/>
          </a:p>
        </p:txBody>
      </p:sp>
      <p:pic>
        <p:nvPicPr>
          <p:cNvPr id="5" name="Picture 4"/>
          <p:cNvPicPr>
            <a:picLocks noChangeAspect="1"/>
          </p:cNvPicPr>
          <p:nvPr/>
        </p:nvPicPr>
        <p:blipFill>
          <a:blip r:embed="rId2"/>
          <a:stretch>
            <a:fillRect/>
          </a:stretch>
        </p:blipFill>
        <p:spPr>
          <a:xfrm>
            <a:off x="1810453" y="891110"/>
            <a:ext cx="6301908" cy="5750040"/>
          </a:xfrm>
          <a:prstGeom prst="rect">
            <a:avLst/>
          </a:prstGeom>
        </p:spPr>
      </p:pic>
    </p:spTree>
    <p:extLst>
      <p:ext uri="{BB962C8B-B14F-4D97-AF65-F5344CB8AC3E}">
        <p14:creationId xmlns:p14="http://schemas.microsoft.com/office/powerpoint/2010/main" val="1119020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5500" y="212636"/>
            <a:ext cx="8153400" cy="923330"/>
          </a:xfrm>
          <a:prstGeom prst="rect">
            <a:avLst/>
          </a:prstGeom>
        </p:spPr>
        <p:txBody>
          <a:bodyPr wrap="square">
            <a:spAutoFit/>
          </a:bodyPr>
          <a:lstStyle/>
          <a:p>
            <a:pPr algn="just" rtl="1"/>
            <a:r>
              <a:rPr lang="fa-IR" dirty="0"/>
              <a:t>کلاسترهای آب که در اثر وقوع پیوند هیدروژنی بین مولکول های آب تشکیل می شوند، یکی از متداول ترین کلاسترهای مولکولی هستند. </a:t>
            </a:r>
            <a:r>
              <a:rPr lang="fa-IR" dirty="0" smtClean="0"/>
              <a:t>شكل زیر تعدادی </a:t>
            </a:r>
            <a:r>
              <a:rPr lang="fa-IR" dirty="0"/>
              <a:t>از کلاسترهای مولکولی آب را </a:t>
            </a:r>
            <a:r>
              <a:rPr lang="fa-IR" dirty="0" smtClean="0"/>
              <a:t>نشان</a:t>
            </a:r>
            <a:r>
              <a:rPr lang="fa-IR" dirty="0"/>
              <a:t> می دهد. </a:t>
            </a:r>
            <a:endParaRPr lang="en-US" dirty="0"/>
          </a:p>
        </p:txBody>
      </p:sp>
      <p:pic>
        <p:nvPicPr>
          <p:cNvPr id="5" name="Picture 4"/>
          <p:cNvPicPr>
            <a:picLocks noChangeAspect="1"/>
          </p:cNvPicPr>
          <p:nvPr/>
        </p:nvPicPr>
        <p:blipFill>
          <a:blip r:embed="rId2"/>
          <a:stretch>
            <a:fillRect/>
          </a:stretch>
        </p:blipFill>
        <p:spPr>
          <a:xfrm>
            <a:off x="1042075" y="1543505"/>
            <a:ext cx="7860625" cy="4844595"/>
          </a:xfrm>
          <a:prstGeom prst="rect">
            <a:avLst/>
          </a:prstGeom>
        </p:spPr>
      </p:pic>
    </p:spTree>
    <p:extLst>
      <p:ext uri="{BB962C8B-B14F-4D97-AF65-F5344CB8AC3E}">
        <p14:creationId xmlns:p14="http://schemas.microsoft.com/office/powerpoint/2010/main" val="2622682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6720" y="383137"/>
            <a:ext cx="8497824" cy="2585323"/>
          </a:xfrm>
          <a:prstGeom prst="rect">
            <a:avLst/>
          </a:prstGeom>
        </p:spPr>
        <p:txBody>
          <a:bodyPr wrap="square">
            <a:spAutoFit/>
          </a:bodyPr>
          <a:lstStyle/>
          <a:p>
            <a:pPr algn="just" rtl="1"/>
            <a:r>
              <a:rPr lang="fa-IR" dirty="0"/>
              <a:t>از دیدگاه ساختاری می توان کلاسترها را در گروه ساختارهای قفسی قرار دارد. اگر یک ساختار قفسی دارای یک اسکلت چندوجهی (پلی هدرال ) باشد در این صورت می توان کلاستر را به صورت زیر تعریف کرد:</a:t>
            </a:r>
          </a:p>
          <a:p>
            <a:pPr algn="just" rtl="1"/>
            <a:r>
              <a:rPr lang="fa-IR" dirty="0"/>
              <a:t>کلاستر ترکیبی است که در آن اتمها در گوشه های (رئوس ) یک چندوجهی قرار گرفته اند. اگر این کلاستر از نوع کلاستر فلزی باشد، آنگاه اسكلت چندوجهی توسط دو یا چند پیوند فلز-فلز به ازاء هر اتم فلز تشکیل می شود. یعنی هر اتم فلز موجود در گوشه های چندوجهی حداقل با دو پیوند فلز فلز به اتم فلز دیگر متصل شده است. </a:t>
            </a:r>
            <a:r>
              <a:rPr lang="fa-IR" dirty="0" smtClean="0"/>
              <a:t>شكل زیر یک </a:t>
            </a:r>
            <a:r>
              <a:rPr lang="fa-IR" dirty="0"/>
              <a:t>کلاستر چهار وجهی را نشان میدهد که اتمهای </a:t>
            </a:r>
            <a:r>
              <a:rPr lang="en-US" dirty="0" err="1"/>
              <a:t>Ir</a:t>
            </a:r>
            <a:r>
              <a:rPr lang="en-US" dirty="0"/>
              <a:t> </a:t>
            </a:r>
            <a:r>
              <a:rPr lang="fa-IR" dirty="0" smtClean="0"/>
              <a:t> گوشه </a:t>
            </a:r>
            <a:r>
              <a:rPr lang="fa-IR" dirty="0"/>
              <a:t>های (رئوس) آن را اشغال کرده اند. این شکل به خوبی تعریف کلاستر براساس اسكلت های چند وجهی را تایید میکند.</a:t>
            </a:r>
            <a:endParaRPr lang="en-US" dirty="0"/>
          </a:p>
        </p:txBody>
      </p:sp>
      <p:pic>
        <p:nvPicPr>
          <p:cNvPr id="5" name="Picture 4"/>
          <p:cNvPicPr>
            <a:picLocks noChangeAspect="1"/>
          </p:cNvPicPr>
          <p:nvPr/>
        </p:nvPicPr>
        <p:blipFill>
          <a:blip r:embed="rId2"/>
          <a:stretch>
            <a:fillRect/>
          </a:stretch>
        </p:blipFill>
        <p:spPr>
          <a:xfrm>
            <a:off x="123229" y="3221855"/>
            <a:ext cx="9104806" cy="3255146"/>
          </a:xfrm>
          <a:prstGeom prst="rect">
            <a:avLst/>
          </a:prstGeom>
        </p:spPr>
      </p:pic>
    </p:spTree>
    <p:extLst>
      <p:ext uri="{BB962C8B-B14F-4D97-AF65-F5344CB8AC3E}">
        <p14:creationId xmlns:p14="http://schemas.microsoft.com/office/powerpoint/2010/main" val="1356982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6464" y="215360"/>
            <a:ext cx="7863840" cy="1200329"/>
          </a:xfrm>
          <a:prstGeom prst="rect">
            <a:avLst/>
          </a:prstGeom>
        </p:spPr>
        <p:txBody>
          <a:bodyPr wrap="square">
            <a:spAutoFit/>
          </a:bodyPr>
          <a:lstStyle/>
          <a:p>
            <a:pPr algn="just" rtl="1"/>
            <a:r>
              <a:rPr lang="fa-IR" dirty="0"/>
              <a:t>اگر اتمهای فلز در یک کلاستر فلزی از یک نوع باشند، در اصطلاح به آن کلاستر جور هسته می گویند. اگر اتمهای فلزی یكسان نباشند، در این صورت به آن کلاستر ناجور هسته میگویند. شكل </a:t>
            </a:r>
            <a:r>
              <a:rPr lang="fa-IR" dirty="0" smtClean="0"/>
              <a:t>زیر چند </a:t>
            </a:r>
            <a:r>
              <a:rPr lang="fa-IR" dirty="0"/>
              <a:t>مثال از کلاسترهای ناجور هسته را نشان میدهد که در آنها بیش از یک نوع فلز وجود دارد.</a:t>
            </a:r>
            <a:endParaRPr lang="en-US" dirty="0"/>
          </a:p>
        </p:txBody>
      </p:sp>
      <p:pic>
        <p:nvPicPr>
          <p:cNvPr id="5" name="Picture 4"/>
          <p:cNvPicPr>
            <a:picLocks noChangeAspect="1"/>
          </p:cNvPicPr>
          <p:nvPr/>
        </p:nvPicPr>
        <p:blipFill>
          <a:blip r:embed="rId2"/>
          <a:stretch>
            <a:fillRect/>
          </a:stretch>
        </p:blipFill>
        <p:spPr>
          <a:xfrm>
            <a:off x="1085088" y="1536278"/>
            <a:ext cx="7949184" cy="4410729"/>
          </a:xfrm>
          <a:prstGeom prst="rect">
            <a:avLst/>
          </a:prstGeom>
        </p:spPr>
      </p:pic>
    </p:spTree>
    <p:extLst>
      <p:ext uri="{BB962C8B-B14F-4D97-AF65-F5344CB8AC3E}">
        <p14:creationId xmlns:p14="http://schemas.microsoft.com/office/powerpoint/2010/main" val="1885206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7952" y="382631"/>
            <a:ext cx="8900160" cy="646331"/>
          </a:xfrm>
          <a:prstGeom prst="rect">
            <a:avLst/>
          </a:prstGeom>
        </p:spPr>
        <p:txBody>
          <a:bodyPr wrap="square">
            <a:spAutoFit/>
          </a:bodyPr>
          <a:lstStyle/>
          <a:p>
            <a:pPr algn="just" rtl="1"/>
            <a:r>
              <a:rPr lang="fa-IR" dirty="0"/>
              <a:t> از دیدگاه الكترونی، کلاسترها به دو دسته زیر تقسیم بندی می شوند: ١- کلاسترهای بدون کمبود الكترون یا کلاسترهای الكترون-دقیق ٢- کلاسترهای با کمبود الكترون</a:t>
            </a:r>
            <a:endParaRPr lang="en-US" dirty="0"/>
          </a:p>
        </p:txBody>
      </p:sp>
      <p:sp>
        <p:nvSpPr>
          <p:cNvPr id="5" name="Rectangle 4"/>
          <p:cNvSpPr/>
          <p:nvPr/>
        </p:nvSpPr>
        <p:spPr>
          <a:xfrm>
            <a:off x="377952" y="1330696"/>
            <a:ext cx="8711184" cy="1477328"/>
          </a:xfrm>
          <a:prstGeom prst="rect">
            <a:avLst/>
          </a:prstGeom>
        </p:spPr>
        <p:txBody>
          <a:bodyPr wrap="square">
            <a:spAutoFit/>
          </a:bodyPr>
          <a:lstStyle/>
          <a:p>
            <a:pPr algn="just" rtl="1"/>
            <a:r>
              <a:rPr lang="fa-IR" dirty="0" smtClean="0"/>
              <a:t>در کلاسترهای بدون </a:t>
            </a:r>
            <a:r>
              <a:rPr lang="fa-IR" dirty="0"/>
              <a:t>كبود الكترون (الكترون- دقیق) تمام بیوندها از نوع دو </a:t>
            </a:r>
            <a:r>
              <a:rPr lang="fa-IR" dirty="0" smtClean="0"/>
              <a:t>مرکزی – دو الکترونی هستند</a:t>
            </a:r>
            <a:r>
              <a:rPr lang="fa-IR" dirty="0"/>
              <a:t>. البته گاهی یک یا چند پیوند دو </a:t>
            </a:r>
            <a:r>
              <a:rPr lang="fa-IR" dirty="0" smtClean="0"/>
              <a:t>مرکزی – چهار الکترونی نیز ممکن است در آنها وحود داشته باشد. در </a:t>
            </a:r>
            <a:r>
              <a:rPr lang="fa-IR" dirty="0"/>
              <a:t>کلاسترهای با کمبود </a:t>
            </a:r>
            <a:r>
              <a:rPr lang="fa-IR" dirty="0" smtClean="0"/>
              <a:t>الكترون، تعداد </a:t>
            </a:r>
            <a:r>
              <a:rPr lang="fa-IR" dirty="0"/>
              <a:t>كل الكترونهای والانس (ظرفيت) كمتر از تعداد الكترون لازم برای تشكیل پیوندهای مستقر از نوع دو مرکزی – دو الکترونی </a:t>
            </a:r>
            <a:r>
              <a:rPr lang="fa-IR" dirty="0" smtClean="0"/>
              <a:t>است</a:t>
            </a:r>
            <a:r>
              <a:rPr lang="fa-IR" dirty="0"/>
              <a:t>. </a:t>
            </a:r>
            <a:endParaRPr lang="en-US" dirty="0"/>
          </a:p>
        </p:txBody>
      </p:sp>
      <p:sp>
        <p:nvSpPr>
          <p:cNvPr id="6" name="Rectangle 5"/>
          <p:cNvSpPr/>
          <p:nvPr/>
        </p:nvSpPr>
        <p:spPr>
          <a:xfrm>
            <a:off x="542544" y="3109758"/>
            <a:ext cx="8382000" cy="1200329"/>
          </a:xfrm>
          <a:prstGeom prst="rect">
            <a:avLst/>
          </a:prstGeom>
        </p:spPr>
        <p:txBody>
          <a:bodyPr wrap="square">
            <a:spAutoFit/>
          </a:bodyPr>
          <a:lstStyle/>
          <a:p>
            <a:pPr algn="just" rtl="1"/>
            <a:r>
              <a:rPr lang="fa-IR" dirty="0"/>
              <a:t>آخرین دسته بندی این فصل مربوط به کلاسترهای فلزی می شود. در این حالت، دسته بندی کلاسترها براساس حضور یا عدم حضور لیگاندهای پایدارکننده در ساختار آنها صورت می گیرد. اگر در یک کلاستر فلزی هیچ لیگاندی به اتمهای فلز كوئوردینه نشده باشد، آن را کلاستر عریان" می نامند. </a:t>
            </a:r>
            <a:endParaRPr lang="en-US" dirty="0"/>
          </a:p>
        </p:txBody>
      </p:sp>
    </p:spTree>
    <p:extLst>
      <p:ext uri="{BB962C8B-B14F-4D97-AF65-F5344CB8AC3E}">
        <p14:creationId xmlns:p14="http://schemas.microsoft.com/office/powerpoint/2010/main" val="3920807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31136" y="972235"/>
            <a:ext cx="6096000" cy="369332"/>
          </a:xfrm>
          <a:prstGeom prst="rect">
            <a:avLst/>
          </a:prstGeom>
        </p:spPr>
        <p:txBody>
          <a:bodyPr>
            <a:spAutoFit/>
          </a:bodyPr>
          <a:lstStyle/>
          <a:p>
            <a:pPr algn="just" rtl="1"/>
            <a:r>
              <a:rPr lang="fa-IR" dirty="0"/>
              <a:t>شكل </a:t>
            </a:r>
            <a:r>
              <a:rPr lang="fa-IR" dirty="0" smtClean="0"/>
              <a:t>زیر تعدادی </a:t>
            </a:r>
            <a:r>
              <a:rPr lang="fa-IR" dirty="0"/>
              <a:t>از این نوع کلاسترها را نشان می دهد</a:t>
            </a:r>
            <a:r>
              <a:rPr lang="fa-IR" dirty="0" smtClean="0"/>
              <a:t>.</a:t>
            </a:r>
            <a:endParaRPr lang="fa-IR" dirty="0"/>
          </a:p>
        </p:txBody>
      </p:sp>
      <p:pic>
        <p:nvPicPr>
          <p:cNvPr id="5" name="Picture 4"/>
          <p:cNvPicPr>
            <a:picLocks noChangeAspect="1"/>
          </p:cNvPicPr>
          <p:nvPr/>
        </p:nvPicPr>
        <p:blipFill>
          <a:blip r:embed="rId2"/>
          <a:stretch>
            <a:fillRect/>
          </a:stretch>
        </p:blipFill>
        <p:spPr>
          <a:xfrm>
            <a:off x="719328" y="1713004"/>
            <a:ext cx="7949313" cy="4212308"/>
          </a:xfrm>
          <a:prstGeom prst="rect">
            <a:avLst/>
          </a:prstGeom>
        </p:spPr>
      </p:pic>
    </p:spTree>
    <p:extLst>
      <p:ext uri="{BB962C8B-B14F-4D97-AF65-F5344CB8AC3E}">
        <p14:creationId xmlns:p14="http://schemas.microsoft.com/office/powerpoint/2010/main" val="2497578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2064" y="1006870"/>
            <a:ext cx="8922307" cy="1477328"/>
          </a:xfrm>
          <a:prstGeom prst="rect">
            <a:avLst/>
          </a:prstGeom>
        </p:spPr>
        <p:txBody>
          <a:bodyPr wrap="square">
            <a:spAutoFit/>
          </a:bodyPr>
          <a:lstStyle/>
          <a:p>
            <a:pPr algn="just" rtl="1"/>
            <a:r>
              <a:rPr lang="fa-IR" dirty="0" smtClean="0"/>
              <a:t>قواعد </a:t>
            </a:r>
            <a:r>
              <a:rPr lang="fa-IR" dirty="0"/>
              <a:t>نامگذاری کلاسترها بسیار پیچیده </a:t>
            </a:r>
            <a:r>
              <a:rPr lang="fa-IR" dirty="0" smtClean="0"/>
              <a:t>است. </a:t>
            </a:r>
            <a:r>
              <a:rPr lang="fa-IR" dirty="0"/>
              <a:t>در اینجا فقط چند مورد از قواعد ساده نامگذاری کلاسترها بررسی می شود</a:t>
            </a:r>
            <a:r>
              <a:rPr lang="fa-IR" dirty="0" smtClean="0"/>
              <a:t>. قواعد </a:t>
            </a:r>
            <a:r>
              <a:rPr lang="fa-IR" dirty="0"/>
              <a:t>نامگذاری کلاسترهای عنصرهای واسطه حاوی لیگاندهای پایدار کننده: در این حالت باید شکل هندسی کلاستر را با پیشوندهایی مانند تری آنگلو ، اكتاهدرو، کوادرو، تتراهدرو و ... مشخص کرد. این پیشوند نشانگر آرایش اتمهای فلز در ساختار کلاستر است.</a:t>
            </a:r>
            <a:endParaRPr lang="en-US" dirty="0"/>
          </a:p>
        </p:txBody>
      </p:sp>
      <p:sp>
        <p:nvSpPr>
          <p:cNvPr id="5" name="Rectangle 4"/>
          <p:cNvSpPr/>
          <p:nvPr/>
        </p:nvSpPr>
        <p:spPr>
          <a:xfrm>
            <a:off x="6620074" y="306062"/>
            <a:ext cx="2302233" cy="369332"/>
          </a:xfrm>
          <a:prstGeom prst="rect">
            <a:avLst/>
          </a:prstGeom>
        </p:spPr>
        <p:txBody>
          <a:bodyPr wrap="none">
            <a:spAutoFit/>
          </a:bodyPr>
          <a:lstStyle/>
          <a:p>
            <a:r>
              <a:rPr lang="fa-IR" b="1" dirty="0">
                <a:solidFill>
                  <a:schemeClr val="accent1">
                    <a:lumMod val="75000"/>
                  </a:schemeClr>
                </a:solidFill>
              </a:rPr>
              <a:t>نامگذاری کلاسترها </a:t>
            </a:r>
            <a:endParaRPr lang="en-US" b="1" dirty="0">
              <a:solidFill>
                <a:schemeClr val="accent1">
                  <a:lumMod val="75000"/>
                </a:schemeClr>
              </a:solidFill>
            </a:endParaRPr>
          </a:p>
        </p:txBody>
      </p:sp>
      <p:pic>
        <p:nvPicPr>
          <p:cNvPr id="6" name="Picture 5"/>
          <p:cNvPicPr>
            <a:picLocks noChangeAspect="1"/>
          </p:cNvPicPr>
          <p:nvPr/>
        </p:nvPicPr>
        <p:blipFill>
          <a:blip r:embed="rId2"/>
          <a:stretch>
            <a:fillRect/>
          </a:stretch>
        </p:blipFill>
        <p:spPr>
          <a:xfrm>
            <a:off x="1182625" y="2484198"/>
            <a:ext cx="6364224" cy="3825496"/>
          </a:xfrm>
          <a:prstGeom prst="rect">
            <a:avLst/>
          </a:prstGeom>
        </p:spPr>
      </p:pic>
    </p:spTree>
    <p:extLst>
      <p:ext uri="{BB962C8B-B14F-4D97-AF65-F5344CB8AC3E}">
        <p14:creationId xmlns:p14="http://schemas.microsoft.com/office/powerpoint/2010/main" val="786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144" y="1397520"/>
            <a:ext cx="8753856" cy="3693319"/>
          </a:xfrm>
          <a:prstGeom prst="rect">
            <a:avLst/>
          </a:prstGeom>
        </p:spPr>
        <p:txBody>
          <a:bodyPr wrap="square">
            <a:spAutoFit/>
          </a:bodyPr>
          <a:lstStyle/>
          <a:p>
            <a:pPr algn="just" rtl="1"/>
            <a:r>
              <a:rPr lang="fa-IR" dirty="0"/>
              <a:t>از آنجا که بوران ها گروه مهمی از ساختارهای کلاستری را تشکیل می دهند، قواعد نامگذاری آنها نیز مورد بررسی قرار میگیرد 1- نام یک بوران نشانگر تعداد اتم های </a:t>
            </a:r>
            <a:r>
              <a:rPr lang="fa-IR" dirty="0" smtClean="0"/>
              <a:t>بور</a:t>
            </a:r>
            <a:r>
              <a:rPr lang="en-US" dirty="0" smtClean="0"/>
              <a:t>B، </a:t>
            </a:r>
            <a:r>
              <a:rPr lang="fa-IR" dirty="0"/>
              <a:t>تعداد اتم های </a:t>
            </a:r>
            <a:r>
              <a:rPr lang="fa-IR" dirty="0" smtClean="0"/>
              <a:t>هیدروژن</a:t>
            </a:r>
            <a:r>
              <a:rPr lang="en-US" dirty="0" smtClean="0"/>
              <a:t>H </a:t>
            </a:r>
            <a:r>
              <a:rPr lang="fa-IR" dirty="0" smtClean="0"/>
              <a:t> و </a:t>
            </a:r>
            <a:r>
              <a:rPr lang="fa-IR" dirty="0"/>
              <a:t>بار کل آن است.</a:t>
            </a:r>
          </a:p>
          <a:p>
            <a:pPr algn="just" rtl="1"/>
            <a:r>
              <a:rPr lang="fa-IR" dirty="0" smtClean="0"/>
              <a:t>2- تعداد </a:t>
            </a:r>
            <a:r>
              <a:rPr lang="fa-IR" dirty="0"/>
              <a:t>اتم های بور با پیشوندهای یونانی (دیس، تریس، تتراس، پنتا هگزا و...) مشخص میشود. برای اعداد ۹ و ۱۱ از پیشوندهای لاتین نونا- و آن دکا - استفاده می شود. </a:t>
            </a:r>
            <a:endParaRPr lang="fa-IR" dirty="0" smtClean="0"/>
          </a:p>
          <a:p>
            <a:pPr algn="just" rtl="1"/>
            <a:r>
              <a:rPr lang="fa-IR" dirty="0" smtClean="0"/>
              <a:t>٣- </a:t>
            </a:r>
            <a:r>
              <a:rPr lang="fa-IR" dirty="0"/>
              <a:t>تعداد اتم های هیدروژن با یک عدد عربی در داخل پرانتز و در انتهای نام بوران ذکر می شود. </a:t>
            </a:r>
            <a:endParaRPr lang="fa-IR" dirty="0" smtClean="0"/>
          </a:p>
          <a:p>
            <a:pPr algn="just" rtl="1"/>
            <a:r>
              <a:rPr lang="fa-IR" dirty="0"/>
              <a:t>4</a:t>
            </a:r>
            <a:r>
              <a:rPr lang="fa-IR" dirty="0" smtClean="0"/>
              <a:t>- برای آنیونهای بوران از واژه بورات استفاده می شود و بار آنها در داخل یک پرانتز در انتهای نام ذکر می شود. تعداد اتم های هیدروژن نیز با استفاده از یک پیشوند یونانی به علاوه واژه هیدرو مشخص میشود.</a:t>
            </a:r>
          </a:p>
          <a:p>
            <a:pPr algn="just" rtl="1"/>
            <a:r>
              <a:rPr lang="fa-IR" dirty="0" smtClean="0"/>
              <a:t> 5- در ابتدای هر نام باید کلاس کلاستر (كلوزو، نيدو - اركنو-، هایفو-(هيفو-) وكانجانكتو-) ذکر شود. ارکنو - را گاهی در فارسی آراکنو یا آراچنی نیز می نویسند ولی تلفظ صحیح آن اركنو است. </a:t>
            </a:r>
            <a:endParaRPr lang="en-US" dirty="0"/>
          </a:p>
        </p:txBody>
      </p:sp>
    </p:spTree>
    <p:extLst>
      <p:ext uri="{BB962C8B-B14F-4D97-AF65-F5344CB8AC3E}">
        <p14:creationId xmlns:p14="http://schemas.microsoft.com/office/powerpoint/2010/main" val="40671343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9694" y="458333"/>
            <a:ext cx="9682227" cy="5454787"/>
          </a:xfrm>
          <a:prstGeom prst="rect">
            <a:avLst/>
          </a:prstGeom>
        </p:spPr>
      </p:pic>
    </p:spTree>
    <p:extLst>
      <p:ext uri="{BB962C8B-B14F-4D97-AF65-F5344CB8AC3E}">
        <p14:creationId xmlns:p14="http://schemas.microsoft.com/office/powerpoint/2010/main" val="32087164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3856" y="382786"/>
            <a:ext cx="7851648" cy="3139321"/>
          </a:xfrm>
          <a:prstGeom prst="rect">
            <a:avLst/>
          </a:prstGeom>
        </p:spPr>
        <p:txBody>
          <a:bodyPr wrap="square">
            <a:spAutoFit/>
          </a:bodyPr>
          <a:lstStyle/>
          <a:p>
            <a:pPr algn="just" rtl="1"/>
            <a:r>
              <a:rPr lang="fa-IR" dirty="0" smtClean="0"/>
              <a:t>بوران </a:t>
            </a:r>
            <a:r>
              <a:rPr lang="fa-IR" dirty="0"/>
              <a:t>ها ترکیب های دوتایی هیدروژن و بور هستد. اولین بار شیمیدان آلمانی، آلفرد </a:t>
            </a:r>
            <a:r>
              <a:rPr lang="fa-IR" dirty="0" smtClean="0"/>
              <a:t>استوک </a:t>
            </a:r>
            <a:r>
              <a:rPr lang="fa-IR" dirty="0"/>
              <a:t>در سال ۱۹۱۲ آنها را به شكل خالص تهیه کرد. این ترکیب ها را هیدریدهای بور نیز می نامند. همه هیدریدهای بور در هنگام سوختن شعله سبز رنگی ایجاد می کنند و تعدادی از آنها در اثر تماس با هوا به صورت انفجاری مشتعل می شوند. ساده ترین عضو آنها، دی بوران </a:t>
            </a:r>
            <a:r>
              <a:rPr lang="fa-IR" dirty="0" smtClean="0"/>
              <a:t>است</a:t>
            </a:r>
            <a:r>
              <a:rPr lang="fa-IR" dirty="0"/>
              <a:t>. (جدا کردن مونومر </a:t>
            </a:r>
            <a:r>
              <a:rPr lang="fa-IR" dirty="0" smtClean="0"/>
              <a:t>3</a:t>
            </a:r>
            <a:r>
              <a:rPr lang="en-US" dirty="0" smtClean="0"/>
              <a:t>BH</a:t>
            </a:r>
            <a:r>
              <a:rPr lang="fa-IR" dirty="0" smtClean="0"/>
              <a:t>ناممکن </a:t>
            </a:r>
            <a:r>
              <a:rPr lang="fa-IR" dirty="0"/>
              <a:t>است، برای همین دی بوران را ساده ترین عضو بوران ها می نامند). هیدریدهای بور هم به صورت خنثی و هم آنیونی وجود دارند. آنها به عنوان باز لوویس رفتار می کنند و کمبود الكترون دارند. برای آشنایی با ساختار و شیوه پیوند در بورانها، ابتدا </a:t>
            </a:r>
            <a:r>
              <a:rPr lang="en-US" dirty="0" smtClean="0"/>
              <a:t>B2H6 </a:t>
            </a:r>
            <a:r>
              <a:rPr lang="fa-IR" dirty="0"/>
              <a:t>مورد بررسی قرار </a:t>
            </a:r>
            <a:r>
              <a:rPr lang="fa-IR" dirty="0" smtClean="0"/>
              <a:t>میگیرد:</a:t>
            </a:r>
            <a:endParaRPr lang="fa-IR" dirty="0"/>
          </a:p>
          <a:p>
            <a:pPr algn="just" rtl="1"/>
            <a:r>
              <a:rPr lang="en-US" dirty="0"/>
              <a:t>B2H6 </a:t>
            </a:r>
            <a:r>
              <a:rPr lang="fa-IR" dirty="0" smtClean="0"/>
              <a:t> یک </a:t>
            </a:r>
            <a:r>
              <a:rPr lang="fa-IR" dirty="0"/>
              <a:t>ترکیب با کمبود الكترون است که در آن دو نوع هیدروژن (ترمینال و پل) </a:t>
            </a:r>
            <a:r>
              <a:rPr lang="fa-IR" dirty="0" smtClean="0"/>
              <a:t>وجود </a:t>
            </a:r>
            <a:r>
              <a:rPr lang="fa-IR" dirty="0"/>
              <a:t>دارد. این ترکیب دارای ساختار زیر </a:t>
            </a:r>
            <a:r>
              <a:rPr lang="fa-IR" dirty="0" smtClean="0"/>
              <a:t>است. </a:t>
            </a:r>
            <a:endParaRPr lang="en-US" dirty="0"/>
          </a:p>
        </p:txBody>
      </p:sp>
      <p:sp>
        <p:nvSpPr>
          <p:cNvPr id="5" name="Rectangle 4"/>
          <p:cNvSpPr/>
          <p:nvPr/>
        </p:nvSpPr>
        <p:spPr>
          <a:xfrm>
            <a:off x="6150241" y="13454"/>
            <a:ext cx="3005951" cy="369332"/>
          </a:xfrm>
          <a:prstGeom prst="rect">
            <a:avLst/>
          </a:prstGeom>
        </p:spPr>
        <p:txBody>
          <a:bodyPr wrap="none">
            <a:spAutoFit/>
          </a:bodyPr>
          <a:lstStyle/>
          <a:p>
            <a:r>
              <a:rPr lang="fa-IR" b="1" dirty="0">
                <a:solidFill>
                  <a:schemeClr val="accent1">
                    <a:lumMod val="75000"/>
                  </a:schemeClr>
                </a:solidFill>
              </a:rPr>
              <a:t>بوران ها (هیدریدهای بور) </a:t>
            </a:r>
            <a:endParaRPr lang="en-US" b="1" dirty="0">
              <a:solidFill>
                <a:schemeClr val="accent1">
                  <a:lumMod val="75000"/>
                </a:schemeClr>
              </a:solidFill>
            </a:endParaRPr>
          </a:p>
        </p:txBody>
      </p:sp>
      <p:pic>
        <p:nvPicPr>
          <p:cNvPr id="6" name="Picture 5"/>
          <p:cNvPicPr>
            <a:picLocks noChangeAspect="1"/>
          </p:cNvPicPr>
          <p:nvPr/>
        </p:nvPicPr>
        <p:blipFill>
          <a:blip r:embed="rId2"/>
          <a:stretch>
            <a:fillRect/>
          </a:stretch>
        </p:blipFill>
        <p:spPr>
          <a:xfrm>
            <a:off x="2484010" y="3469686"/>
            <a:ext cx="4465430" cy="3287589"/>
          </a:xfrm>
          <a:prstGeom prst="rect">
            <a:avLst/>
          </a:prstGeom>
        </p:spPr>
      </p:pic>
    </p:spTree>
    <p:extLst>
      <p:ext uri="{BB962C8B-B14F-4D97-AF65-F5344CB8AC3E}">
        <p14:creationId xmlns:p14="http://schemas.microsoft.com/office/powerpoint/2010/main" val="3287391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09472" y="592342"/>
            <a:ext cx="8010144" cy="2031325"/>
          </a:xfrm>
          <a:prstGeom prst="rect">
            <a:avLst/>
          </a:prstGeom>
        </p:spPr>
        <p:txBody>
          <a:bodyPr wrap="square">
            <a:spAutoFit/>
          </a:bodyPr>
          <a:lstStyle/>
          <a:p>
            <a:pPr algn="just" rtl="1"/>
            <a:r>
              <a:rPr lang="fa-IR" dirty="0"/>
              <a:t>برای توصیف پیوند در بورانها (هیدریدهای بور) باید سه قانون زیر در نظر گرفته شود: ١- تمام پیوندهای دو مرکزی و سه مرکزی از نوع دو الكترونی </a:t>
            </a:r>
            <a:r>
              <a:rPr lang="fa-IR" dirty="0" smtClean="0"/>
              <a:t>هستند</a:t>
            </a:r>
            <a:r>
              <a:rPr lang="fa-IR" dirty="0"/>
              <a:t>. ۲- هر پیوند دو مرکزی از یک اوربیتال </a:t>
            </a:r>
            <a:r>
              <a:rPr lang="en-US" dirty="0"/>
              <a:t>B </a:t>
            </a:r>
            <a:r>
              <a:rPr lang="fa-IR" dirty="0" smtClean="0"/>
              <a:t> و </a:t>
            </a:r>
            <a:r>
              <a:rPr lang="fa-IR" dirty="0"/>
              <a:t>یك </a:t>
            </a:r>
            <a:r>
              <a:rPr lang="fa-IR" dirty="0" smtClean="0"/>
              <a:t>اوربیتال</a:t>
            </a:r>
            <a:r>
              <a:rPr lang="en-US" dirty="0" smtClean="0"/>
              <a:t>1s</a:t>
            </a:r>
            <a:r>
              <a:rPr lang="en-US" dirty="0"/>
              <a:t> </a:t>
            </a:r>
            <a:r>
              <a:rPr lang="fa-IR" dirty="0" smtClean="0"/>
              <a:t> </a:t>
            </a:r>
            <a:r>
              <a:rPr lang="en-US" dirty="0" smtClean="0"/>
              <a:t> </a:t>
            </a:r>
            <a:r>
              <a:rPr lang="fa-IR" dirty="0"/>
              <a:t>اتم </a:t>
            </a:r>
            <a:r>
              <a:rPr lang="en-US" dirty="0" smtClean="0"/>
              <a:t>H</a:t>
            </a:r>
            <a:r>
              <a:rPr lang="fa-IR" dirty="0" smtClean="0"/>
              <a:t> استفاده </a:t>
            </a:r>
            <a:r>
              <a:rPr lang="fa-IR" dirty="0"/>
              <a:t>میکند و در هر پیوند سه مرکزی از دو </a:t>
            </a:r>
            <a:r>
              <a:rPr lang="fa-IR" dirty="0" smtClean="0"/>
              <a:t>اوربیتال</a:t>
            </a:r>
            <a:r>
              <a:rPr lang="en-US" dirty="0" smtClean="0"/>
              <a:t>B </a:t>
            </a:r>
            <a:r>
              <a:rPr lang="fa-IR" dirty="0" smtClean="0"/>
              <a:t> و </a:t>
            </a:r>
            <a:r>
              <a:rPr lang="fa-IR" dirty="0"/>
              <a:t>یك اوربیتال</a:t>
            </a:r>
            <a:r>
              <a:rPr lang="en-US" dirty="0"/>
              <a:t>1s </a:t>
            </a:r>
            <a:r>
              <a:rPr lang="fa-IR" dirty="0"/>
              <a:t> </a:t>
            </a:r>
            <a:r>
              <a:rPr lang="en-US" dirty="0"/>
              <a:t> </a:t>
            </a:r>
            <a:r>
              <a:rPr lang="fa-IR" dirty="0"/>
              <a:t>اتم </a:t>
            </a:r>
            <a:r>
              <a:rPr lang="en-US" dirty="0" smtClean="0"/>
              <a:t>H</a:t>
            </a:r>
            <a:r>
              <a:rPr lang="fa-IR" dirty="0" smtClean="0"/>
              <a:t> استفاده </a:t>
            </a:r>
            <a:r>
              <a:rPr lang="fa-IR" dirty="0"/>
              <a:t>می </a:t>
            </a:r>
            <a:r>
              <a:rPr lang="fa-IR" dirty="0" smtClean="0"/>
              <a:t>شود. ۳- </a:t>
            </a:r>
            <a:r>
              <a:rPr lang="fa-IR" dirty="0"/>
              <a:t>هر اتم </a:t>
            </a:r>
            <a:r>
              <a:rPr lang="en-US" dirty="0"/>
              <a:t>B </a:t>
            </a:r>
            <a:r>
              <a:rPr lang="fa-IR" dirty="0" smtClean="0"/>
              <a:t> در </a:t>
            </a:r>
            <a:r>
              <a:rPr lang="fa-IR" dirty="0"/>
              <a:t>بوران ها یک آرایش تقریبا چهار وجهی دارد. ساختار واقعی یک بوران براساس نتایج طیف سنجی به </a:t>
            </a:r>
            <a:r>
              <a:rPr lang="fa-IR" dirty="0" smtClean="0"/>
              <a:t>خصوص </a:t>
            </a:r>
            <a:r>
              <a:rPr lang="en-US" dirty="0" smtClean="0"/>
              <a:t>11B </a:t>
            </a:r>
            <a:r>
              <a:rPr lang="en-US" dirty="0"/>
              <a:t>- </a:t>
            </a:r>
            <a:r>
              <a:rPr lang="en-US" dirty="0" smtClean="0"/>
              <a:t>NMR، 1H </a:t>
            </a:r>
            <a:r>
              <a:rPr lang="en-US" dirty="0"/>
              <a:t>- NMR </a:t>
            </a:r>
            <a:r>
              <a:rPr lang="fa-IR" dirty="0" smtClean="0"/>
              <a:t>و </a:t>
            </a:r>
            <a:r>
              <a:rPr lang="fa-IR" dirty="0"/>
              <a:t>بلور نگاری </a:t>
            </a:r>
            <a:r>
              <a:rPr lang="fa-IR" dirty="0" smtClean="0"/>
              <a:t>اشعه-</a:t>
            </a:r>
            <a:r>
              <a:rPr lang="en-US" dirty="0" smtClean="0"/>
              <a:t>X</a:t>
            </a:r>
            <a:r>
              <a:rPr lang="fa-IR" dirty="0" smtClean="0"/>
              <a:t> تعیین </a:t>
            </a:r>
            <a:r>
              <a:rPr lang="fa-IR" dirty="0"/>
              <a:t>می شود.</a:t>
            </a:r>
            <a:endParaRPr lang="en-US" dirty="0"/>
          </a:p>
        </p:txBody>
      </p:sp>
    </p:spTree>
    <p:extLst>
      <p:ext uri="{BB962C8B-B14F-4D97-AF65-F5344CB8AC3E}">
        <p14:creationId xmlns:p14="http://schemas.microsoft.com/office/powerpoint/2010/main" val="655411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840" y="610904"/>
            <a:ext cx="8668512" cy="4247317"/>
          </a:xfrm>
          <a:prstGeom prst="rect">
            <a:avLst/>
          </a:prstGeom>
        </p:spPr>
        <p:txBody>
          <a:bodyPr wrap="square">
            <a:spAutoFit/>
          </a:bodyPr>
          <a:lstStyle/>
          <a:p>
            <a:pPr algn="just" rtl="1"/>
            <a:r>
              <a:rPr lang="fa-IR" dirty="0"/>
              <a:t>براساس قانون شماره ۱ ذكر شده </a:t>
            </a:r>
            <a:r>
              <a:rPr lang="fa-IR" dirty="0" smtClean="0"/>
              <a:t>می </a:t>
            </a:r>
            <a:r>
              <a:rPr lang="fa-IR" dirty="0"/>
              <a:t>توان یک معادله برای تعیین تعداد الكترونهای درگیر در پیوندهای موجود در یک بوران معین با فرمول </a:t>
            </a:r>
            <a:r>
              <a:rPr lang="fa-IR" dirty="0" smtClean="0"/>
              <a:t>کلی </a:t>
            </a:r>
            <a:r>
              <a:rPr lang="en-US" dirty="0" smtClean="0"/>
              <a:t>B</a:t>
            </a:r>
            <a:r>
              <a:rPr lang="en-US" baseline="-25000" dirty="0" smtClean="0"/>
              <a:t>b</a:t>
            </a:r>
            <a:r>
              <a:rPr lang="en-US" dirty="0" smtClean="0"/>
              <a:t>H</a:t>
            </a:r>
            <a:r>
              <a:rPr lang="en-US" baseline="-25000" dirty="0" smtClean="0"/>
              <a:t>h</a:t>
            </a:r>
            <a:r>
              <a:rPr lang="en-US" baseline="30000" dirty="0" smtClean="0"/>
              <a:t>q</a:t>
            </a:r>
            <a:r>
              <a:rPr lang="fa-IR" baseline="30000" dirty="0" smtClean="0"/>
              <a:t> </a:t>
            </a:r>
            <a:r>
              <a:rPr lang="en-US" dirty="0" smtClean="0"/>
              <a:t>b </a:t>
            </a:r>
            <a:r>
              <a:rPr lang="fa-IR" dirty="0" smtClean="0"/>
              <a:t>=تعداد </a:t>
            </a:r>
            <a:r>
              <a:rPr lang="fa-IR" dirty="0"/>
              <a:t>اتم های </a:t>
            </a:r>
            <a:r>
              <a:rPr lang="en-US" dirty="0" smtClean="0"/>
              <a:t>B</a:t>
            </a:r>
            <a:endParaRPr lang="en-US" dirty="0"/>
          </a:p>
          <a:p>
            <a:pPr algn="just" rtl="1"/>
            <a:r>
              <a:rPr lang="en-US" dirty="0" smtClean="0"/>
              <a:t>h</a:t>
            </a:r>
            <a:r>
              <a:rPr lang="fa-IR" dirty="0" smtClean="0"/>
              <a:t> = تعداد اتم های </a:t>
            </a:r>
            <a:r>
              <a:rPr lang="en-US" dirty="0" smtClean="0"/>
              <a:t>H</a:t>
            </a:r>
            <a:r>
              <a:rPr lang="fa-IR" dirty="0" smtClean="0"/>
              <a:t> و </a:t>
            </a:r>
            <a:r>
              <a:rPr lang="en-US" dirty="0" smtClean="0"/>
              <a:t>q</a:t>
            </a:r>
            <a:r>
              <a:rPr lang="fa-IR" dirty="0" smtClean="0"/>
              <a:t> = بار خالص) </a:t>
            </a:r>
            <a:r>
              <a:rPr lang="fa-IR" dirty="0"/>
              <a:t>پیشنهاد کرد معادله </a:t>
            </a:r>
            <a:r>
              <a:rPr lang="fa-IR" dirty="0" smtClean="0"/>
              <a:t>:</a:t>
            </a:r>
          </a:p>
          <a:p>
            <a:pPr algn="just"/>
            <a:r>
              <a:rPr lang="en-US" dirty="0"/>
              <a:t>2(α+ß)= </a:t>
            </a:r>
            <a:r>
              <a:rPr lang="en-US" dirty="0" smtClean="0"/>
              <a:t>3b + </a:t>
            </a:r>
            <a:r>
              <a:rPr lang="en-US" dirty="0"/>
              <a:t>h-q</a:t>
            </a:r>
          </a:p>
          <a:p>
            <a:pPr algn="just" rtl="1"/>
            <a:endParaRPr lang="fa-IR" dirty="0"/>
          </a:p>
          <a:p>
            <a:pPr algn="just" rtl="1"/>
            <a:r>
              <a:rPr lang="fa-IR" dirty="0" smtClean="0"/>
              <a:t>در </a:t>
            </a:r>
            <a:r>
              <a:rPr lang="fa-IR" dirty="0"/>
              <a:t>این معادله</a:t>
            </a:r>
            <a:r>
              <a:rPr lang="fa-IR" dirty="0" smtClean="0"/>
              <a:t>:</a:t>
            </a:r>
          </a:p>
          <a:p>
            <a:pPr algn="just" rtl="1"/>
            <a:r>
              <a:rPr lang="fa-IR" dirty="0" smtClean="0"/>
              <a:t> </a:t>
            </a:r>
            <a:r>
              <a:rPr lang="en-US" dirty="0"/>
              <a:t>α</a:t>
            </a:r>
            <a:r>
              <a:rPr lang="fa-IR" dirty="0" smtClean="0"/>
              <a:t> </a:t>
            </a:r>
            <a:r>
              <a:rPr lang="fa-IR" dirty="0"/>
              <a:t>= تعداد پیوندهای دو مرکزی از نوع </a:t>
            </a:r>
            <a:r>
              <a:rPr lang="en-US" dirty="0" smtClean="0"/>
              <a:t>B-B </a:t>
            </a:r>
            <a:r>
              <a:rPr lang="fa-IR" dirty="0" smtClean="0"/>
              <a:t> یا </a:t>
            </a:r>
            <a:r>
              <a:rPr lang="en-US" dirty="0" smtClean="0"/>
              <a:t>B-H</a:t>
            </a:r>
            <a:endParaRPr lang="en-US" dirty="0"/>
          </a:p>
          <a:p>
            <a:pPr algn="just" rtl="1"/>
            <a:r>
              <a:rPr lang="en-US" dirty="0" smtClean="0"/>
              <a:t> = </a:t>
            </a:r>
            <a:r>
              <a:rPr lang="en-US" dirty="0"/>
              <a:t>ß</a:t>
            </a:r>
            <a:r>
              <a:rPr lang="fa-IR" dirty="0" smtClean="0"/>
              <a:t>تعداد </a:t>
            </a:r>
            <a:r>
              <a:rPr lang="fa-IR" dirty="0"/>
              <a:t>پیوندهای سه مرکزی از نوع </a:t>
            </a:r>
            <a:r>
              <a:rPr lang="en-US" dirty="0" smtClean="0"/>
              <a:t>B-H-B</a:t>
            </a:r>
            <a:r>
              <a:rPr lang="fa-IR" dirty="0" smtClean="0"/>
              <a:t> یا </a:t>
            </a:r>
            <a:r>
              <a:rPr lang="en-US" dirty="0" smtClean="0"/>
              <a:t>B-B-B</a:t>
            </a:r>
          </a:p>
          <a:p>
            <a:pPr algn="just" rtl="1"/>
            <a:r>
              <a:rPr lang="fa-IR" dirty="0" smtClean="0"/>
              <a:t>طرف چپ معادله بالا نشانگر دو الكترونی بودن پیوندهای دو مرکزی و سه مرکزی است. به عبارتی تعداد کل پیوندها در ۲ ضرب می شود تا تعداد كل الكترونهای درگیر در پیوندهای دو مرکزی و سه مرکزی به دست آید. طرف راست معادله بالا نیز نشانگر تعداد كل الكترونهای والانس (ظرفیت) در بوران موردنظر است. چون اتم </a:t>
            </a:r>
            <a:r>
              <a:rPr lang="en-US" dirty="0" smtClean="0"/>
              <a:t>B </a:t>
            </a:r>
            <a:r>
              <a:rPr lang="fa-IR" dirty="0" smtClean="0"/>
              <a:t>سه الكترون در لايه والانس خود دارد، تعداد اتم های بور یعنی </a:t>
            </a:r>
            <a:r>
              <a:rPr lang="en-US" dirty="0" smtClean="0"/>
              <a:t>b </a:t>
            </a:r>
            <a:r>
              <a:rPr lang="fa-IR" dirty="0" smtClean="0"/>
              <a:t> در عدد ۳ ضرب می شود. اتم </a:t>
            </a:r>
            <a:r>
              <a:rPr lang="en-US" dirty="0" smtClean="0"/>
              <a:t>H </a:t>
            </a:r>
            <a:r>
              <a:rPr lang="fa-IR" dirty="0" smtClean="0"/>
              <a:t> فقط یك الكترون والانس دارد و تعداد اتم های هیدروژن يعني </a:t>
            </a:r>
            <a:r>
              <a:rPr lang="en-US" dirty="0" smtClean="0"/>
              <a:t>h </a:t>
            </a:r>
            <a:r>
              <a:rPr lang="fa-IR" dirty="0" smtClean="0"/>
              <a:t> در عدد یک ضرب می شود. اگر گونه بار منفی داشت به تعداد بار منفی به مجموع الكترونهای </a:t>
            </a:r>
            <a:r>
              <a:rPr lang="en-US" dirty="0" smtClean="0"/>
              <a:t>B </a:t>
            </a:r>
            <a:r>
              <a:rPr lang="fa-IR" dirty="0" smtClean="0"/>
              <a:t> و</a:t>
            </a:r>
            <a:r>
              <a:rPr lang="en-US" dirty="0" smtClean="0"/>
              <a:t>H </a:t>
            </a:r>
            <a:r>
              <a:rPr lang="fa-IR" dirty="0" smtClean="0"/>
              <a:t> اضافه می شود.</a:t>
            </a:r>
          </a:p>
        </p:txBody>
      </p:sp>
    </p:spTree>
    <p:extLst>
      <p:ext uri="{BB962C8B-B14F-4D97-AF65-F5344CB8AC3E}">
        <p14:creationId xmlns:p14="http://schemas.microsoft.com/office/powerpoint/2010/main" val="3034588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9328" y="659166"/>
            <a:ext cx="8375904" cy="5355312"/>
          </a:xfrm>
          <a:prstGeom prst="rect">
            <a:avLst/>
          </a:prstGeom>
        </p:spPr>
        <p:txBody>
          <a:bodyPr wrap="square">
            <a:spAutoFit/>
          </a:bodyPr>
          <a:lstStyle/>
          <a:p>
            <a:pPr algn="just" rtl="1"/>
            <a:r>
              <a:rPr lang="fa-IR" dirty="0"/>
              <a:t>براساس قانون شماره ۲ ذکر شده می توان یک معادله برای تعیین تعداد اوربیتالهای والانس درگیر در پیوندهای موجود در یک بوران</a:t>
            </a:r>
            <a:r>
              <a:rPr lang="en-US" dirty="0"/>
              <a:t>B</a:t>
            </a:r>
            <a:r>
              <a:rPr lang="en-US" baseline="-25000" dirty="0"/>
              <a:t>b</a:t>
            </a:r>
            <a:r>
              <a:rPr lang="en-US" dirty="0"/>
              <a:t>H</a:t>
            </a:r>
            <a:r>
              <a:rPr lang="en-US" baseline="-25000" dirty="0"/>
              <a:t>h</a:t>
            </a:r>
            <a:r>
              <a:rPr lang="en-US" baseline="30000" dirty="0"/>
              <a:t>q</a:t>
            </a:r>
            <a:r>
              <a:rPr lang="en-US" dirty="0"/>
              <a:t> </a:t>
            </a:r>
            <a:r>
              <a:rPr lang="fa-IR" dirty="0"/>
              <a:t> پیشنهاد کرد:</a:t>
            </a:r>
          </a:p>
          <a:p>
            <a:pPr algn="just" rtl="1"/>
            <a:r>
              <a:rPr lang="fa-IR" dirty="0"/>
              <a:t>معادله:</a:t>
            </a:r>
          </a:p>
          <a:p>
            <a:pPr algn="just"/>
            <a:r>
              <a:rPr lang="en-US" dirty="0"/>
              <a:t>2α+ 3ß= 4b + h</a:t>
            </a:r>
          </a:p>
          <a:p>
            <a:pPr algn="just" rtl="1"/>
            <a:r>
              <a:rPr lang="fa-IR" dirty="0"/>
              <a:t>در این معادله هم </a:t>
            </a:r>
            <a:r>
              <a:rPr lang="en-US" dirty="0"/>
              <a:t>α</a:t>
            </a:r>
            <a:r>
              <a:rPr lang="fa-IR" dirty="0"/>
              <a:t> نشانگر تعداد پیوندهای دو مرکزی و </a:t>
            </a:r>
            <a:r>
              <a:rPr lang="en-US" dirty="0"/>
              <a:t>ß </a:t>
            </a:r>
            <a:r>
              <a:rPr lang="fa-IR" dirty="0"/>
              <a:t> نیز نشانگر تعداد پیوندهای سه مرکزی است. طرف چپ معادله فوق نشانگر مشارکت دو اوربیتال در هر پیوند </a:t>
            </a:r>
            <a:r>
              <a:rPr lang="en-US" dirty="0"/>
              <a:t>ß</a:t>
            </a:r>
            <a:r>
              <a:rPr lang="fa-IR" dirty="0"/>
              <a:t> است. طرف راست معادله فوق نشانگر تعداد کل اوربیتال های والانس اتمهای </a:t>
            </a:r>
            <a:r>
              <a:rPr lang="en-US" dirty="0"/>
              <a:t>B </a:t>
            </a:r>
            <a:r>
              <a:rPr lang="fa-IR" dirty="0"/>
              <a:t>و </a:t>
            </a:r>
            <a:r>
              <a:rPr lang="en-US" dirty="0"/>
              <a:t>H </a:t>
            </a:r>
            <a:r>
              <a:rPr lang="fa-IR" dirty="0"/>
              <a:t> است که در پیوند مشارکت دارند. </a:t>
            </a:r>
            <a:r>
              <a:rPr lang="en-US" dirty="0"/>
              <a:t>B </a:t>
            </a:r>
            <a:r>
              <a:rPr lang="fa-IR" dirty="0"/>
              <a:t>در لایه والانس خود 4 اوربیتال دارد پس تعداد اتم های </a:t>
            </a:r>
            <a:r>
              <a:rPr lang="en-US" dirty="0"/>
              <a:t>B </a:t>
            </a:r>
            <a:r>
              <a:rPr lang="fa-IR" dirty="0"/>
              <a:t> یعنی </a:t>
            </a:r>
            <a:r>
              <a:rPr lang="en-US" dirty="0"/>
              <a:t>b </a:t>
            </a:r>
            <a:r>
              <a:rPr lang="fa-IR" dirty="0"/>
              <a:t> در 4 ضرب می شود. </a:t>
            </a:r>
            <a:r>
              <a:rPr lang="en-US" dirty="0"/>
              <a:t>H </a:t>
            </a:r>
            <a:r>
              <a:rPr lang="fa-IR" dirty="0"/>
              <a:t> فقط یک اوربیتال دارد و تعداد  </a:t>
            </a:r>
            <a:r>
              <a:rPr lang="en-US" dirty="0"/>
              <a:t>h </a:t>
            </a:r>
            <a:r>
              <a:rPr lang="fa-IR" dirty="0"/>
              <a:t> در یک ضرب می شود. اگر </a:t>
            </a:r>
            <a:r>
              <a:rPr lang="en-US" dirty="0"/>
              <a:t>α </a:t>
            </a:r>
            <a:r>
              <a:rPr lang="fa-IR" dirty="0"/>
              <a:t> و </a:t>
            </a:r>
            <a:r>
              <a:rPr lang="en-US" dirty="0"/>
              <a:t>ß </a:t>
            </a:r>
            <a:r>
              <a:rPr lang="fa-IR" dirty="0"/>
              <a:t> را از دو معادله ذکر شده استخراج کنیم، آنگاه دو معادله توپولوژی زیر برای پیش بینی ساختار و توصیف پیوندهای بوران </a:t>
            </a:r>
            <a:r>
              <a:rPr lang="en-US" dirty="0"/>
              <a:t>B</a:t>
            </a:r>
            <a:r>
              <a:rPr lang="en-US" baseline="-25000" dirty="0"/>
              <a:t>b</a:t>
            </a:r>
            <a:r>
              <a:rPr lang="en-US" dirty="0"/>
              <a:t>H</a:t>
            </a:r>
            <a:r>
              <a:rPr lang="en-US" baseline="-25000" dirty="0"/>
              <a:t>h</a:t>
            </a:r>
            <a:r>
              <a:rPr lang="en-US" baseline="30000" dirty="0"/>
              <a:t>q</a:t>
            </a:r>
            <a:r>
              <a:rPr lang="en-US" dirty="0"/>
              <a:t> </a:t>
            </a:r>
            <a:r>
              <a:rPr lang="fa-IR" dirty="0"/>
              <a:t> به دست می آیند</a:t>
            </a:r>
            <a:r>
              <a:rPr lang="fa-IR" dirty="0" smtClean="0"/>
              <a:t>:</a:t>
            </a:r>
          </a:p>
          <a:p>
            <a:pPr algn="just"/>
            <a:r>
              <a:rPr lang="fa-IR" dirty="0" smtClean="0"/>
              <a:t> </a:t>
            </a:r>
            <a:r>
              <a:rPr lang="en-US" dirty="0" smtClean="0"/>
              <a:t>α= ½(b + h -3q)</a:t>
            </a:r>
          </a:p>
          <a:p>
            <a:pPr algn="just"/>
            <a:r>
              <a:rPr lang="en-US" dirty="0" smtClean="0"/>
              <a:t>ß</a:t>
            </a:r>
            <a:r>
              <a:rPr lang="en-US" dirty="0"/>
              <a:t>= </a:t>
            </a:r>
            <a:r>
              <a:rPr lang="en-US" dirty="0" smtClean="0"/>
              <a:t>b + q</a:t>
            </a:r>
            <a:endParaRPr lang="en-US" dirty="0"/>
          </a:p>
          <a:p>
            <a:pPr algn="just" rtl="1"/>
            <a:endParaRPr lang="fa-IR" dirty="0" smtClean="0"/>
          </a:p>
          <a:p>
            <a:pPr algn="just" rtl="1"/>
            <a:r>
              <a:rPr lang="fa-IR" dirty="0"/>
              <a:t>برای این دو معادله توپولوژی، </a:t>
            </a:r>
            <a:r>
              <a:rPr lang="fa-IR" dirty="0" smtClean="0"/>
              <a:t>مثال </a:t>
            </a:r>
            <a:r>
              <a:rPr lang="fa-IR" dirty="0"/>
              <a:t>حل میکنیم: </a:t>
            </a:r>
            <a:r>
              <a:rPr lang="fa-IR" dirty="0" smtClean="0"/>
              <a:t>نوع </a:t>
            </a:r>
            <a:r>
              <a:rPr lang="fa-IR" dirty="0"/>
              <a:t>پیوندهای موجود </a:t>
            </a:r>
            <a:r>
              <a:rPr lang="fa-IR" dirty="0" smtClean="0"/>
              <a:t>در </a:t>
            </a:r>
            <a:r>
              <a:rPr lang="en-US" dirty="0" smtClean="0"/>
              <a:t>B</a:t>
            </a:r>
            <a:r>
              <a:rPr lang="en-US" baseline="-25000" dirty="0" smtClean="0"/>
              <a:t>2</a:t>
            </a:r>
            <a:r>
              <a:rPr lang="en-US" dirty="0" smtClean="0"/>
              <a:t>H</a:t>
            </a:r>
            <a:r>
              <a:rPr lang="en-US" baseline="-25000" dirty="0" smtClean="0"/>
              <a:t>6</a:t>
            </a:r>
            <a:r>
              <a:rPr lang="fa-IR" dirty="0" smtClean="0"/>
              <a:t> را </a:t>
            </a:r>
            <a:r>
              <a:rPr lang="fa-IR" dirty="0"/>
              <a:t>تعیین کنید:</a:t>
            </a:r>
          </a:p>
          <a:p>
            <a:pPr algn="just" rtl="1"/>
            <a:r>
              <a:rPr lang="en-US" dirty="0" smtClean="0"/>
              <a:t>b </a:t>
            </a:r>
            <a:r>
              <a:rPr lang="en-US" dirty="0"/>
              <a:t>= 2, h = 6, </a:t>
            </a:r>
            <a:r>
              <a:rPr lang="en-US" dirty="0" smtClean="0"/>
              <a:t>q= </a:t>
            </a:r>
            <a:r>
              <a:rPr lang="en-US" dirty="0"/>
              <a:t>0</a:t>
            </a:r>
          </a:p>
          <a:p>
            <a:pPr algn="just"/>
            <a:r>
              <a:rPr lang="en-US" dirty="0" smtClean="0"/>
              <a:t>α</a:t>
            </a:r>
            <a:r>
              <a:rPr lang="en-US" dirty="0"/>
              <a:t>= </a:t>
            </a:r>
            <a:r>
              <a:rPr lang="en-US" dirty="0" smtClean="0"/>
              <a:t>½(2+6-0)= 4 (</a:t>
            </a:r>
            <a:r>
              <a:rPr lang="fa-IR" dirty="0" smtClean="0"/>
              <a:t>چهار پیوند دو مرکزی دارد</a:t>
            </a:r>
            <a:r>
              <a:rPr lang="en-US" dirty="0" smtClean="0"/>
              <a:t>)</a:t>
            </a:r>
            <a:r>
              <a:rPr lang="fa-IR" dirty="0" smtClean="0"/>
              <a:t> </a:t>
            </a:r>
          </a:p>
          <a:p>
            <a:pPr algn="just"/>
            <a:r>
              <a:rPr lang="en-US" dirty="0"/>
              <a:t>ß</a:t>
            </a:r>
            <a:r>
              <a:rPr lang="en-US" dirty="0" smtClean="0"/>
              <a:t>= 2+ 0= 2 (</a:t>
            </a:r>
            <a:r>
              <a:rPr lang="fa-IR" dirty="0" smtClean="0"/>
              <a:t>دو پیوند سه مرکزی دارد</a:t>
            </a:r>
            <a:r>
              <a:rPr lang="en-US" dirty="0" smtClean="0"/>
              <a:t>)</a:t>
            </a:r>
          </a:p>
        </p:txBody>
      </p:sp>
    </p:spTree>
    <p:extLst>
      <p:ext uri="{BB962C8B-B14F-4D97-AF65-F5344CB8AC3E}">
        <p14:creationId xmlns:p14="http://schemas.microsoft.com/office/powerpoint/2010/main" val="3007517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2846" y="2099759"/>
            <a:ext cx="9099366" cy="4105969"/>
          </a:xfrm>
          <a:prstGeom prst="rect">
            <a:avLst/>
          </a:prstGeom>
        </p:spPr>
      </p:pic>
      <p:sp>
        <p:nvSpPr>
          <p:cNvPr id="5" name="Rectangle 4"/>
          <p:cNvSpPr/>
          <p:nvPr/>
        </p:nvSpPr>
        <p:spPr>
          <a:xfrm>
            <a:off x="609600" y="528935"/>
            <a:ext cx="8339328" cy="646331"/>
          </a:xfrm>
          <a:prstGeom prst="rect">
            <a:avLst/>
          </a:prstGeom>
        </p:spPr>
        <p:txBody>
          <a:bodyPr wrap="square">
            <a:spAutoFit/>
          </a:bodyPr>
          <a:lstStyle/>
          <a:p>
            <a:pPr algn="just" rtl="1"/>
            <a:r>
              <a:rPr lang="fa-IR" dirty="0"/>
              <a:t>با توجه به قانون شماره ۳ باید آرایش هندسی اطراف هر اتم </a:t>
            </a:r>
            <a:r>
              <a:rPr lang="en-US" dirty="0"/>
              <a:t>B </a:t>
            </a:r>
            <a:r>
              <a:rPr lang="fa-IR" dirty="0" smtClean="0"/>
              <a:t> تقريبأ </a:t>
            </a:r>
            <a:r>
              <a:rPr lang="fa-IR" dirty="0"/>
              <a:t>چهار وجهی باشد. بنابراین، ساختار پیشنهادی </a:t>
            </a:r>
            <a:r>
              <a:rPr lang="fa-IR" dirty="0" smtClean="0"/>
              <a:t>،</a:t>
            </a:r>
            <a:r>
              <a:rPr lang="en-US" dirty="0"/>
              <a:t> B</a:t>
            </a:r>
            <a:r>
              <a:rPr lang="en-US" baseline="-25000" dirty="0"/>
              <a:t>2</a:t>
            </a:r>
            <a:r>
              <a:rPr lang="en-US" dirty="0"/>
              <a:t>H</a:t>
            </a:r>
            <a:r>
              <a:rPr lang="en-US" baseline="-25000" dirty="0"/>
              <a:t>6</a:t>
            </a:r>
            <a:r>
              <a:rPr lang="en-US" dirty="0" smtClean="0"/>
              <a:t> </a:t>
            </a:r>
            <a:r>
              <a:rPr lang="fa-IR" dirty="0"/>
              <a:t>را میتوان به صورت زیر رسم کرد:</a:t>
            </a:r>
            <a:endParaRPr lang="en-US" dirty="0"/>
          </a:p>
        </p:txBody>
      </p:sp>
    </p:spTree>
    <p:extLst>
      <p:ext uri="{BB962C8B-B14F-4D97-AF65-F5344CB8AC3E}">
        <p14:creationId xmlns:p14="http://schemas.microsoft.com/office/powerpoint/2010/main" val="42668752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38784" y="571375"/>
            <a:ext cx="8278368" cy="3970318"/>
          </a:xfrm>
          <a:prstGeom prst="rect">
            <a:avLst/>
          </a:prstGeom>
        </p:spPr>
        <p:txBody>
          <a:bodyPr wrap="square">
            <a:spAutoFit/>
          </a:bodyPr>
          <a:lstStyle/>
          <a:p>
            <a:pPr algn="just" rtl="1"/>
            <a:r>
              <a:rPr lang="fa-IR" dirty="0" smtClean="0"/>
              <a:t>لیپسکام در دهه ۱۹۵۰ روش استایکس</a:t>
            </a:r>
            <a:r>
              <a:rPr lang="en-US" dirty="0" smtClean="0"/>
              <a:t>(</a:t>
            </a:r>
            <a:r>
              <a:rPr lang="en-US" dirty="0" err="1" smtClean="0"/>
              <a:t>styx</a:t>
            </a:r>
            <a:r>
              <a:rPr lang="en-US" dirty="0" smtClean="0"/>
              <a:t>) </a:t>
            </a:r>
            <a:r>
              <a:rPr lang="fa-IR" dirty="0" smtClean="0"/>
              <a:t> را برای پیش بینی ساختار توپولوژی بوران هایی با فرمول کلی </a:t>
            </a:r>
            <a:r>
              <a:rPr lang="en-US" dirty="0" smtClean="0"/>
              <a:t>B</a:t>
            </a:r>
            <a:r>
              <a:rPr lang="en-US" baseline="-25000" dirty="0" smtClean="0"/>
              <a:t>n</a:t>
            </a:r>
            <a:r>
              <a:rPr lang="en-US" dirty="0" smtClean="0"/>
              <a:t>H</a:t>
            </a:r>
            <a:r>
              <a:rPr lang="en-US" baseline="-25000" dirty="0" smtClean="0"/>
              <a:t>n+m</a:t>
            </a:r>
            <a:r>
              <a:rPr lang="fa-IR" dirty="0" smtClean="0"/>
              <a:t>ارائه کرد. در این روش برای هر بوران یک عدد متشكل از چهار رقم محاسبه می شود که عدد استایکس نامیده می شود. عدد استایکس به شناخت ماهیت و نوع پیوندها در بوران موردنظر کمک می کند. به عبارتی، به کمک محاسبه این عدد می توان ساختارهای توپولوژی یک بوران را پیش بینی کرد.</a:t>
            </a:r>
            <a:endParaRPr lang="en-US" dirty="0" smtClean="0"/>
          </a:p>
          <a:p>
            <a:pPr algn="just" rtl="1"/>
            <a:r>
              <a:rPr lang="fa-IR" dirty="0" smtClean="0"/>
              <a:t> هر یک از حروف كلمه استایکس </a:t>
            </a:r>
            <a:r>
              <a:rPr lang="en-US" dirty="0" smtClean="0"/>
              <a:t> (</a:t>
            </a:r>
            <a:r>
              <a:rPr lang="en-US" dirty="0" err="1" smtClean="0"/>
              <a:t>styx</a:t>
            </a:r>
            <a:r>
              <a:rPr lang="en-US" dirty="0" smtClean="0"/>
              <a:t>) </a:t>
            </a:r>
            <a:r>
              <a:rPr lang="fa-IR" dirty="0" smtClean="0"/>
              <a:t>نشانگر تعداد پیوندهای مختلف در یک بوران است:</a:t>
            </a:r>
          </a:p>
          <a:p>
            <a:pPr algn="just" rtl="1"/>
            <a:r>
              <a:rPr lang="fa-IR" dirty="0" smtClean="0"/>
              <a:t> </a:t>
            </a:r>
            <a:r>
              <a:rPr lang="en-US" dirty="0" smtClean="0"/>
              <a:t>s</a:t>
            </a:r>
            <a:r>
              <a:rPr lang="fa-IR" dirty="0" smtClean="0"/>
              <a:t> = تعداد پیوندهای سه مرکزی-دو الكترونی از نوع </a:t>
            </a:r>
            <a:r>
              <a:rPr lang="en-US" dirty="0" smtClean="0"/>
              <a:t>B-H-B</a:t>
            </a:r>
          </a:p>
          <a:p>
            <a:pPr algn="just" rtl="1"/>
            <a:r>
              <a:rPr lang="fa-IR" dirty="0" smtClean="0"/>
              <a:t> </a:t>
            </a:r>
            <a:r>
              <a:rPr lang="en-US" dirty="0" smtClean="0"/>
              <a:t>t</a:t>
            </a:r>
            <a:r>
              <a:rPr lang="fa-IR" dirty="0" smtClean="0"/>
              <a:t> = تعداد پیوندهای سه مرکزی-دو الكترونی از نوع </a:t>
            </a:r>
            <a:r>
              <a:rPr lang="en-US" dirty="0" smtClean="0"/>
              <a:t>B-B-B</a:t>
            </a:r>
          </a:p>
          <a:p>
            <a:pPr algn="just" rtl="1"/>
            <a:r>
              <a:rPr lang="fa-IR" dirty="0" smtClean="0"/>
              <a:t> </a:t>
            </a:r>
            <a:r>
              <a:rPr lang="en-US" dirty="0" smtClean="0"/>
              <a:t>y</a:t>
            </a:r>
            <a:r>
              <a:rPr lang="fa-IR" dirty="0" smtClean="0"/>
              <a:t> = تعداد پیوندهای دو مرکزی-دو الكترونی از نوع </a:t>
            </a:r>
            <a:r>
              <a:rPr lang="en-US" dirty="0" smtClean="0"/>
              <a:t>B-B</a:t>
            </a:r>
            <a:endParaRPr lang="fa-IR" dirty="0" smtClean="0"/>
          </a:p>
          <a:p>
            <a:pPr algn="just" rtl="1"/>
            <a:r>
              <a:rPr lang="fa-IR" dirty="0" smtClean="0"/>
              <a:t> </a:t>
            </a:r>
            <a:r>
              <a:rPr lang="en-US" dirty="0" smtClean="0"/>
              <a:t>x</a:t>
            </a:r>
            <a:r>
              <a:rPr lang="fa-IR" dirty="0" smtClean="0"/>
              <a:t> = تعداد هیدروژنهای اضافی که به گروه </a:t>
            </a:r>
            <a:r>
              <a:rPr lang="en-US" dirty="0" smtClean="0"/>
              <a:t>B-H</a:t>
            </a:r>
            <a:r>
              <a:rPr lang="fa-IR" dirty="0" smtClean="0"/>
              <a:t> متصلند.</a:t>
            </a:r>
            <a:endParaRPr lang="en-US" dirty="0" smtClean="0"/>
          </a:p>
          <a:p>
            <a:pPr algn="just" rtl="1"/>
            <a:endParaRPr lang="en-US" dirty="0" smtClean="0"/>
          </a:p>
          <a:p>
            <a:pPr algn="just" rtl="1"/>
            <a:endParaRPr lang="en-US" dirty="0" smtClean="0"/>
          </a:p>
          <a:p>
            <a:pPr algn="just" rtl="1"/>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912" y="811798"/>
            <a:ext cx="8510016" cy="4524315"/>
          </a:xfrm>
          <a:prstGeom prst="rect">
            <a:avLst/>
          </a:prstGeom>
        </p:spPr>
        <p:txBody>
          <a:bodyPr wrap="square">
            <a:spAutoFit/>
          </a:bodyPr>
          <a:lstStyle/>
          <a:p>
            <a:pPr algn="just" rtl="1"/>
            <a:r>
              <a:rPr lang="fa-IR" dirty="0" smtClean="0"/>
              <a:t>برای محاسبه این چهار عدد باید از معادله های موازنه تعداد اوربیتالها و الكترونهای در دسترس در یک بوران معین استفاده کرد:</a:t>
            </a:r>
          </a:p>
          <a:p>
            <a:pPr algn="just" rtl="1"/>
            <a:r>
              <a:rPr lang="fa-IR" dirty="0" smtClean="0"/>
              <a:t> موازنه هیدروژن: از تعداد </a:t>
            </a:r>
            <a:r>
              <a:rPr lang="en-US" dirty="0" smtClean="0"/>
              <a:t>(n + m ) </a:t>
            </a:r>
            <a:r>
              <a:rPr lang="fa-IR" dirty="0" smtClean="0"/>
              <a:t> هیدروژن موجود در یک بوران، تعداد </a:t>
            </a:r>
            <a:r>
              <a:rPr lang="en-US" dirty="0" smtClean="0"/>
              <a:t>m </a:t>
            </a:r>
            <a:r>
              <a:rPr lang="fa-IR" dirty="0" smtClean="0"/>
              <a:t>هيدروژن شامل هیدروژنهای موجود در پیوندهای </a:t>
            </a:r>
            <a:r>
              <a:rPr lang="en-US" dirty="0" smtClean="0"/>
              <a:t>B-H-B</a:t>
            </a:r>
            <a:r>
              <a:rPr lang="fa-IR" dirty="0" smtClean="0"/>
              <a:t> و هیدروژنهای اضافی متصل به گروه های </a:t>
            </a:r>
            <a:r>
              <a:rPr lang="en-US" dirty="0" smtClean="0"/>
              <a:t>B-H </a:t>
            </a:r>
            <a:r>
              <a:rPr lang="fa-IR" dirty="0" smtClean="0"/>
              <a:t>می شود.</a:t>
            </a:r>
          </a:p>
          <a:p>
            <a:r>
              <a:rPr lang="en-US" dirty="0" smtClean="0"/>
              <a:t>m= </a:t>
            </a:r>
            <a:r>
              <a:rPr lang="en-US" dirty="0" err="1" smtClean="0"/>
              <a:t>x+s</a:t>
            </a:r>
            <a:endParaRPr lang="en-US" dirty="0" smtClean="0"/>
          </a:p>
          <a:p>
            <a:pPr algn="just" rtl="1"/>
            <a:r>
              <a:rPr lang="fa-IR" dirty="0" smtClean="0"/>
              <a:t>موازنه اوربيتال: هر یک از </a:t>
            </a:r>
            <a:r>
              <a:rPr lang="en-US" dirty="0" smtClean="0"/>
              <a:t>n </a:t>
            </a:r>
            <a:r>
              <a:rPr lang="fa-IR" dirty="0" smtClean="0"/>
              <a:t>اتم </a:t>
            </a:r>
            <a:r>
              <a:rPr lang="en-US" dirty="0" smtClean="0"/>
              <a:t>B </a:t>
            </a:r>
            <a:r>
              <a:rPr lang="fa-IR" dirty="0" smtClean="0"/>
              <a:t>برای داشتن یک حالت اكتت باید پیوندهای سسه مرکزی-دو الكتروني </a:t>
            </a:r>
            <a:r>
              <a:rPr lang="en-US" dirty="0" smtClean="0"/>
              <a:t>B-B-B </a:t>
            </a:r>
            <a:r>
              <a:rPr lang="fa-IR" dirty="0" smtClean="0"/>
              <a:t>يا</a:t>
            </a:r>
            <a:r>
              <a:rPr lang="en-US" dirty="0" smtClean="0"/>
              <a:t>B-H-B </a:t>
            </a:r>
            <a:r>
              <a:rPr lang="fa-IR" dirty="0" smtClean="0"/>
              <a:t> تشكيل دهند. بنابراین، معادله زیر را داریم:</a:t>
            </a:r>
          </a:p>
          <a:p>
            <a:pPr algn="l"/>
            <a:r>
              <a:rPr lang="en-US" dirty="0" smtClean="0"/>
              <a:t>n= </a:t>
            </a:r>
            <a:r>
              <a:rPr lang="en-US" dirty="0" err="1" smtClean="0"/>
              <a:t>s+t</a:t>
            </a:r>
            <a:endParaRPr lang="en-US" dirty="0" smtClean="0"/>
          </a:p>
          <a:p>
            <a:pPr algn="just" rtl="1"/>
            <a:r>
              <a:rPr lang="fa-IR" dirty="0" smtClean="0"/>
              <a:t>موازنه الكترون</a:t>
            </a:r>
            <a:r>
              <a:rPr lang="en-US" dirty="0" smtClean="0"/>
              <a:t>:</a:t>
            </a:r>
            <a:r>
              <a:rPr lang="fa-IR" dirty="0" smtClean="0"/>
              <a:t> تعداد کل جفت الكترونهای لازم برای تشکیل اسکلت یک بوران عبارت است از: </a:t>
            </a:r>
            <a:r>
              <a:rPr lang="en-US" dirty="0" smtClean="0"/>
              <a:t>n </a:t>
            </a:r>
            <a:r>
              <a:rPr lang="fa-IR" dirty="0" smtClean="0"/>
              <a:t>جفت ناشی از گروههای </a:t>
            </a:r>
            <a:r>
              <a:rPr lang="en-US" dirty="0" smtClean="0"/>
              <a:t>B-H </a:t>
            </a:r>
            <a:r>
              <a:rPr lang="fa-IR" dirty="0" smtClean="0"/>
              <a:t> (زيرا از سه الكترون اتم </a:t>
            </a:r>
            <a:r>
              <a:rPr lang="en-US" dirty="0" smtClean="0"/>
              <a:t>B </a:t>
            </a:r>
            <a:r>
              <a:rPr lang="fa-IR" dirty="0" smtClean="0"/>
              <a:t>یکی از آنها برای تشكیل پیوند با هیدروژن ترمینال به کار می رود) بعلاوه </a:t>
            </a:r>
            <a:r>
              <a:rPr lang="en-US" dirty="0" smtClean="0"/>
              <a:t>m/2</a:t>
            </a:r>
            <a:r>
              <a:rPr lang="fa-IR" dirty="0" smtClean="0"/>
              <a:t> جفت ناشی از هیدروژنهای اضافی. این تعداد جفت الكترون برای اشغال </a:t>
            </a:r>
            <a:r>
              <a:rPr lang="en-US" dirty="0" smtClean="0"/>
              <a:t>s+ t + y </a:t>
            </a:r>
            <a:r>
              <a:rPr lang="fa-IR" dirty="0" smtClean="0"/>
              <a:t> پیوند اسکلتی و </a:t>
            </a:r>
            <a:r>
              <a:rPr lang="en-US" dirty="0" smtClean="0"/>
              <a:t>x</a:t>
            </a:r>
            <a:r>
              <a:rPr lang="fa-IR" dirty="0" smtClean="0"/>
              <a:t>پیوند به گروه </a:t>
            </a:r>
            <a:r>
              <a:rPr lang="en-US" dirty="0" smtClean="0"/>
              <a:t>B-H </a:t>
            </a:r>
            <a:r>
              <a:rPr lang="fa-IR" dirty="0" smtClean="0"/>
              <a:t>کافی است. بنابراین، معادله زیر را داریم:</a:t>
            </a:r>
          </a:p>
          <a:p>
            <a:pPr algn="just"/>
            <a:r>
              <a:rPr lang="en-US" dirty="0" smtClean="0"/>
              <a:t>n+ m/2= (</a:t>
            </a:r>
            <a:r>
              <a:rPr lang="en-US" dirty="0" err="1" smtClean="0"/>
              <a:t>s+t+y</a:t>
            </a:r>
            <a:r>
              <a:rPr lang="en-US" dirty="0" smtClean="0"/>
              <a:t>) +x</a:t>
            </a:r>
            <a:endParaRPr lang="fa-IR" dirty="0" smtClean="0"/>
          </a:p>
          <a:p>
            <a:pPr algn="just" rtl="1"/>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0976" y="370945"/>
            <a:ext cx="8095488" cy="3139321"/>
          </a:xfrm>
          <a:prstGeom prst="rect">
            <a:avLst/>
          </a:prstGeom>
        </p:spPr>
        <p:txBody>
          <a:bodyPr wrap="square">
            <a:spAutoFit/>
          </a:bodyPr>
          <a:lstStyle/>
          <a:p>
            <a:pPr algn="just" rtl="1"/>
            <a:r>
              <a:rPr lang="fa-IR" dirty="0" smtClean="0"/>
              <a:t>البته چند قاعده زیر میتوانند به تعیین بهترین ساختار از میان ساختارهای پیش بینی شده کمک کنند:</a:t>
            </a:r>
            <a:endParaRPr lang="en-US" dirty="0" smtClean="0"/>
          </a:p>
          <a:p>
            <a:pPr algn="just" rtl="1"/>
            <a:r>
              <a:rPr lang="fa-IR" dirty="0" smtClean="0"/>
              <a:t> - هر زوج از اتمهای </a:t>
            </a:r>
            <a:r>
              <a:rPr lang="en-US" dirty="0" smtClean="0"/>
              <a:t>B </a:t>
            </a:r>
            <a:r>
              <a:rPr lang="fa-IR" dirty="0" smtClean="0"/>
              <a:t>مجاور هم باید از طریق یکی از پیوندهای </a:t>
            </a:r>
            <a:r>
              <a:rPr lang="en-US" dirty="0" smtClean="0"/>
              <a:t>B-B</a:t>
            </a:r>
            <a:r>
              <a:rPr lang="fa-IR" dirty="0" smtClean="0"/>
              <a:t>،</a:t>
            </a:r>
            <a:r>
              <a:rPr lang="en-US" dirty="0" smtClean="0"/>
              <a:t>B-H-B </a:t>
            </a:r>
            <a:r>
              <a:rPr lang="fa-IR" dirty="0" smtClean="0"/>
              <a:t>یا </a:t>
            </a:r>
            <a:r>
              <a:rPr lang="en-US" dirty="0" smtClean="0"/>
              <a:t>B-B-B</a:t>
            </a:r>
          </a:p>
          <a:p>
            <a:pPr algn="just" rtl="1"/>
            <a:r>
              <a:rPr lang="fa-IR" dirty="0" smtClean="0"/>
              <a:t>به هم متصل شوند. </a:t>
            </a:r>
            <a:endParaRPr lang="en-US" dirty="0" smtClean="0"/>
          </a:p>
          <a:p>
            <a:pPr algn="just" rtl="1">
              <a:buFontTx/>
              <a:buChar char="-"/>
            </a:pPr>
            <a:r>
              <a:rPr lang="fa-IR" dirty="0" smtClean="0"/>
              <a:t>زوج های اتمهای </a:t>
            </a:r>
            <a:r>
              <a:rPr lang="en-US" dirty="0" smtClean="0"/>
              <a:t>B </a:t>
            </a:r>
            <a:r>
              <a:rPr lang="fa-IR" dirty="0" smtClean="0"/>
              <a:t>که از طریق یک پیوند دو مرکزی-دو الكترونی از نوع </a:t>
            </a:r>
            <a:r>
              <a:rPr lang="en-US" dirty="0" smtClean="0"/>
              <a:t>B-B </a:t>
            </a:r>
            <a:r>
              <a:rPr lang="fa-IR" dirty="0" smtClean="0"/>
              <a:t>به هم متصل شده اند، ممكن است از طریق پیوندهای </a:t>
            </a:r>
            <a:r>
              <a:rPr lang="en-US" dirty="0" smtClean="0"/>
              <a:t>B-H-B </a:t>
            </a:r>
            <a:r>
              <a:rPr lang="fa-IR" dirty="0" smtClean="0"/>
              <a:t>یا </a:t>
            </a:r>
            <a:r>
              <a:rPr lang="en-US" dirty="0" smtClean="0"/>
              <a:t>B-B-B</a:t>
            </a:r>
            <a:r>
              <a:rPr lang="fa-IR" dirty="0" smtClean="0"/>
              <a:t> به یکدیگر متصل نشوند.</a:t>
            </a:r>
          </a:p>
          <a:p>
            <a:pPr algn="just" rtl="1"/>
            <a:r>
              <a:rPr lang="fa-IR" dirty="0" smtClean="0"/>
              <a:t> - اتمهای </a:t>
            </a:r>
            <a:r>
              <a:rPr lang="en-US" dirty="0" smtClean="0"/>
              <a:t>B </a:t>
            </a:r>
            <a:r>
              <a:rPr lang="fa-IR" dirty="0" smtClean="0"/>
              <a:t>غير مجاور ممکن است از طریق پیوندهای اسکلتی </a:t>
            </a:r>
            <a:r>
              <a:rPr lang="en-US" dirty="0" smtClean="0"/>
              <a:t>B- B </a:t>
            </a:r>
            <a:r>
              <a:rPr lang="fa-IR" dirty="0" smtClean="0"/>
              <a:t>با یکدیگر متصل نشوند.</a:t>
            </a:r>
          </a:p>
          <a:p>
            <a:pPr algn="just" rtl="1"/>
            <a:r>
              <a:rPr lang="fa-IR" dirty="0" smtClean="0"/>
              <a:t> - اگر همه عوامل دیگر يكسان بود، ساختاری که تقارن بیشتری دارد، ترجیح داده میشود.</a:t>
            </a:r>
            <a:endParaRPr lang="en-US" dirty="0"/>
          </a:p>
        </p:txBody>
      </p:sp>
      <p:pic>
        <p:nvPicPr>
          <p:cNvPr id="1026" name="Picture 2"/>
          <p:cNvPicPr>
            <a:picLocks noChangeAspect="1" noChangeArrowheads="1"/>
          </p:cNvPicPr>
          <p:nvPr/>
        </p:nvPicPr>
        <p:blipFill>
          <a:blip r:embed="rId2"/>
          <a:srcRect/>
          <a:stretch>
            <a:fillRect/>
          </a:stretch>
        </p:blipFill>
        <p:spPr bwMode="auto">
          <a:xfrm>
            <a:off x="1323273" y="3683000"/>
            <a:ext cx="6955095" cy="2732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495301" y="1074739"/>
            <a:ext cx="8636000" cy="17713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1834"/>
            <a:ext cx="10485120" cy="3693319"/>
          </a:xfrm>
          <a:prstGeom prst="rect">
            <a:avLst/>
          </a:prstGeom>
        </p:spPr>
        <p:txBody>
          <a:bodyPr wrap="square">
            <a:spAutoFit/>
          </a:bodyPr>
          <a:lstStyle/>
          <a:p>
            <a:pPr algn="just" rtl="1"/>
            <a:r>
              <a:rPr lang="fa-IR" dirty="0" smtClean="0"/>
              <a:t>بوران </a:t>
            </a:r>
            <a:r>
              <a:rPr lang="fa-IR" dirty="0"/>
              <a:t>های خنثی و آنیونی را می توان بر حسب ساختار و استوکیومتری به شش کلاس (دسته) تقسیم کرد: </a:t>
            </a:r>
            <a:r>
              <a:rPr lang="fa-IR" b="1" dirty="0"/>
              <a:t>کلاس اول: </a:t>
            </a:r>
            <a:endParaRPr lang="en-US" b="1" dirty="0" smtClean="0"/>
          </a:p>
          <a:p>
            <a:pPr algn="just" rtl="1"/>
            <a:r>
              <a:rPr lang="fa-IR" dirty="0" smtClean="0"/>
              <a:t>کلاسترهای </a:t>
            </a:r>
            <a:r>
              <a:rPr lang="fa-IR" dirty="0"/>
              <a:t>کلوزو واژه کلوزو از واژه یونانی </a:t>
            </a:r>
            <a:r>
              <a:rPr lang="en-US" dirty="0" smtClean="0"/>
              <a:t> cloves </a:t>
            </a:r>
            <a:r>
              <a:rPr lang="fa-IR" dirty="0"/>
              <a:t>به معنی قفس اقتباس شده است. ساختار کلاسترهای کلوزو به صورت یک پلی هدرال (چند </a:t>
            </a:r>
            <a:r>
              <a:rPr lang="fa-IR" dirty="0" smtClean="0"/>
              <a:t>وجهی) </a:t>
            </a:r>
            <a:r>
              <a:rPr lang="fa-IR" dirty="0"/>
              <a:t>کامل و بسته است که اتم های بور، گوشه های آن را اشغال کرده اند. وجوه این پلی هدرال ها از نوع مثلث هستند. بنابراین، گاهی به این نوع پلي هدرال ها (چند وجهیها) در اصطلاح دلتاهدرون می گویند. بوران هایی که ساختار کلوزو دارند، به صورت آنیونی هستند و فرمول عمومی آنها را به صورت </a:t>
            </a:r>
            <a:r>
              <a:rPr lang="en-US" dirty="0" smtClean="0"/>
              <a:t>B</a:t>
            </a:r>
            <a:r>
              <a:rPr lang="en-US" baseline="-25000" dirty="0" smtClean="0"/>
              <a:t>n</a:t>
            </a:r>
            <a:r>
              <a:rPr lang="en-US" dirty="0" smtClean="0"/>
              <a:t>H</a:t>
            </a:r>
            <a:r>
              <a:rPr lang="en-US" baseline="-25000" dirty="0" smtClean="0"/>
              <a:t>n</a:t>
            </a:r>
            <a:r>
              <a:rPr lang="en-US" baseline="30000" dirty="0" smtClean="0"/>
              <a:t>-2</a:t>
            </a:r>
            <a:r>
              <a:rPr lang="fa-IR" baseline="30000" dirty="0" smtClean="0"/>
              <a:t> </a:t>
            </a:r>
            <a:r>
              <a:rPr lang="fa-IR" dirty="0" smtClean="0"/>
              <a:t>مینویسند</a:t>
            </a:r>
            <a:r>
              <a:rPr lang="fa-IR" dirty="0"/>
              <a:t>. هر یک از گوشه های یک کلاستر کلوزو توسط گروه های </a:t>
            </a:r>
            <a:r>
              <a:rPr lang="en-US" dirty="0" smtClean="0"/>
              <a:t>B-H </a:t>
            </a:r>
            <a:r>
              <a:rPr lang="fa-IR" dirty="0" smtClean="0"/>
              <a:t> اشغال </a:t>
            </a:r>
            <a:r>
              <a:rPr lang="fa-IR" dirty="0"/>
              <a:t>شده است. محاسبات اوربیتال مولکولی نشان می دهند که بوران های کلوزو دارای </a:t>
            </a:r>
            <a:r>
              <a:rPr lang="en-US" dirty="0" smtClean="0"/>
              <a:t>(2n+1) </a:t>
            </a:r>
            <a:r>
              <a:rPr lang="fa-IR" dirty="0" smtClean="0"/>
              <a:t> اوربیتال </a:t>
            </a:r>
            <a:r>
              <a:rPr lang="fa-IR" dirty="0"/>
              <a:t>مولكولی پیوندی هستند که شامل </a:t>
            </a:r>
            <a:r>
              <a:rPr lang="en-US" dirty="0"/>
              <a:t>n </a:t>
            </a:r>
            <a:r>
              <a:rPr lang="fa-IR" dirty="0" smtClean="0"/>
              <a:t> اوربیتال </a:t>
            </a:r>
            <a:r>
              <a:rPr lang="fa-IR" dirty="0"/>
              <a:t>مولكولی مربوط به پیوندهای سیگمای </a:t>
            </a:r>
            <a:r>
              <a:rPr lang="fa-IR" dirty="0" smtClean="0"/>
              <a:t>از نوع</a:t>
            </a:r>
            <a:r>
              <a:rPr lang="en-US" dirty="0" smtClean="0"/>
              <a:t>B-H </a:t>
            </a:r>
            <a:r>
              <a:rPr lang="fa-IR" dirty="0" smtClean="0"/>
              <a:t> و </a:t>
            </a:r>
            <a:r>
              <a:rPr lang="en-US" dirty="0" smtClean="0"/>
              <a:t>(n+1</a:t>
            </a:r>
            <a:r>
              <a:rPr lang="en-US" dirty="0"/>
              <a:t>) </a:t>
            </a:r>
            <a:r>
              <a:rPr lang="fa-IR" dirty="0" smtClean="0"/>
              <a:t> اوربیتال </a:t>
            </a:r>
            <a:r>
              <a:rPr lang="fa-IR" dirty="0"/>
              <a:t>پیوندی در هسته مرکزی می شود. این </a:t>
            </a:r>
            <a:r>
              <a:rPr lang="en-US" dirty="0"/>
              <a:t>(n+1) </a:t>
            </a:r>
            <a:r>
              <a:rPr lang="fa-IR" dirty="0" smtClean="0"/>
              <a:t> اوربیتال </a:t>
            </a:r>
            <a:r>
              <a:rPr lang="fa-IR" dirty="0"/>
              <a:t>پیوندی را در اصطلاح اوربیتال های پیوندی اسکلتی با چارچوبی می نامند. هر یک از این </a:t>
            </a:r>
            <a:r>
              <a:rPr lang="en-US" dirty="0"/>
              <a:t>(n+1) </a:t>
            </a:r>
            <a:r>
              <a:rPr lang="fa-IR" dirty="0" smtClean="0"/>
              <a:t> اوربیتال </a:t>
            </a:r>
            <a:r>
              <a:rPr lang="fa-IR" dirty="0"/>
              <a:t>حاوی دو الكترون است. بنابراین، تعداد كل الكترونهایی که برای تشکیل اسكلت یا چارچوب در کلاستر کلوزو نیاز است برابر 2+ </a:t>
            </a:r>
            <a:r>
              <a:rPr lang="en-US" dirty="0" smtClean="0"/>
              <a:t>2(n+1</a:t>
            </a:r>
            <a:r>
              <a:rPr lang="en-US" dirty="0"/>
              <a:t>) </a:t>
            </a:r>
            <a:r>
              <a:rPr lang="en-US" dirty="0" smtClean="0"/>
              <a:t>= </a:t>
            </a:r>
            <a:r>
              <a:rPr lang="en-US" dirty="0"/>
              <a:t>2n </a:t>
            </a:r>
            <a:r>
              <a:rPr lang="fa-IR" dirty="0" smtClean="0"/>
              <a:t> است</a:t>
            </a:r>
            <a:r>
              <a:rPr lang="fa-IR" dirty="0"/>
              <a:t>. یکی از مشهورترین آنیونهای بوران که ساختار كلوزی دارد، آنیون </a:t>
            </a:r>
            <a:r>
              <a:rPr lang="en-US" dirty="0" smtClean="0"/>
              <a:t>B</a:t>
            </a:r>
            <a:r>
              <a:rPr lang="en-US" baseline="-25000" dirty="0" smtClean="0"/>
              <a:t>2</a:t>
            </a:r>
            <a:r>
              <a:rPr lang="en-US" dirty="0" smtClean="0"/>
              <a:t>H</a:t>
            </a:r>
            <a:r>
              <a:rPr lang="en-US" baseline="-25000" dirty="0" smtClean="0"/>
              <a:t>6</a:t>
            </a:r>
            <a:r>
              <a:rPr lang="en-US" baseline="30000" dirty="0" smtClean="0"/>
              <a:t>-2 </a:t>
            </a:r>
            <a:r>
              <a:rPr lang="fa-IR" baseline="30000" dirty="0" smtClean="0"/>
              <a:t> </a:t>
            </a:r>
            <a:r>
              <a:rPr lang="fa-IR" dirty="0" smtClean="0"/>
              <a:t>است:</a:t>
            </a:r>
          </a:p>
        </p:txBody>
      </p:sp>
      <p:pic>
        <p:nvPicPr>
          <p:cNvPr id="3" name="Picture 2"/>
          <p:cNvPicPr>
            <a:picLocks noChangeAspect="1"/>
          </p:cNvPicPr>
          <p:nvPr/>
        </p:nvPicPr>
        <p:blipFill>
          <a:blip r:embed="rId2"/>
          <a:stretch>
            <a:fillRect/>
          </a:stretch>
        </p:blipFill>
        <p:spPr>
          <a:xfrm>
            <a:off x="1186244" y="3663506"/>
            <a:ext cx="4641532" cy="2939474"/>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3568" y="307539"/>
            <a:ext cx="9777984" cy="3139321"/>
          </a:xfrm>
          <a:prstGeom prst="rect">
            <a:avLst/>
          </a:prstGeom>
        </p:spPr>
        <p:txBody>
          <a:bodyPr wrap="square">
            <a:spAutoFit/>
          </a:bodyPr>
          <a:lstStyle/>
          <a:p>
            <a:pPr algn="just" rtl="1"/>
            <a:r>
              <a:rPr lang="fa-IR" dirty="0"/>
              <a:t>تقارن این آنیون از نوع اکتاهدرال است و اتمهای </a:t>
            </a:r>
            <a:r>
              <a:rPr lang="en-US" dirty="0"/>
              <a:t>B </a:t>
            </a:r>
            <a:r>
              <a:rPr lang="fa-IR" dirty="0"/>
              <a:t> گوشه های یک هشت وجهی را اشغال نمودداند. هر یک از اتمهای بور در این آنیون، چهار اوربیتال والانس (ظرفیت) خود را در پیوند شرکت می دهند. بنابراین، 24 = 4 × 6 اوربيتال والانس بور در این کلاستر شرکت دارند. این 24 اوربيتال را می توان به دو مجموعه 12 عضوی تقسیم کرد. اگر مطابق شكل زیر جهت محور </a:t>
            </a:r>
            <a:r>
              <a:rPr lang="en-US" dirty="0"/>
              <a:t>z</a:t>
            </a:r>
            <a:r>
              <a:rPr lang="fa-IR" dirty="0"/>
              <a:t> در هر اتم بور را به سمت مرکز هشت وجهی در نظر بگیریم، آنگاه شش اوربیتال </a:t>
            </a:r>
            <a:r>
              <a:rPr lang="en-US" dirty="0" err="1"/>
              <a:t>p</a:t>
            </a:r>
            <a:r>
              <a:rPr lang="en-US" sz="1100" dirty="0" err="1"/>
              <a:t>z</a:t>
            </a:r>
            <a:r>
              <a:rPr lang="en-US" dirty="0"/>
              <a:t> </a:t>
            </a:r>
            <a:r>
              <a:rPr lang="fa-IR" dirty="0"/>
              <a:t> و شش اوربیتال که </a:t>
            </a:r>
            <a:r>
              <a:rPr lang="en-US" dirty="0"/>
              <a:t>s</a:t>
            </a:r>
            <a:r>
              <a:rPr lang="fa-IR" dirty="0"/>
              <a:t> مجموعه هایی را تشکیل می دهند که حاوی هیبریدهای </a:t>
            </a:r>
            <a:r>
              <a:rPr lang="en-US" dirty="0" err="1"/>
              <a:t>sp</a:t>
            </a:r>
            <a:r>
              <a:rPr lang="fa-IR" dirty="0"/>
              <a:t> هستند</a:t>
            </a:r>
            <a:r>
              <a:rPr lang="fa-IR" dirty="0" smtClean="0"/>
              <a:t>.</a:t>
            </a:r>
          </a:p>
          <a:p>
            <a:pPr algn="just" rtl="1"/>
            <a:r>
              <a:rPr lang="fa-IR" dirty="0"/>
              <a:t> از این دوازده اوربیتال هیبریدی </a:t>
            </a:r>
            <a:r>
              <a:rPr lang="en-US" dirty="0" err="1"/>
              <a:t>sp</a:t>
            </a:r>
            <a:r>
              <a:rPr lang="en-US" dirty="0"/>
              <a:t> </a:t>
            </a:r>
            <a:r>
              <a:rPr lang="fa-IR" dirty="0" smtClean="0"/>
              <a:t> شش </a:t>
            </a:r>
            <a:r>
              <a:rPr lang="fa-IR" dirty="0"/>
              <a:t>اوربیتال از نظر تقارنی برای پیوند با شش </a:t>
            </a:r>
            <a:r>
              <a:rPr lang="fa-IR" dirty="0" smtClean="0"/>
              <a:t>اوربیتال </a:t>
            </a:r>
            <a:r>
              <a:rPr lang="en-US" dirty="0" smtClean="0"/>
              <a:t>s</a:t>
            </a:r>
            <a:r>
              <a:rPr lang="fa-IR" dirty="0" smtClean="0"/>
              <a:t> اتمهای </a:t>
            </a:r>
            <a:r>
              <a:rPr lang="fa-IR" dirty="0"/>
              <a:t>هیدروژن </a:t>
            </a:r>
            <a:r>
              <a:rPr lang="fa-IR" dirty="0" smtClean="0"/>
              <a:t>مناسب </a:t>
            </a:r>
            <a:r>
              <a:rPr lang="fa-IR" dirty="0"/>
              <a:t>هستند و شش اوربیتال هیبریدی دیگر برای تقویت اسكلت یا چارچوب </a:t>
            </a:r>
            <a:r>
              <a:rPr lang="en-US" dirty="0"/>
              <a:t>B6 </a:t>
            </a:r>
            <a:r>
              <a:rPr lang="fa-IR" dirty="0" smtClean="0"/>
              <a:t> استفاده </a:t>
            </a:r>
            <a:r>
              <a:rPr lang="fa-IR" dirty="0"/>
              <a:t>می شوند. همچنین دو اوربیتال اتمی </a:t>
            </a:r>
            <a:r>
              <a:rPr lang="en-US" dirty="0" err="1"/>
              <a:t>px</a:t>
            </a:r>
            <a:r>
              <a:rPr lang="en-US" dirty="0"/>
              <a:t> </a:t>
            </a:r>
            <a:r>
              <a:rPr lang="fa-IR" dirty="0" smtClean="0"/>
              <a:t> و </a:t>
            </a:r>
            <a:r>
              <a:rPr lang="en-US" dirty="0" err="1" smtClean="0"/>
              <a:t>py</a:t>
            </a:r>
            <a:r>
              <a:rPr lang="fa-IR" dirty="0" smtClean="0"/>
              <a:t> </a:t>
            </a:r>
            <a:r>
              <a:rPr lang="fa-IR" dirty="0"/>
              <a:t>هيبريد نشده در هر اتم </a:t>
            </a:r>
            <a:r>
              <a:rPr lang="fa-IR" dirty="0" smtClean="0"/>
              <a:t>بور</a:t>
            </a:r>
            <a:r>
              <a:rPr lang="fa-IR" dirty="0"/>
              <a:t>، در مجموع تشکیل یک مجموعه 12 عضوى (12 = اوربیتال هیبرید نشده 2 × 6 اتم بور) می دهند که منحصرا برای تشكیل پیوندهای بور- بور </a:t>
            </a:r>
            <a:r>
              <a:rPr lang="en-US" dirty="0" smtClean="0"/>
              <a:t>B-B</a:t>
            </a:r>
            <a:r>
              <a:rPr lang="fa-IR" dirty="0" smtClean="0"/>
              <a:t> اسكلت </a:t>
            </a:r>
            <a:r>
              <a:rPr lang="fa-IR" dirty="0"/>
              <a:t>(چارچوب) در دسترس هستند.</a:t>
            </a:r>
            <a:endParaRPr lang="en-US" dirty="0"/>
          </a:p>
        </p:txBody>
      </p:sp>
      <p:pic>
        <p:nvPicPr>
          <p:cNvPr id="5" name="Picture 4"/>
          <p:cNvPicPr>
            <a:picLocks noChangeAspect="1"/>
          </p:cNvPicPr>
          <p:nvPr/>
        </p:nvPicPr>
        <p:blipFill>
          <a:blip r:embed="rId2"/>
          <a:stretch>
            <a:fillRect/>
          </a:stretch>
        </p:blipFill>
        <p:spPr>
          <a:xfrm>
            <a:off x="1511109" y="3723859"/>
            <a:ext cx="5682171" cy="3015428"/>
          </a:xfrm>
          <a:prstGeom prst="rect">
            <a:avLst/>
          </a:prstGeom>
        </p:spPr>
      </p:pic>
    </p:spTree>
    <p:extLst>
      <p:ext uri="{BB962C8B-B14F-4D97-AF65-F5344CB8AC3E}">
        <p14:creationId xmlns:p14="http://schemas.microsoft.com/office/powerpoint/2010/main" val="4032069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 y="202704"/>
            <a:ext cx="9034272" cy="2031325"/>
          </a:xfrm>
          <a:prstGeom prst="rect">
            <a:avLst/>
          </a:prstGeom>
        </p:spPr>
        <p:txBody>
          <a:bodyPr wrap="square">
            <a:spAutoFit/>
          </a:bodyPr>
          <a:lstStyle/>
          <a:p>
            <a:pPr algn="just" rtl="1"/>
            <a:r>
              <a:rPr lang="fa-IR" dirty="0"/>
              <a:t>هر مجموعه از شش اوربیتال </a:t>
            </a:r>
            <a:r>
              <a:rPr lang="en-US" dirty="0" err="1" smtClean="0"/>
              <a:t>pz</a:t>
            </a:r>
            <a:r>
              <a:rPr lang="en-US" dirty="0" smtClean="0"/>
              <a:t> </a:t>
            </a:r>
            <a:r>
              <a:rPr lang="fa-IR" dirty="0" smtClean="0"/>
              <a:t> و </a:t>
            </a:r>
            <a:r>
              <a:rPr lang="fa-IR" dirty="0"/>
              <a:t>اتمهای بور دارای تقارن يکسانی هستند که می توان آنها را به صورت نمایش کاهش ناپذير </a:t>
            </a:r>
            <a:r>
              <a:rPr lang="en-US" dirty="0" smtClean="0"/>
              <a:t>A1g+ </a:t>
            </a:r>
            <a:r>
              <a:rPr lang="en-US" dirty="0"/>
              <a:t>E + </a:t>
            </a:r>
            <a:r>
              <a:rPr lang="en-US" dirty="0" smtClean="0"/>
              <a:t>T1u </a:t>
            </a:r>
            <a:r>
              <a:rPr lang="fa-IR" dirty="0" smtClean="0"/>
              <a:t> نشان </a:t>
            </a:r>
            <a:r>
              <a:rPr lang="fa-IR" dirty="0"/>
              <a:t>داد. بطوریکه هر اوربیتال </a:t>
            </a:r>
            <a:r>
              <a:rPr lang="en-US" dirty="0" smtClean="0"/>
              <a:t>S </a:t>
            </a:r>
            <a:r>
              <a:rPr lang="fa-IR" dirty="0" smtClean="0"/>
              <a:t> و </a:t>
            </a:r>
            <a:r>
              <a:rPr lang="en-US" dirty="0" err="1" smtClean="0"/>
              <a:t>pz</a:t>
            </a:r>
            <a:r>
              <a:rPr lang="fa-IR" dirty="0" smtClean="0"/>
              <a:t> در </a:t>
            </a:r>
            <a:r>
              <a:rPr lang="fa-IR" dirty="0"/>
              <a:t>هر اتم بور، تشکیل دو اوربیتال هیبریدی </a:t>
            </a:r>
            <a:r>
              <a:rPr lang="en-US" dirty="0" err="1" smtClean="0"/>
              <a:t>sp</a:t>
            </a:r>
            <a:r>
              <a:rPr lang="fa-IR" dirty="0" smtClean="0"/>
              <a:t> میدهند. این </a:t>
            </a:r>
            <a:r>
              <a:rPr lang="fa-IR" dirty="0"/>
              <a:t>دوازده اوربیتال هیبریدی </a:t>
            </a:r>
            <a:r>
              <a:rPr lang="en-US" dirty="0" err="1"/>
              <a:t>sp</a:t>
            </a:r>
            <a:r>
              <a:rPr lang="en-US" dirty="0"/>
              <a:t> </a:t>
            </a:r>
            <a:r>
              <a:rPr lang="fa-IR" dirty="0" smtClean="0"/>
              <a:t> از </a:t>
            </a:r>
            <a:r>
              <a:rPr lang="fa-IR" dirty="0"/>
              <a:t>نظر جهت گیری به دو دسته تقسیم می شوند. شش اوربیتال هیبریدی به سمت اتمهای هیدروژن و شش اوربیتال هیبریدی دیگر به سمت مرکز کلاستر جهت گیری می کنند. شكل </a:t>
            </a:r>
            <a:r>
              <a:rPr lang="fa-IR" dirty="0" smtClean="0"/>
              <a:t>زیر اوربیتالهای </a:t>
            </a:r>
            <a:r>
              <a:rPr lang="en-US" dirty="0" smtClean="0"/>
              <a:t>A1g </a:t>
            </a:r>
            <a:r>
              <a:rPr lang="fa-IR" dirty="0" smtClean="0"/>
              <a:t> و </a:t>
            </a:r>
            <a:r>
              <a:rPr lang="en-US" dirty="0" smtClean="0"/>
              <a:t>T1u </a:t>
            </a:r>
            <a:r>
              <a:rPr lang="fa-IR" dirty="0"/>
              <a:t>چارچوب را که متشکل از این اوربیتالهای هیبریدی </a:t>
            </a:r>
            <a:r>
              <a:rPr lang="en-US" dirty="0" err="1"/>
              <a:t>sp</a:t>
            </a:r>
            <a:r>
              <a:rPr lang="en-US" dirty="0"/>
              <a:t> </a:t>
            </a:r>
            <a:r>
              <a:rPr lang="fa-IR" dirty="0" smtClean="0"/>
              <a:t> هستند </a:t>
            </a:r>
            <a:r>
              <a:rPr lang="fa-IR" dirty="0"/>
              <a:t>و به سمت مرکز هشت وجهی جهت گیری کرده اند، نشان می دهد. </a:t>
            </a:r>
            <a:endParaRPr lang="en-US" dirty="0"/>
          </a:p>
        </p:txBody>
      </p:sp>
      <p:pic>
        <p:nvPicPr>
          <p:cNvPr id="5" name="Picture 4"/>
          <p:cNvPicPr>
            <a:picLocks noChangeAspect="1"/>
          </p:cNvPicPr>
          <p:nvPr/>
        </p:nvPicPr>
        <p:blipFill>
          <a:blip r:embed="rId2"/>
          <a:stretch>
            <a:fillRect/>
          </a:stretch>
        </p:blipFill>
        <p:spPr>
          <a:xfrm>
            <a:off x="890016" y="2234029"/>
            <a:ext cx="7620000" cy="4410611"/>
          </a:xfrm>
          <a:prstGeom prst="rect">
            <a:avLst/>
          </a:prstGeom>
        </p:spPr>
      </p:pic>
    </p:spTree>
    <p:extLst>
      <p:ext uri="{BB962C8B-B14F-4D97-AF65-F5344CB8AC3E}">
        <p14:creationId xmlns:p14="http://schemas.microsoft.com/office/powerpoint/2010/main" val="36872967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3024" y="246579"/>
            <a:ext cx="8461248" cy="1754326"/>
          </a:xfrm>
          <a:prstGeom prst="rect">
            <a:avLst/>
          </a:prstGeom>
        </p:spPr>
        <p:txBody>
          <a:bodyPr wrap="square">
            <a:spAutoFit/>
          </a:bodyPr>
          <a:lstStyle/>
          <a:p>
            <a:pPr algn="just" rtl="1"/>
            <a:r>
              <a:rPr lang="fa-IR" b="1" dirty="0">
                <a:solidFill>
                  <a:schemeClr val="accent1">
                    <a:lumMod val="75000"/>
                  </a:schemeClr>
                </a:solidFill>
              </a:rPr>
              <a:t>کلاس دوم: </a:t>
            </a:r>
            <a:r>
              <a:rPr lang="fa-IR" dirty="0"/>
              <a:t>کلاسترهای نيدو واژه نیدو از واژه </a:t>
            </a:r>
            <a:r>
              <a:rPr lang="fa-IR" dirty="0" smtClean="0"/>
              <a:t>لاتین</a:t>
            </a:r>
            <a:r>
              <a:rPr lang="en-US" dirty="0" err="1" smtClean="0"/>
              <a:t>nidus</a:t>
            </a:r>
            <a:r>
              <a:rPr lang="en-US" dirty="0" smtClean="0"/>
              <a:t> </a:t>
            </a:r>
            <a:r>
              <a:rPr lang="fa-IR" dirty="0" smtClean="0"/>
              <a:t> به </a:t>
            </a:r>
            <a:r>
              <a:rPr lang="fa-IR" dirty="0"/>
              <a:t>معني لانه اقتباس شده است. این کلاسترها ساختار بسته ندارند بلكه یک ساختار قفسی باز یا لانه مانند دارند. اگر یک گوشه (رأس) را از یک کلاستر کلوزو حذف کنیم، آنگاه یک کلاستر نیدو ایجاد می شود. شكل </a:t>
            </a:r>
            <a:r>
              <a:rPr lang="fa-IR" dirty="0" smtClean="0"/>
              <a:t>زیر چگونگی </a:t>
            </a:r>
            <a:r>
              <a:rPr lang="fa-IR" dirty="0"/>
              <a:t>مشتق شدن ساختار نیدو از ساختار کلوزو با حذف یک گوشه (رأس) از آن را نشان می دهد. در این شکل، یک گوشه (رأس) از کلاستر </a:t>
            </a:r>
            <a:r>
              <a:rPr lang="en-US" dirty="0" err="1" smtClean="0"/>
              <a:t>closo</a:t>
            </a:r>
            <a:r>
              <a:rPr lang="en-US" dirty="0" smtClean="0"/>
              <a:t>-</a:t>
            </a:r>
            <a:r>
              <a:rPr lang="en-US" dirty="0"/>
              <a:t>[B</a:t>
            </a:r>
            <a:r>
              <a:rPr lang="en-US" baseline="-25000" dirty="0"/>
              <a:t>2</a:t>
            </a:r>
            <a:r>
              <a:rPr lang="en-US" dirty="0"/>
              <a:t>H</a:t>
            </a:r>
            <a:r>
              <a:rPr lang="en-US" baseline="-25000" dirty="0"/>
              <a:t>6</a:t>
            </a:r>
            <a:r>
              <a:rPr lang="en-US" dirty="0"/>
              <a:t>]</a:t>
            </a:r>
            <a:r>
              <a:rPr lang="en-US" baseline="30000" dirty="0"/>
              <a:t>-2</a:t>
            </a:r>
            <a:endParaRPr lang="en-US" dirty="0"/>
          </a:p>
          <a:p>
            <a:pPr algn="just" rtl="1"/>
            <a:r>
              <a:rPr lang="en-US" dirty="0" smtClean="0"/>
              <a:t> </a:t>
            </a:r>
            <a:r>
              <a:rPr lang="fa-IR" dirty="0"/>
              <a:t>حذف شده و یک کلاستر , </a:t>
            </a:r>
            <a:r>
              <a:rPr lang="en-US" dirty="0" err="1" smtClean="0"/>
              <a:t>nido</a:t>
            </a:r>
            <a:r>
              <a:rPr lang="en-US" dirty="0" smtClean="0"/>
              <a:t>- B</a:t>
            </a:r>
            <a:r>
              <a:rPr lang="en-US" baseline="-25000" dirty="0" smtClean="0"/>
              <a:t>5</a:t>
            </a:r>
            <a:r>
              <a:rPr lang="en-US" dirty="0" smtClean="0"/>
              <a:t>H</a:t>
            </a:r>
            <a:r>
              <a:rPr lang="en-US" baseline="-25000" dirty="0" smtClean="0"/>
              <a:t>9</a:t>
            </a:r>
            <a:r>
              <a:rPr lang="en-US" dirty="0" smtClean="0"/>
              <a:t> </a:t>
            </a:r>
            <a:r>
              <a:rPr lang="fa-IR" dirty="0" smtClean="0"/>
              <a:t> ایجاد </a:t>
            </a:r>
            <a:r>
              <a:rPr lang="fa-IR" dirty="0"/>
              <a:t>می شود.</a:t>
            </a:r>
            <a:endParaRPr lang="en-US" dirty="0"/>
          </a:p>
        </p:txBody>
      </p:sp>
      <p:pic>
        <p:nvPicPr>
          <p:cNvPr id="5" name="Picture 4"/>
          <p:cNvPicPr>
            <a:picLocks noChangeAspect="1"/>
          </p:cNvPicPr>
          <p:nvPr/>
        </p:nvPicPr>
        <p:blipFill>
          <a:blip r:embed="rId2"/>
          <a:stretch>
            <a:fillRect/>
          </a:stretch>
        </p:blipFill>
        <p:spPr>
          <a:xfrm>
            <a:off x="1267968" y="2173295"/>
            <a:ext cx="7388352" cy="4032433"/>
          </a:xfrm>
          <a:prstGeom prst="rect">
            <a:avLst/>
          </a:prstGeom>
        </p:spPr>
      </p:pic>
    </p:spTree>
    <p:extLst>
      <p:ext uri="{BB962C8B-B14F-4D97-AF65-F5344CB8AC3E}">
        <p14:creationId xmlns:p14="http://schemas.microsoft.com/office/powerpoint/2010/main" val="20795357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57856" y="584582"/>
            <a:ext cx="6096000" cy="787652"/>
          </a:xfrm>
          <a:prstGeom prst="rect">
            <a:avLst/>
          </a:prstGeom>
        </p:spPr>
        <p:txBody>
          <a:bodyPr>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cs typeface="Arial" panose="020B0604020202020204" pitchFamily="34" charset="0"/>
              </a:rPr>
              <a:t>فرمول عمومی بورانهای نیدو به صورت زیر است:</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n+4, </a:t>
            </a: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n+3</a:t>
            </a:r>
            <a:r>
              <a:rPr lang="en-US" baseline="30000" dirty="0">
                <a:latin typeface="Calibri" panose="020F0502020204030204" pitchFamily="34" charset="0"/>
                <a:ea typeface="Calibri" panose="020F0502020204030204" pitchFamily="34" charset="0"/>
                <a:cs typeface="Arial" panose="020B0604020202020204" pitchFamily="34" charset="0"/>
              </a:rPr>
              <a:t>-1 </a:t>
            </a:r>
            <a:r>
              <a:rPr lang="en-US" dirty="0">
                <a:latin typeface="Calibri" panose="020F0502020204030204" pitchFamily="34" charset="0"/>
                <a:ea typeface="Calibri" panose="020F0502020204030204" pitchFamily="34" charset="0"/>
                <a:cs typeface="Arial" panose="020B0604020202020204" pitchFamily="34" charset="0"/>
              </a:rPr>
              <a:t>, 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n+2</a:t>
            </a:r>
            <a:r>
              <a:rPr lang="en-US" baseline="30000" dirty="0">
                <a:latin typeface="Calibri" panose="020F0502020204030204" pitchFamily="34" charset="0"/>
                <a:ea typeface="Calibri" panose="020F0502020204030204" pitchFamily="34" charset="0"/>
                <a:cs typeface="Arial" panose="020B0604020202020204" pitchFamily="34" charset="0"/>
              </a:rPr>
              <a:t>2-</a:t>
            </a:r>
            <a:r>
              <a:rPr lang="en-US" dirty="0">
                <a:latin typeface="Calibri" panose="020F0502020204030204" pitchFamily="34" charset="0"/>
                <a:ea typeface="Calibri" panose="020F0502020204030204" pitchFamily="34" charset="0"/>
                <a:cs typeface="Arial" panose="020B0604020202020204" pitchFamily="34" charset="0"/>
              </a:rPr>
              <a:t>, 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n-1</a:t>
            </a:r>
            <a:r>
              <a:rPr lang="en-US" baseline="30000" dirty="0">
                <a:latin typeface="Calibri" panose="020F0502020204030204" pitchFamily="34" charset="0"/>
                <a:ea typeface="Calibri" panose="020F0502020204030204" pitchFamily="34" charset="0"/>
                <a:cs typeface="Arial" panose="020B0604020202020204" pitchFamily="34" charset="0"/>
              </a:rPr>
              <a:t>3-</a:t>
            </a:r>
            <a:r>
              <a:rPr lang="en-US" dirty="0">
                <a:latin typeface="Calibri" panose="020F0502020204030204" pitchFamily="34" charset="0"/>
                <a:ea typeface="Calibri" panose="020F0502020204030204" pitchFamily="34" charset="0"/>
                <a:cs typeface="Arial" panose="020B0604020202020204" pitchFamily="34" charset="0"/>
              </a:rPr>
              <a:t>, 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baseline="30000" dirty="0">
                <a:latin typeface="Calibri" panose="020F0502020204030204" pitchFamily="34" charset="0"/>
                <a:ea typeface="Calibri" panose="020F0502020204030204" pitchFamily="34" charset="0"/>
                <a:cs typeface="Arial" panose="020B0604020202020204" pitchFamily="34" charset="0"/>
              </a:rPr>
              <a:t>4-</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34112" y="1544288"/>
            <a:ext cx="9302496" cy="646331"/>
          </a:xfrm>
          <a:prstGeom prst="rect">
            <a:avLst/>
          </a:prstGeom>
        </p:spPr>
        <p:txBody>
          <a:bodyPr wrap="square">
            <a:spAutoFit/>
          </a:bodyPr>
          <a:lstStyle/>
          <a:p>
            <a:pPr algn="just" rtl="1"/>
            <a:r>
              <a:rPr lang="fa-IR" dirty="0" smtClean="0"/>
              <a:t>تعداد </a:t>
            </a:r>
            <a:r>
              <a:rPr lang="fa-IR" dirty="0"/>
              <a:t>کل الكترونهای والانس (پیوندی) بوران های نیدو از معادله </a:t>
            </a:r>
            <a:r>
              <a:rPr lang="en-US" dirty="0" smtClean="0"/>
              <a:t>(4n+4)</a:t>
            </a:r>
            <a:r>
              <a:rPr lang="fa-IR" dirty="0" smtClean="0"/>
              <a:t> تبعیت </a:t>
            </a:r>
            <a:r>
              <a:rPr lang="fa-IR" dirty="0"/>
              <a:t>میکند و جواب </a:t>
            </a:r>
            <a:r>
              <a:rPr lang="en-US" dirty="0"/>
              <a:t>n </a:t>
            </a:r>
            <a:r>
              <a:rPr lang="fa-IR" dirty="0" smtClean="0"/>
              <a:t> در </a:t>
            </a:r>
            <a:r>
              <a:rPr lang="fa-IR" dirty="0"/>
              <a:t>این معادله برابر تعداد اتم های بور </a:t>
            </a:r>
            <a:r>
              <a:rPr lang="fa-IR" dirty="0" smtClean="0"/>
              <a:t>یا </a:t>
            </a:r>
            <a:r>
              <a:rPr lang="fa-IR" dirty="0"/>
              <a:t>تعداد گوشه های ساختار قفس باز در بوران نیدو است.</a:t>
            </a:r>
            <a:endParaRPr lang="en-US" dirty="0"/>
          </a:p>
        </p:txBody>
      </p:sp>
      <p:sp>
        <p:nvSpPr>
          <p:cNvPr id="6" name="Rectangle 5"/>
          <p:cNvSpPr/>
          <p:nvPr/>
        </p:nvSpPr>
        <p:spPr>
          <a:xfrm>
            <a:off x="493776" y="3153787"/>
            <a:ext cx="8583168" cy="2585323"/>
          </a:xfrm>
          <a:prstGeom prst="rect">
            <a:avLst/>
          </a:prstGeom>
        </p:spPr>
        <p:txBody>
          <a:bodyPr wrap="square">
            <a:spAutoFit/>
          </a:bodyPr>
          <a:lstStyle/>
          <a:p>
            <a:pPr algn="just" rtl="1"/>
            <a:r>
              <a:rPr lang="fa-IR" dirty="0"/>
              <a:t>مثال: نشان دهید که بوران </a:t>
            </a:r>
            <a:r>
              <a:rPr lang="en-US" dirty="0" smtClean="0"/>
              <a:t>B</a:t>
            </a:r>
            <a:r>
              <a:rPr lang="en-US" baseline="-25000" dirty="0" smtClean="0"/>
              <a:t>5</a:t>
            </a:r>
            <a:r>
              <a:rPr lang="en-US" dirty="0" smtClean="0"/>
              <a:t>H</a:t>
            </a:r>
            <a:r>
              <a:rPr lang="en-US" baseline="-25000" dirty="0" smtClean="0"/>
              <a:t>9</a:t>
            </a:r>
            <a:r>
              <a:rPr lang="en-US" dirty="0" smtClean="0"/>
              <a:t> </a:t>
            </a:r>
            <a:r>
              <a:rPr lang="fa-IR" dirty="0" smtClean="0"/>
              <a:t> ساختار نیدو </a:t>
            </a:r>
            <a:r>
              <a:rPr lang="fa-IR" dirty="0"/>
              <a:t>دارد</a:t>
            </a:r>
            <a:r>
              <a:rPr lang="fa-IR" dirty="0" smtClean="0"/>
              <a:t>.</a:t>
            </a:r>
          </a:p>
          <a:p>
            <a:pPr algn="just" rtl="1"/>
            <a:r>
              <a:rPr lang="fa-IR" dirty="0" smtClean="0"/>
              <a:t> </a:t>
            </a:r>
            <a:r>
              <a:rPr lang="fa-IR" dirty="0"/>
              <a:t>اول اینکه فرمول بوران </a:t>
            </a:r>
            <a:r>
              <a:rPr lang="en-US" dirty="0"/>
              <a:t>B</a:t>
            </a:r>
            <a:r>
              <a:rPr lang="en-US" baseline="-25000" dirty="0"/>
              <a:t>5</a:t>
            </a:r>
            <a:r>
              <a:rPr lang="en-US" dirty="0"/>
              <a:t>H</a:t>
            </a:r>
            <a:r>
              <a:rPr lang="en-US" baseline="-25000" dirty="0"/>
              <a:t>9</a:t>
            </a:r>
            <a:r>
              <a:rPr lang="en-US" dirty="0"/>
              <a:t> </a:t>
            </a:r>
            <a:r>
              <a:rPr lang="fa-IR" dirty="0" smtClean="0"/>
              <a:t> با </a:t>
            </a:r>
            <a:r>
              <a:rPr lang="fa-IR" dirty="0"/>
              <a:t>فرمول عمومی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n+4</a:t>
            </a:r>
            <a:r>
              <a:rPr lang="en-US" dirty="0" smtClean="0"/>
              <a:t>= B</a:t>
            </a:r>
            <a:r>
              <a:rPr lang="en-US" baseline="-25000" dirty="0" smtClean="0"/>
              <a:t>5</a:t>
            </a:r>
            <a:r>
              <a:rPr lang="en-US" dirty="0" smtClean="0"/>
              <a:t>H</a:t>
            </a:r>
            <a:r>
              <a:rPr lang="en-US" baseline="-25000" dirty="0" smtClean="0"/>
              <a:t>5+4</a:t>
            </a:r>
            <a:r>
              <a:rPr lang="en-US" dirty="0" smtClean="0"/>
              <a:t> </a:t>
            </a:r>
            <a:r>
              <a:rPr lang="fa-IR" dirty="0" smtClean="0"/>
              <a:t> برای </a:t>
            </a:r>
            <a:r>
              <a:rPr lang="fa-IR" dirty="0"/>
              <a:t>ساختار نيدو سازگار است. همچنین تعداد كل الكترونهای والانس آن از شرط </a:t>
            </a:r>
            <a:r>
              <a:rPr lang="en-US" dirty="0" smtClean="0"/>
              <a:t>(4n+4)</a:t>
            </a:r>
            <a:r>
              <a:rPr lang="fa-IR" dirty="0" smtClean="0"/>
              <a:t> تبعیت </a:t>
            </a:r>
            <a:r>
              <a:rPr lang="fa-IR" dirty="0"/>
              <a:t>می کند</a:t>
            </a:r>
            <a:r>
              <a:rPr lang="fa-IR" dirty="0" smtClean="0"/>
              <a:t>:</a:t>
            </a:r>
            <a:endParaRPr lang="en-US" dirty="0" smtClean="0"/>
          </a:p>
          <a:p>
            <a:pPr algn="just" rtl="1"/>
            <a:endParaRPr lang="en-US" dirty="0" smtClean="0"/>
          </a:p>
          <a:p>
            <a:pPr algn="just" rtl="1"/>
            <a:endParaRPr lang="en-US" dirty="0"/>
          </a:p>
          <a:p>
            <a:pPr algn="just" rtl="1"/>
            <a:endParaRPr lang="en-US" dirty="0" smtClean="0"/>
          </a:p>
          <a:p>
            <a:pPr algn="just" rtl="1"/>
            <a:endParaRPr lang="fa-IR" dirty="0"/>
          </a:p>
          <a:p>
            <a:pPr algn="just" rtl="1"/>
            <a:r>
              <a:rPr lang="fa-IR" dirty="0" smtClean="0"/>
              <a:t> </a:t>
            </a:r>
            <a:r>
              <a:rPr lang="en-US" dirty="0" smtClean="0"/>
              <a:t>5=n </a:t>
            </a:r>
            <a:r>
              <a:rPr lang="fa-IR" dirty="0"/>
              <a:t>برابر تعداد اتم های </a:t>
            </a:r>
            <a:r>
              <a:rPr lang="en-US" dirty="0"/>
              <a:t>B </a:t>
            </a:r>
            <a:r>
              <a:rPr lang="fa-IR" dirty="0" smtClean="0"/>
              <a:t>در</a:t>
            </a:r>
            <a:r>
              <a:rPr lang="en-US" dirty="0" smtClean="0"/>
              <a:t>B</a:t>
            </a:r>
            <a:r>
              <a:rPr lang="en-US" baseline="-25000" dirty="0" smtClean="0"/>
              <a:t>5</a:t>
            </a:r>
            <a:r>
              <a:rPr lang="en-US" dirty="0" smtClean="0"/>
              <a:t>H</a:t>
            </a:r>
            <a:r>
              <a:rPr lang="en-US" baseline="-25000" dirty="0" smtClean="0"/>
              <a:t>9</a:t>
            </a:r>
            <a:r>
              <a:rPr lang="en-US" dirty="0" smtClean="0"/>
              <a:t> </a:t>
            </a:r>
            <a:r>
              <a:rPr lang="fa-IR" dirty="0" smtClean="0"/>
              <a:t> یا </a:t>
            </a:r>
            <a:r>
              <a:rPr lang="fa-IR" dirty="0"/>
              <a:t>تعداد گوشه های (رئوس) ساختار قفس باز آن است. لازم به ذکر است که </a:t>
            </a:r>
            <a:r>
              <a:rPr lang="fa-IR" dirty="0" smtClean="0"/>
              <a:t>بوران</a:t>
            </a:r>
            <a:r>
              <a:rPr lang="en-US" dirty="0" smtClean="0"/>
              <a:t>B</a:t>
            </a:r>
            <a:r>
              <a:rPr lang="en-US" baseline="-25000" dirty="0" smtClean="0"/>
              <a:t>2</a:t>
            </a:r>
            <a:r>
              <a:rPr lang="en-US" dirty="0" smtClean="0"/>
              <a:t>H</a:t>
            </a:r>
            <a:r>
              <a:rPr lang="en-US" baseline="-25000" dirty="0" smtClean="0"/>
              <a:t>6</a:t>
            </a:r>
            <a:r>
              <a:rPr lang="en-US" dirty="0" smtClean="0"/>
              <a:t> </a:t>
            </a:r>
            <a:r>
              <a:rPr lang="fa-IR" dirty="0" smtClean="0"/>
              <a:t> نیز </a:t>
            </a:r>
            <a:r>
              <a:rPr lang="fa-IR" dirty="0"/>
              <a:t>ساختار نیدو دارد. </a:t>
            </a:r>
            <a:endParaRPr lang="en-US" dirty="0"/>
          </a:p>
        </p:txBody>
      </p:sp>
      <p:pic>
        <p:nvPicPr>
          <p:cNvPr id="7" name="Picture 6"/>
          <p:cNvPicPr>
            <a:picLocks noChangeAspect="1"/>
          </p:cNvPicPr>
          <p:nvPr/>
        </p:nvPicPr>
        <p:blipFill>
          <a:blip r:embed="rId2"/>
          <a:stretch>
            <a:fillRect/>
          </a:stretch>
        </p:blipFill>
        <p:spPr>
          <a:xfrm>
            <a:off x="694944" y="4134421"/>
            <a:ext cx="2654998" cy="993519"/>
          </a:xfrm>
          <a:prstGeom prst="rect">
            <a:avLst/>
          </a:prstGeom>
        </p:spPr>
      </p:pic>
    </p:spTree>
    <p:extLst>
      <p:ext uri="{BB962C8B-B14F-4D97-AF65-F5344CB8AC3E}">
        <p14:creationId xmlns:p14="http://schemas.microsoft.com/office/powerpoint/2010/main" val="2433154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3712" y="0"/>
            <a:ext cx="8424672" cy="4491229"/>
          </a:xfrm>
          <a:prstGeom prst="rect">
            <a:avLst/>
          </a:prstGeom>
        </p:spPr>
        <p:txBody>
          <a:bodyPr wrap="square">
            <a:spAutoFit/>
          </a:bodyPr>
          <a:lstStyle/>
          <a:p>
            <a:pPr algn="just" rtl="1"/>
            <a:r>
              <a:rPr lang="fa-IR" b="1" dirty="0" smtClean="0">
                <a:solidFill>
                  <a:srgbClr val="FF0000"/>
                </a:solidFill>
              </a:rPr>
              <a:t>کلاس </a:t>
            </a:r>
            <a:r>
              <a:rPr lang="fa-IR" b="1" dirty="0">
                <a:solidFill>
                  <a:srgbClr val="FF0000"/>
                </a:solidFill>
              </a:rPr>
              <a:t>سوم</a:t>
            </a:r>
            <a:r>
              <a:rPr lang="fa-IR" b="1" dirty="0" smtClean="0">
                <a:solidFill>
                  <a:srgbClr val="FF0000"/>
                </a:solidFill>
              </a:rPr>
              <a:t>:</a:t>
            </a:r>
          </a:p>
          <a:p>
            <a:pPr algn="just" rtl="1"/>
            <a:r>
              <a:rPr lang="fa-IR" dirty="0" smtClean="0"/>
              <a:t> </a:t>
            </a:r>
            <a:r>
              <a:rPr lang="fa-IR" dirty="0"/>
              <a:t>کلاسترهای ارکنو واژه اركنو از واژه یونانی </a:t>
            </a:r>
            <a:r>
              <a:rPr lang="en-US" dirty="0" err="1"/>
              <a:t>arachute</a:t>
            </a:r>
            <a:r>
              <a:rPr lang="en-US" dirty="0"/>
              <a:t> </a:t>
            </a:r>
            <a:r>
              <a:rPr lang="fa-IR" dirty="0" smtClean="0"/>
              <a:t> به </a:t>
            </a:r>
            <a:r>
              <a:rPr lang="fa-IR" dirty="0"/>
              <a:t>معنی تار عنکبوت اقتباس شده است. اگر یک </a:t>
            </a:r>
            <a:r>
              <a:rPr lang="fa-IR" dirty="0" smtClean="0"/>
              <a:t>گوشه </a:t>
            </a:r>
            <a:r>
              <a:rPr lang="fa-IR" dirty="0"/>
              <a:t>یک ساختار نیدو یا دو گوشه (رأس) یک ساختار كلوزو را حذف کنیم، آنگاه یک ساختار اركنو به دست می </a:t>
            </a:r>
            <a:r>
              <a:rPr lang="fa-IR" dirty="0" smtClean="0"/>
              <a:t>آید.</a:t>
            </a:r>
          </a:p>
          <a:p>
            <a:pPr algn="r" rtl="1">
              <a:lnSpc>
                <a:spcPct val="107000"/>
              </a:lnSpc>
              <a:spcAft>
                <a:spcPts val="800"/>
              </a:spcAft>
            </a:pPr>
            <a:r>
              <a:rPr lang="fa-IR" dirty="0">
                <a:latin typeface="Calibri" panose="020F0502020204030204" pitchFamily="34" charset="0"/>
                <a:ea typeface="Calibri" panose="020F0502020204030204" pitchFamily="34" charset="0"/>
              </a:rPr>
              <a:t>فرمول عمومی بورانهای </a:t>
            </a:r>
            <a:r>
              <a:rPr lang="fa-IR" dirty="0"/>
              <a:t>اركنو </a:t>
            </a:r>
            <a:r>
              <a:rPr lang="fa-IR" dirty="0" smtClean="0">
                <a:latin typeface="Calibri" panose="020F0502020204030204" pitchFamily="34" charset="0"/>
                <a:ea typeface="Calibri" panose="020F0502020204030204" pitchFamily="34" charset="0"/>
              </a:rPr>
              <a:t>به </a:t>
            </a:r>
            <a:r>
              <a:rPr lang="fa-IR" dirty="0">
                <a:latin typeface="Calibri" panose="020F0502020204030204" pitchFamily="34" charset="0"/>
                <a:ea typeface="Calibri" panose="020F0502020204030204" pitchFamily="34" charset="0"/>
              </a:rPr>
              <a:t>صورت زیر است:</a:t>
            </a:r>
            <a:endParaRPr lang="en-US" dirty="0">
              <a:latin typeface="Calibri" panose="020F0502020204030204" pitchFamily="34" charset="0"/>
              <a:ea typeface="Calibri" panose="020F0502020204030204" pitchFamily="34" charset="0"/>
            </a:endParaRPr>
          </a:p>
          <a:p>
            <a:pPr>
              <a:lnSpc>
                <a:spcPct val="107000"/>
              </a:lnSpc>
              <a:spcAft>
                <a:spcPts val="800"/>
              </a:spcAft>
            </a:pP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n+6,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n+5</a:t>
            </a:r>
            <a:r>
              <a:rPr lang="en-US" baseline="30000" dirty="0" smtClean="0">
                <a:latin typeface="Calibri" panose="020F0502020204030204" pitchFamily="34" charset="0"/>
                <a:ea typeface="Calibri" panose="020F0502020204030204" pitchFamily="34" charset="0"/>
                <a:cs typeface="Arial" panose="020B0604020202020204" pitchFamily="34" charset="0"/>
              </a:rPr>
              <a:t>- </a:t>
            </a:r>
            <a:r>
              <a:rPr lang="en-US" dirty="0">
                <a:latin typeface="Calibri" panose="020F0502020204030204" pitchFamily="34" charset="0"/>
                <a:ea typeface="Calibri" panose="020F0502020204030204" pitchFamily="34" charset="0"/>
                <a:cs typeface="Arial" panose="020B0604020202020204" pitchFamily="34" charset="0"/>
              </a:rPr>
              <a:t>,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n+4</a:t>
            </a:r>
            <a:r>
              <a:rPr lang="en-US" baseline="30000" dirty="0" smtClean="0">
                <a:latin typeface="Calibri" panose="020F0502020204030204" pitchFamily="34" charset="0"/>
                <a:ea typeface="Calibri" panose="020F0502020204030204" pitchFamily="34" charset="0"/>
                <a:cs typeface="Arial" panose="020B0604020202020204" pitchFamily="34" charset="0"/>
              </a:rPr>
              <a:t>2-</a:t>
            </a:r>
            <a:r>
              <a:rPr lang="en-US" dirty="0">
                <a:latin typeface="Calibri" panose="020F0502020204030204" pitchFamily="34" charset="0"/>
                <a:ea typeface="Calibri" panose="020F0502020204030204" pitchFamily="34" charset="0"/>
                <a:cs typeface="Arial" panose="020B0604020202020204" pitchFamily="34" charset="0"/>
              </a:rPr>
              <a:t>, </a:t>
            </a:r>
            <a:r>
              <a:rPr lang="en-US" dirty="0" smtClean="0">
                <a:latin typeface="Calibri" panose="020F0502020204030204" pitchFamily="34" charset="0"/>
                <a:ea typeface="Calibri" panose="020F0502020204030204" pitchFamily="34" charset="0"/>
                <a:cs typeface="Arial" panose="020B0604020202020204" pitchFamily="34" charset="0"/>
              </a:rPr>
              <a:t>……., 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baseline="30000" dirty="0" smtClean="0">
                <a:latin typeface="Calibri" panose="020F0502020204030204" pitchFamily="34" charset="0"/>
                <a:ea typeface="Calibri" panose="020F0502020204030204" pitchFamily="34" charset="0"/>
                <a:cs typeface="Arial" panose="020B0604020202020204" pitchFamily="34" charset="0"/>
              </a:rPr>
              <a:t>6-</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r>
              <a:rPr lang="fa-IR" dirty="0"/>
              <a:t>تعداد کل الكترونهای والانس (پیوندی) بوران های اركنو</a:t>
            </a:r>
            <a:r>
              <a:rPr lang="fa-IR" dirty="0" smtClean="0"/>
              <a:t> </a:t>
            </a:r>
            <a:r>
              <a:rPr lang="fa-IR" dirty="0"/>
              <a:t>از معادله </a:t>
            </a:r>
            <a:r>
              <a:rPr lang="en-US" dirty="0"/>
              <a:t>(</a:t>
            </a:r>
            <a:r>
              <a:rPr lang="en-US" dirty="0" smtClean="0"/>
              <a:t>4n+6)</a:t>
            </a:r>
            <a:r>
              <a:rPr lang="fa-IR" dirty="0" smtClean="0"/>
              <a:t> </a:t>
            </a:r>
            <a:r>
              <a:rPr lang="fa-IR" dirty="0"/>
              <a:t>تبعیت میکند و جواب </a:t>
            </a:r>
            <a:r>
              <a:rPr lang="en-US" dirty="0"/>
              <a:t>n </a:t>
            </a:r>
            <a:r>
              <a:rPr lang="fa-IR" dirty="0"/>
              <a:t> در این معادله برابر تعداد اتم های بور یا تعداد گوشه های ساختار قفس باز </a:t>
            </a:r>
            <a:r>
              <a:rPr lang="fa-IR" dirty="0" smtClean="0"/>
              <a:t>آنها است.</a:t>
            </a:r>
          </a:p>
          <a:p>
            <a:pPr algn="just" rtl="1"/>
            <a:r>
              <a:rPr lang="fa-IR" dirty="0"/>
              <a:t>مثال: نشان دهید که بوران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4</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و </a:t>
            </a:r>
            <a:r>
              <a:rPr lang="fa-IR" dirty="0"/>
              <a:t>آنیون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14</a:t>
            </a:r>
            <a:r>
              <a:rPr lang="en-US" baseline="30000" dirty="0" smtClean="0">
                <a:latin typeface="Calibri" panose="020F0502020204030204" pitchFamily="34" charset="0"/>
                <a:ea typeface="Calibri" panose="020F0502020204030204" pitchFamily="34" charset="0"/>
                <a:cs typeface="Arial" panose="020B0604020202020204" pitchFamily="34" charset="0"/>
              </a:rPr>
              <a:t>2- </a:t>
            </a:r>
            <a:r>
              <a:rPr lang="fa-IR" dirty="0" smtClean="0"/>
              <a:t>ساختار اركنو </a:t>
            </a:r>
            <a:r>
              <a:rPr lang="fa-IR" baseline="30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دارند.</a:t>
            </a:r>
            <a:endParaRPr lang="en-US" dirty="0" smtClean="0"/>
          </a:p>
          <a:p>
            <a:pPr algn="just" rtl="1"/>
            <a:r>
              <a:rPr lang="fa-IR" dirty="0" smtClean="0"/>
              <a:t> </a:t>
            </a:r>
            <a:r>
              <a:rPr lang="fa-IR" dirty="0"/>
              <a:t>اول اینکه بوران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4</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en-US" dirty="0" smtClean="0"/>
              <a:t> </a:t>
            </a:r>
            <a:r>
              <a:rPr lang="fa-IR" dirty="0"/>
              <a:t>با فرمول عمومی </a:t>
            </a:r>
            <a:r>
              <a:rPr lang="en-US" dirty="0" smtClean="0">
                <a:latin typeface="Calibri" panose="020F0502020204030204" pitchFamily="34" charset="0"/>
                <a:ea typeface="Calibri" panose="020F0502020204030204" pitchFamily="34" charset="0"/>
                <a:cs typeface="Arial" panose="020B0604020202020204" pitchFamily="34" charset="0"/>
              </a:rPr>
              <a:t> 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n+6</a:t>
            </a:r>
            <a:r>
              <a:rPr lang="en-US" baseline="30000" dirty="0" smtClean="0">
                <a:latin typeface="Calibri" panose="020F0502020204030204" pitchFamily="34" charset="0"/>
                <a:ea typeface="Calibri" panose="020F0502020204030204" pitchFamily="34" charset="0"/>
                <a:cs typeface="Arial" panose="020B0604020202020204" pitchFamily="34" charset="0"/>
              </a:rPr>
              <a:t> </a:t>
            </a:r>
            <a:r>
              <a:rPr lang="en-US" dirty="0" smtClean="0"/>
              <a:t>=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4</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4+6</a:t>
            </a:r>
            <a:r>
              <a:rPr lang="fa-IR" dirty="0" smtClean="0"/>
              <a:t>بوران </a:t>
            </a:r>
            <a:r>
              <a:rPr lang="fa-IR" dirty="0"/>
              <a:t>های خنثی با ساختار ارکنو سازگار است. همچنین </a:t>
            </a:r>
            <a:r>
              <a:rPr lang="fa-IR" dirty="0" smtClean="0"/>
              <a:t>آنیون</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14</a:t>
            </a:r>
            <a:r>
              <a:rPr lang="en-US" baseline="30000" dirty="0" smtClean="0">
                <a:latin typeface="Calibri" panose="020F0502020204030204" pitchFamily="34" charset="0"/>
                <a:ea typeface="Calibri" panose="020F0502020204030204" pitchFamily="34" charset="0"/>
                <a:cs typeface="Arial" panose="020B0604020202020204" pitchFamily="34" charset="0"/>
              </a:rPr>
              <a:t>2-</a:t>
            </a:r>
            <a:r>
              <a:rPr lang="en-US" dirty="0" smtClean="0"/>
              <a:t> </a:t>
            </a:r>
            <a:r>
              <a:rPr lang="fa-IR" dirty="0" smtClean="0"/>
              <a:t> با </a:t>
            </a:r>
            <a:r>
              <a:rPr lang="fa-IR" dirty="0"/>
              <a:t>فرمول عمومی </a:t>
            </a: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n</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n+4</a:t>
            </a:r>
            <a:r>
              <a:rPr lang="en-US" baseline="30000" dirty="0">
                <a:latin typeface="Calibri" panose="020F0502020204030204" pitchFamily="34" charset="0"/>
                <a:ea typeface="Calibri" panose="020F0502020204030204" pitchFamily="34" charset="0"/>
                <a:cs typeface="Arial" panose="020B0604020202020204" pitchFamily="34" charset="0"/>
              </a:rPr>
              <a:t>2- </a:t>
            </a:r>
            <a:r>
              <a:rPr lang="en-US" dirty="0"/>
              <a:t>= </a:t>
            </a: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10</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10+4</a:t>
            </a:r>
            <a:r>
              <a:rPr lang="en-US" baseline="30000" dirty="0">
                <a:latin typeface="Calibri" panose="020F0502020204030204" pitchFamily="34" charset="0"/>
                <a:ea typeface="Calibri" panose="020F0502020204030204" pitchFamily="34" charset="0"/>
                <a:cs typeface="Arial" panose="020B0604020202020204" pitchFamily="34" charset="0"/>
              </a:rPr>
              <a:t>2- </a:t>
            </a:r>
            <a:r>
              <a:rPr lang="fa-IR" baseline="30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ساختار اركن</a:t>
            </a:r>
            <a:r>
              <a:rPr lang="fa-IR" dirty="0"/>
              <a:t>و</a:t>
            </a:r>
            <a:r>
              <a:rPr lang="fa-IR" dirty="0" smtClean="0"/>
              <a:t> </a:t>
            </a:r>
            <a:r>
              <a:rPr lang="fa-IR" dirty="0"/>
              <a:t>دارد. همچنین تعداد كل الكترونهای والانس (پیوندی) در این دو تركيب از شرط بالا </a:t>
            </a:r>
            <a:r>
              <a:rPr lang="en-US" dirty="0"/>
              <a:t>(4n+6)</a:t>
            </a:r>
            <a:r>
              <a:rPr lang="fa-IR" dirty="0"/>
              <a:t> </a:t>
            </a:r>
            <a:r>
              <a:rPr lang="fa-IR" dirty="0" smtClean="0"/>
              <a:t>تبعیت </a:t>
            </a:r>
            <a:r>
              <a:rPr lang="fa-IR" dirty="0"/>
              <a:t>میکند.</a:t>
            </a:r>
            <a:endParaRPr lang="en-US" dirty="0"/>
          </a:p>
          <a:p>
            <a:pPr algn="just" rtl="1"/>
            <a:endParaRPr lang="en-US" dirty="0"/>
          </a:p>
        </p:txBody>
      </p:sp>
      <p:pic>
        <p:nvPicPr>
          <p:cNvPr id="6" name="Picture 5"/>
          <p:cNvPicPr>
            <a:picLocks noChangeAspect="1"/>
          </p:cNvPicPr>
          <p:nvPr/>
        </p:nvPicPr>
        <p:blipFill>
          <a:blip r:embed="rId2"/>
          <a:stretch>
            <a:fillRect/>
          </a:stretch>
        </p:blipFill>
        <p:spPr>
          <a:xfrm>
            <a:off x="672084" y="4251300"/>
            <a:ext cx="8496300" cy="2333625"/>
          </a:xfrm>
          <a:prstGeom prst="rect">
            <a:avLst/>
          </a:prstGeom>
        </p:spPr>
      </p:pic>
    </p:spTree>
    <p:extLst>
      <p:ext uri="{BB962C8B-B14F-4D97-AF65-F5344CB8AC3E}">
        <p14:creationId xmlns:p14="http://schemas.microsoft.com/office/powerpoint/2010/main" val="2023769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475488" y="239744"/>
                <a:ext cx="9034272" cy="923330"/>
              </a:xfrm>
              <a:prstGeom prst="rect">
                <a:avLst/>
              </a:prstGeom>
            </p:spPr>
            <p:txBody>
              <a:bodyPr wrap="square">
                <a:spAutoFit/>
              </a:bodyPr>
              <a:lstStyle/>
              <a:p>
                <a:pPr algn="just" rtl="1"/>
                <a:r>
                  <a:rPr lang="fa-IR" dirty="0"/>
                  <a:t>شكل </a:t>
                </a:r>
                <a:r>
                  <a:rPr lang="fa-IR" dirty="0" smtClean="0"/>
                  <a:t>زیر مقایسه </a:t>
                </a:r>
                <a:r>
                  <a:rPr lang="fa-IR" dirty="0"/>
                  <a:t>ساختار تعدادی از بوران های کلوزو، نيدو و </a:t>
                </a:r>
                <a:r>
                  <a:rPr lang="fa-IR" dirty="0" smtClean="0"/>
                  <a:t>اركنو </a:t>
                </a:r>
                <a:r>
                  <a:rPr lang="fa-IR" dirty="0"/>
                  <a:t>را با یکدیگر نشان میدهد. در امتداد خطوط مورب این شکل می توان روند تبدیل ساختار کلوزو </a:t>
                </a:r>
                <a14:m>
                  <m:oMath xmlns:m="http://schemas.openxmlformats.org/officeDocument/2006/math">
                    <m:r>
                      <a:rPr lang="fa-IR" i="1" dirty="0" smtClean="0">
                        <a:latin typeface="Cambria Math" panose="02040503050406030204" pitchFamily="18" charset="0"/>
                        <a:ea typeface="Cambria Math" panose="02040503050406030204" pitchFamily="18" charset="0"/>
                      </a:rPr>
                      <m:t>←</m:t>
                    </m:r>
                  </m:oMath>
                </a14:m>
                <a:r>
                  <a:rPr lang="fa-IR" dirty="0"/>
                  <a:t> نیدو </a:t>
                </a:r>
                <a14:m>
                  <m:oMath xmlns:m="http://schemas.openxmlformats.org/officeDocument/2006/math">
                    <m:r>
                      <a:rPr lang="fa-IR" i="1" dirty="0">
                        <a:latin typeface="Cambria Math" panose="02040503050406030204" pitchFamily="18" charset="0"/>
                        <a:ea typeface="Cambria Math" panose="02040503050406030204" pitchFamily="18" charset="0"/>
                      </a:rPr>
                      <m:t>←</m:t>
                    </m:r>
                  </m:oMath>
                </a14:m>
                <a:r>
                  <a:rPr lang="fa-IR" dirty="0"/>
                  <a:t> </a:t>
                </a:r>
                <a:r>
                  <a:rPr lang="fa-IR" dirty="0" smtClean="0"/>
                  <a:t>اركنو </a:t>
                </a:r>
                <a:r>
                  <a:rPr lang="fa-IR" dirty="0"/>
                  <a:t>را با حذف متوالی گوشه ها (رئوس) از ساختار پلی هدرال بسته کلوزو مشاهده کرد.</a:t>
                </a:r>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475488" y="239744"/>
                <a:ext cx="9034272" cy="923330"/>
              </a:xfrm>
              <a:prstGeom prst="rect">
                <a:avLst/>
              </a:prstGeom>
              <a:blipFill rotWithShape="0">
                <a:blip r:embed="rId2"/>
                <a:stretch>
                  <a:fillRect l="-1282" t="-3289" r="-540" b="-9211"/>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2314668" y="1163074"/>
            <a:ext cx="5122452" cy="5426201"/>
          </a:xfrm>
          <a:prstGeom prst="rect">
            <a:avLst/>
          </a:prstGeom>
        </p:spPr>
      </p:pic>
    </p:spTree>
    <p:extLst>
      <p:ext uri="{BB962C8B-B14F-4D97-AF65-F5344CB8AC3E}">
        <p14:creationId xmlns:p14="http://schemas.microsoft.com/office/powerpoint/2010/main" val="15998384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264" y="243162"/>
            <a:ext cx="8753856" cy="1477328"/>
          </a:xfrm>
          <a:prstGeom prst="rect">
            <a:avLst/>
          </a:prstGeom>
        </p:spPr>
        <p:txBody>
          <a:bodyPr wrap="square">
            <a:spAutoFit/>
          </a:bodyPr>
          <a:lstStyle/>
          <a:p>
            <a:pPr algn="just" rtl="1"/>
            <a:r>
              <a:rPr lang="fa-IR" b="1" dirty="0" smtClean="0">
                <a:solidFill>
                  <a:srgbClr val="FF0000"/>
                </a:solidFill>
              </a:rPr>
              <a:t>کلاس </a:t>
            </a:r>
            <a:r>
              <a:rPr lang="fa-IR" b="1" dirty="0">
                <a:solidFill>
                  <a:srgbClr val="FF0000"/>
                </a:solidFill>
              </a:rPr>
              <a:t>چهارم: </a:t>
            </a:r>
            <a:r>
              <a:rPr lang="fa-IR" dirty="0" smtClean="0"/>
              <a:t>کلاسترهای </a:t>
            </a:r>
            <a:r>
              <a:rPr lang="fa-IR" dirty="0"/>
              <a:t>هایفو (میفو) </a:t>
            </a:r>
            <a:endParaRPr lang="fa-IR" dirty="0" smtClean="0"/>
          </a:p>
          <a:p>
            <a:pPr algn="just" rtl="1"/>
            <a:r>
              <a:rPr lang="fa-IR" dirty="0" smtClean="0"/>
              <a:t>واژه </a:t>
            </a:r>
            <a:r>
              <a:rPr lang="fa-IR" dirty="0"/>
              <a:t>هایفو (ميفو) از واژه </a:t>
            </a:r>
            <a:r>
              <a:rPr lang="fa-IR" dirty="0" smtClean="0"/>
              <a:t>یونانی</a:t>
            </a:r>
            <a:r>
              <a:rPr lang="en-US" dirty="0" err="1" smtClean="0"/>
              <a:t>hyphe</a:t>
            </a:r>
            <a:r>
              <a:rPr lang="en-US" dirty="0" smtClean="0"/>
              <a:t> </a:t>
            </a:r>
            <a:r>
              <a:rPr lang="fa-IR" dirty="0" smtClean="0"/>
              <a:t> به </a:t>
            </a:r>
            <a:r>
              <a:rPr lang="fa-IR" dirty="0"/>
              <a:t>معنی تور یا شبكه اقتباس شده است. این ساختار بسیار کمیاب است و تاکنون هیچ بوران خنثایی با این ساختار سنتز نشده است. در برخی مراجع گزارش شده که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8</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16 </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و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18</a:t>
            </a:r>
            <a:r>
              <a:rPr lang="en-US" dirty="0" smtClean="0"/>
              <a:t> </a:t>
            </a:r>
            <a:r>
              <a:rPr lang="fa-IR" dirty="0" smtClean="0"/>
              <a:t> از </a:t>
            </a:r>
            <a:r>
              <a:rPr lang="fa-IR" dirty="0"/>
              <a:t>نظر تئوری ساختار هایفو </a:t>
            </a:r>
            <a:r>
              <a:rPr lang="fa-IR" dirty="0" smtClean="0"/>
              <a:t>دارند</a:t>
            </a:r>
            <a:r>
              <a:rPr lang="fa-IR" dirty="0"/>
              <a:t>. برخی از مشتقها و محصول های افزایشی بوران مانند ترکیب زیر ساختار هایفو (مفو) دارند.</a:t>
            </a:r>
            <a:endParaRPr lang="en-US" dirty="0"/>
          </a:p>
        </p:txBody>
      </p:sp>
      <p:pic>
        <p:nvPicPr>
          <p:cNvPr id="5" name="Picture 4"/>
          <p:cNvPicPr>
            <a:picLocks noChangeAspect="1"/>
          </p:cNvPicPr>
          <p:nvPr/>
        </p:nvPicPr>
        <p:blipFill>
          <a:blip r:embed="rId2"/>
          <a:stretch>
            <a:fillRect/>
          </a:stretch>
        </p:blipFill>
        <p:spPr>
          <a:xfrm>
            <a:off x="3429360" y="2197036"/>
            <a:ext cx="3550106" cy="3045523"/>
          </a:xfrm>
          <a:prstGeom prst="rect">
            <a:avLst/>
          </a:prstGeom>
        </p:spPr>
      </p:pic>
    </p:spTree>
    <p:extLst>
      <p:ext uri="{BB962C8B-B14F-4D97-AF65-F5344CB8AC3E}">
        <p14:creationId xmlns:p14="http://schemas.microsoft.com/office/powerpoint/2010/main" val="31185586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 y="563571"/>
            <a:ext cx="8790432" cy="2031325"/>
          </a:xfrm>
          <a:prstGeom prst="rect">
            <a:avLst/>
          </a:prstGeom>
        </p:spPr>
        <p:txBody>
          <a:bodyPr wrap="square">
            <a:spAutoFit/>
          </a:bodyPr>
          <a:lstStyle/>
          <a:p>
            <a:pPr algn="just" rtl="1"/>
            <a:r>
              <a:rPr lang="fa-IR" dirty="0"/>
              <a:t>از نظر تئوری، با حذف سه گوشه (رأس) از یک ساختار کلوزو می توان به یک ساختار </a:t>
            </a:r>
            <a:r>
              <a:rPr lang="fa-IR" dirty="0" smtClean="0"/>
              <a:t>هایفو </a:t>
            </a:r>
            <a:r>
              <a:rPr lang="fa-IR" dirty="0"/>
              <a:t>رسید. بنابراین، فرمول عمومی کلاسترهای هایفو از دیدگاه تئوری به </a:t>
            </a:r>
            <a:r>
              <a:rPr lang="fa-IR" dirty="0" smtClean="0"/>
              <a:t>صورت</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n+8 </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در </a:t>
            </a:r>
            <a:r>
              <a:rPr lang="fa-IR" dirty="0"/>
              <a:t>نظر گرفته می شود. همچنین تعداد كل الكترونهای والانس (پیوندی) آنها از معادله </a:t>
            </a:r>
            <a:r>
              <a:rPr lang="en-US" dirty="0"/>
              <a:t>(</a:t>
            </a:r>
            <a:r>
              <a:rPr lang="en-US" dirty="0" smtClean="0"/>
              <a:t>4n+8) </a:t>
            </a:r>
            <a:r>
              <a:rPr lang="fa-IR" dirty="0" smtClean="0"/>
              <a:t> تبعیت </a:t>
            </a:r>
            <a:r>
              <a:rPr lang="fa-IR" dirty="0"/>
              <a:t>میکند. </a:t>
            </a:r>
            <a:endParaRPr lang="fa-IR" dirty="0" smtClean="0"/>
          </a:p>
          <a:p>
            <a:pPr algn="just" rtl="1"/>
            <a:r>
              <a:rPr lang="fa-IR" dirty="0" smtClean="0"/>
              <a:t>مثال</a:t>
            </a:r>
            <a:r>
              <a:rPr lang="fa-IR" dirty="0"/>
              <a:t>: تحقیق کنید که چرا ممكن است بوران </a:t>
            </a: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8</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16</a:t>
            </a:r>
            <a:r>
              <a:rPr lang="en-US" dirty="0" smtClean="0"/>
              <a:t> </a:t>
            </a:r>
            <a:r>
              <a:rPr lang="fa-IR" dirty="0" smtClean="0"/>
              <a:t> از </a:t>
            </a:r>
            <a:r>
              <a:rPr lang="fa-IR" dirty="0"/>
              <a:t>نظر تئوری ساختار هایفو داشته باشد. اول اینکه فرمول بوران </a:t>
            </a:r>
            <a:r>
              <a:rPr lang="en-US" dirty="0">
                <a:latin typeface="Calibri" panose="020F0502020204030204" pitchFamily="34" charset="0"/>
                <a:ea typeface="Calibri" panose="020F0502020204030204" pitchFamily="34" charset="0"/>
                <a:cs typeface="Arial" panose="020B0604020202020204" pitchFamily="34" charset="0"/>
              </a:rPr>
              <a:t>B</a:t>
            </a:r>
            <a:r>
              <a:rPr lang="en-US" baseline="-25000" dirty="0">
                <a:latin typeface="Calibri" panose="020F0502020204030204" pitchFamily="34" charset="0"/>
                <a:ea typeface="Calibri" panose="020F0502020204030204" pitchFamily="34" charset="0"/>
                <a:cs typeface="Arial" panose="020B0604020202020204" pitchFamily="34" charset="0"/>
              </a:rPr>
              <a:t>8</a:t>
            </a:r>
            <a:r>
              <a:rPr lang="en-US" dirty="0">
                <a:latin typeface="Calibri" panose="020F0502020204030204" pitchFamily="34" charset="0"/>
                <a:ea typeface="Calibri" panose="020F0502020204030204" pitchFamily="34" charset="0"/>
                <a:cs typeface="Arial" panose="020B0604020202020204" pitchFamily="34" charset="0"/>
              </a:rPr>
              <a:t>H</a:t>
            </a:r>
            <a:r>
              <a:rPr lang="en-US" baseline="-25000" dirty="0">
                <a:latin typeface="Calibri" panose="020F0502020204030204" pitchFamily="34" charset="0"/>
                <a:ea typeface="Calibri" panose="020F0502020204030204" pitchFamily="34" charset="0"/>
                <a:cs typeface="Arial" panose="020B0604020202020204" pitchFamily="34" charset="0"/>
              </a:rPr>
              <a:t>16</a:t>
            </a:r>
            <a:r>
              <a:rPr lang="en-US" dirty="0" smtClean="0"/>
              <a:t> </a:t>
            </a:r>
            <a:r>
              <a:rPr lang="fa-IR" dirty="0" smtClean="0"/>
              <a:t> با </a:t>
            </a:r>
            <a:r>
              <a:rPr lang="fa-IR" dirty="0"/>
              <a:t>فرمول عمومی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n+8</a:t>
            </a:r>
            <a:r>
              <a:rPr lang="en-US" baseline="30000" dirty="0" smtClean="0">
                <a:latin typeface="Calibri" panose="020F0502020204030204" pitchFamily="34" charset="0"/>
                <a:ea typeface="Calibri" panose="020F0502020204030204" pitchFamily="34" charset="0"/>
                <a:cs typeface="Arial" panose="020B0604020202020204" pitchFamily="34" charset="0"/>
              </a:rPr>
              <a:t> </a:t>
            </a:r>
            <a:r>
              <a:rPr lang="en-US" dirty="0"/>
              <a:t>=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8</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8+8 </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سازگار </a:t>
            </a:r>
            <a:r>
              <a:rPr lang="fa-IR" dirty="0"/>
              <a:t>است. همچنین تعداد </a:t>
            </a:r>
            <a:r>
              <a:rPr lang="fa-IR" dirty="0" smtClean="0"/>
              <a:t>الكترونهای </a:t>
            </a:r>
            <a:r>
              <a:rPr lang="fa-IR" dirty="0"/>
              <a:t>والانس آن از معادله </a:t>
            </a:r>
            <a:r>
              <a:rPr lang="en-US" dirty="0"/>
              <a:t>(4n+8) </a:t>
            </a:r>
            <a:r>
              <a:rPr lang="fa-IR" dirty="0" smtClean="0"/>
              <a:t> تبعیت </a:t>
            </a:r>
            <a:r>
              <a:rPr lang="fa-IR" dirty="0"/>
              <a:t>میکند.</a:t>
            </a:r>
            <a:endParaRPr lang="en-US" dirty="0"/>
          </a:p>
        </p:txBody>
      </p:sp>
      <p:pic>
        <p:nvPicPr>
          <p:cNvPr id="5" name="Picture 4"/>
          <p:cNvPicPr>
            <a:picLocks noChangeAspect="1"/>
          </p:cNvPicPr>
          <p:nvPr/>
        </p:nvPicPr>
        <p:blipFill>
          <a:blip r:embed="rId2"/>
          <a:stretch>
            <a:fillRect/>
          </a:stretch>
        </p:blipFill>
        <p:spPr>
          <a:xfrm>
            <a:off x="275624" y="3300338"/>
            <a:ext cx="9336464" cy="1369198"/>
          </a:xfrm>
          <a:prstGeom prst="rect">
            <a:avLst/>
          </a:prstGeom>
        </p:spPr>
      </p:pic>
    </p:spTree>
    <p:extLst>
      <p:ext uri="{BB962C8B-B14F-4D97-AF65-F5344CB8AC3E}">
        <p14:creationId xmlns:p14="http://schemas.microsoft.com/office/powerpoint/2010/main" val="34931164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3012" y="1451739"/>
            <a:ext cx="9619488" cy="1754326"/>
          </a:xfrm>
          <a:prstGeom prst="rect">
            <a:avLst/>
          </a:prstGeom>
        </p:spPr>
        <p:txBody>
          <a:bodyPr wrap="square">
            <a:spAutoFit/>
          </a:bodyPr>
          <a:lstStyle/>
          <a:p>
            <a:pPr algn="just" rtl="1"/>
            <a:r>
              <a:rPr lang="fa-IR" b="1" dirty="0">
                <a:solidFill>
                  <a:srgbClr val="FF0000"/>
                </a:solidFill>
              </a:rPr>
              <a:t>کلاس پنجم</a:t>
            </a:r>
            <a:r>
              <a:rPr lang="fa-IR" b="1" dirty="0" smtClean="0">
                <a:solidFill>
                  <a:srgbClr val="FF0000"/>
                </a:solidFill>
              </a:rPr>
              <a:t>: </a:t>
            </a:r>
            <a:r>
              <a:rPr lang="fa-IR" dirty="0"/>
              <a:t>کلاسترهای </a:t>
            </a:r>
            <a:r>
              <a:rPr lang="fa-IR" dirty="0" smtClean="0"/>
              <a:t>کلادو </a:t>
            </a:r>
          </a:p>
          <a:p>
            <a:pPr algn="just" rtl="1"/>
            <a:r>
              <a:rPr lang="fa-IR" dirty="0" smtClean="0"/>
              <a:t>کلادو </a:t>
            </a:r>
            <a:r>
              <a:rPr lang="fa-IR" dirty="0"/>
              <a:t>یک واژه یونانی به معنی شاخه است. اگر چهار رأس (گوشه) یک ساختار کلوزو حذف شوند، آنگاه یک ساختار کلادو </a:t>
            </a:r>
            <a:r>
              <a:rPr lang="fa-IR" dirty="0" smtClean="0"/>
              <a:t>به </a:t>
            </a:r>
            <a:r>
              <a:rPr lang="fa-IR" dirty="0"/>
              <a:t>دست می آید. مانند ساختار هایفو (هيفو)، تاکنون هیچ بوران خنثایی با ساختار کلادو سنتز نشده است و فقط برخی از مشتقهای بوران ها دارای ساختار کلادو هستند. از نظر تئوری، فرمول عمومی بوران های خنثی با ساختار کلادو </a:t>
            </a:r>
            <a:r>
              <a:rPr lang="fa-IR" dirty="0" smtClean="0"/>
              <a:t>باید</a:t>
            </a:r>
            <a:r>
              <a:rPr lang="en-US" dirty="0">
                <a:latin typeface="Calibri" panose="020F0502020204030204" pitchFamily="34" charset="0"/>
                <a:ea typeface="Calibri" panose="020F0502020204030204" pitchFamily="34" charset="0"/>
                <a:cs typeface="Arial" panose="020B0604020202020204" pitchFamily="34" charset="0"/>
              </a:rPr>
              <a:t>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n</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n+10  </a:t>
            </a:r>
            <a:r>
              <a:rPr lang="fa-IR" dirty="0" smtClean="0"/>
              <a:t>باشد</a:t>
            </a:r>
            <a:r>
              <a:rPr lang="fa-IR" dirty="0"/>
              <a:t>. تعداد کل الكترونهای والانس (پیوندی) در کلاستر كارد و باید از معادله </a:t>
            </a:r>
            <a:r>
              <a:rPr lang="en-US" dirty="0"/>
              <a:t>(</a:t>
            </a:r>
            <a:r>
              <a:rPr lang="en-US" dirty="0" smtClean="0"/>
              <a:t>4n+10) </a:t>
            </a:r>
            <a:r>
              <a:rPr lang="fa-IR" dirty="0" smtClean="0"/>
              <a:t>تبعیت </a:t>
            </a:r>
            <a:r>
              <a:rPr lang="fa-IR" dirty="0"/>
              <a:t>کند. </a:t>
            </a:r>
          </a:p>
        </p:txBody>
      </p:sp>
    </p:spTree>
    <p:extLst>
      <p:ext uri="{BB962C8B-B14F-4D97-AF65-F5344CB8AC3E}">
        <p14:creationId xmlns:p14="http://schemas.microsoft.com/office/powerpoint/2010/main" val="33319535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 y="369469"/>
            <a:ext cx="8924544" cy="1477328"/>
          </a:xfrm>
          <a:prstGeom prst="rect">
            <a:avLst/>
          </a:prstGeom>
        </p:spPr>
        <p:txBody>
          <a:bodyPr wrap="square">
            <a:spAutoFit/>
          </a:bodyPr>
          <a:lstStyle/>
          <a:p>
            <a:pPr algn="just" rtl="1"/>
            <a:r>
              <a:rPr lang="fa-IR" b="1" dirty="0" smtClean="0">
                <a:solidFill>
                  <a:srgbClr val="FF0000"/>
                </a:solidFill>
              </a:rPr>
              <a:t>کلاس </a:t>
            </a:r>
            <a:r>
              <a:rPr lang="fa-IR" b="1" dirty="0">
                <a:solidFill>
                  <a:srgbClr val="FF0000"/>
                </a:solidFill>
              </a:rPr>
              <a:t>ششم: </a:t>
            </a:r>
            <a:r>
              <a:rPr lang="fa-IR" dirty="0"/>
              <a:t>کلاسترهای </a:t>
            </a:r>
            <a:r>
              <a:rPr lang="fa-IR" dirty="0" smtClean="0"/>
              <a:t>کانجانكتو</a:t>
            </a:r>
          </a:p>
          <a:p>
            <a:pPr algn="just" rtl="1"/>
            <a:r>
              <a:rPr lang="fa-IR" dirty="0" smtClean="0"/>
              <a:t> </a:t>
            </a:r>
            <a:r>
              <a:rPr lang="fa-IR" dirty="0"/>
              <a:t>واژه كانجانكتو یک واژه لاتین به معنی بهم پیوستن یا بهم متصل شدن است. این نوع کلاسترها از طريق اتصال دو یا چند کلاستر (قفس) ایجاد می شوند. اتصال کلاسترها به هم می تواند به یکی از روش های زیر انجام شود: </a:t>
            </a:r>
            <a:endParaRPr lang="fa-IR" dirty="0" smtClean="0"/>
          </a:p>
          <a:p>
            <a:pPr algn="just" rtl="1"/>
            <a:r>
              <a:rPr lang="fa-IR" dirty="0" smtClean="0"/>
              <a:t>- </a:t>
            </a:r>
            <a:r>
              <a:rPr lang="fa-IR" dirty="0"/>
              <a:t>اتصال از طریق یک اتم مشترک (یک اتم </a:t>
            </a:r>
            <a:r>
              <a:rPr lang="en-US" dirty="0"/>
              <a:t>B </a:t>
            </a:r>
            <a:r>
              <a:rPr lang="fa-IR" dirty="0" smtClean="0"/>
              <a:t>مشترک)مانند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15</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23</a:t>
            </a:r>
            <a:endParaRPr lang="en-US" dirty="0"/>
          </a:p>
        </p:txBody>
      </p:sp>
      <p:pic>
        <p:nvPicPr>
          <p:cNvPr id="5" name="Picture 4"/>
          <p:cNvPicPr>
            <a:picLocks noChangeAspect="1"/>
          </p:cNvPicPr>
          <p:nvPr/>
        </p:nvPicPr>
        <p:blipFill>
          <a:blip r:embed="rId2"/>
          <a:stretch>
            <a:fillRect/>
          </a:stretch>
        </p:blipFill>
        <p:spPr>
          <a:xfrm>
            <a:off x="1441132" y="2129599"/>
            <a:ext cx="6799339" cy="4728401"/>
          </a:xfrm>
          <a:prstGeom prst="rect">
            <a:avLst/>
          </a:prstGeom>
        </p:spPr>
      </p:pic>
    </p:spTree>
    <p:extLst>
      <p:ext uri="{BB962C8B-B14F-4D97-AF65-F5344CB8AC3E}">
        <p14:creationId xmlns:p14="http://schemas.microsoft.com/office/powerpoint/2010/main" val="33485377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0688" y="301675"/>
            <a:ext cx="8497824" cy="369332"/>
          </a:xfrm>
          <a:prstGeom prst="rect">
            <a:avLst/>
          </a:prstGeom>
        </p:spPr>
        <p:txBody>
          <a:bodyPr wrap="square">
            <a:spAutoFit/>
          </a:bodyPr>
          <a:lstStyle/>
          <a:p>
            <a:pPr algn="just" rtl="1"/>
            <a:r>
              <a:rPr lang="fa-IR" dirty="0"/>
              <a:t>- اتصال از طریق یک </a:t>
            </a:r>
            <a:r>
              <a:rPr lang="fa-IR" dirty="0" smtClean="0"/>
              <a:t>پیوند خارجی (یک پیوند سیگمای</a:t>
            </a:r>
            <a:r>
              <a:rPr lang="en-US" dirty="0" smtClean="0"/>
              <a:t>B-B</a:t>
            </a:r>
            <a:r>
              <a:rPr lang="fa-IR" dirty="0" smtClean="0"/>
              <a:t>)مانند </a:t>
            </a:r>
            <a:r>
              <a:rPr lang="en-US" dirty="0" smtClean="0"/>
              <a:t>(</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13</a:t>
            </a:r>
            <a:r>
              <a:rPr lang="en-US" dirty="0" smtClean="0"/>
              <a:t>)</a:t>
            </a:r>
            <a:r>
              <a:rPr lang="en-US" baseline="-25000" dirty="0">
                <a:latin typeface="Calibri" panose="020F0502020204030204" pitchFamily="34" charset="0"/>
                <a:ea typeface="Calibri" panose="020F0502020204030204" pitchFamily="34" charset="0"/>
                <a:cs typeface="Arial" panose="020B0604020202020204" pitchFamily="34" charset="0"/>
              </a:rPr>
              <a:t> 2</a:t>
            </a:r>
            <a:r>
              <a:rPr lang="en-US" baseline="-25000" dirty="0" smtClean="0">
                <a:latin typeface="Calibri" panose="020F0502020204030204" pitchFamily="34" charset="0"/>
                <a:ea typeface="Calibri" panose="020F0502020204030204" pitchFamily="34" charset="0"/>
                <a:cs typeface="Arial" panose="020B0604020202020204" pitchFamily="34" charset="0"/>
              </a:rPr>
              <a:t> </a:t>
            </a:r>
            <a:endParaRPr lang="en-US" dirty="0"/>
          </a:p>
        </p:txBody>
      </p:sp>
      <p:pic>
        <p:nvPicPr>
          <p:cNvPr id="5" name="Picture 4"/>
          <p:cNvPicPr>
            <a:picLocks noChangeAspect="1"/>
          </p:cNvPicPr>
          <p:nvPr/>
        </p:nvPicPr>
        <p:blipFill>
          <a:blip r:embed="rId2"/>
          <a:stretch>
            <a:fillRect/>
          </a:stretch>
        </p:blipFill>
        <p:spPr>
          <a:xfrm>
            <a:off x="170689" y="671007"/>
            <a:ext cx="9276078" cy="5022657"/>
          </a:xfrm>
          <a:prstGeom prst="rect">
            <a:avLst/>
          </a:prstGeom>
        </p:spPr>
      </p:pic>
    </p:spTree>
    <p:extLst>
      <p:ext uri="{BB962C8B-B14F-4D97-AF65-F5344CB8AC3E}">
        <p14:creationId xmlns:p14="http://schemas.microsoft.com/office/powerpoint/2010/main" val="31540566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8447" y="375221"/>
            <a:ext cx="9226921" cy="4379659"/>
          </a:xfrm>
          <a:prstGeom prst="rect">
            <a:avLst/>
          </a:prstGeom>
        </p:spPr>
      </p:pic>
    </p:spTree>
    <p:extLst>
      <p:ext uri="{BB962C8B-B14F-4D97-AF65-F5344CB8AC3E}">
        <p14:creationId xmlns:p14="http://schemas.microsoft.com/office/powerpoint/2010/main" val="21567678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4417" y="404812"/>
            <a:ext cx="8798824" cy="5837492"/>
          </a:xfrm>
          <a:prstGeom prst="rect">
            <a:avLst/>
          </a:prstGeom>
        </p:spPr>
      </p:pic>
    </p:spTree>
    <p:extLst>
      <p:ext uri="{BB962C8B-B14F-4D97-AF65-F5344CB8AC3E}">
        <p14:creationId xmlns:p14="http://schemas.microsoft.com/office/powerpoint/2010/main" val="23548410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0647" y="801687"/>
            <a:ext cx="6580240" cy="5192713"/>
          </a:xfrm>
          <a:prstGeom prst="rect">
            <a:avLst/>
          </a:prstGeom>
        </p:spPr>
      </p:pic>
    </p:spTree>
    <p:extLst>
      <p:ext uri="{BB962C8B-B14F-4D97-AF65-F5344CB8AC3E}">
        <p14:creationId xmlns:p14="http://schemas.microsoft.com/office/powerpoint/2010/main" val="5446635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 y="97828"/>
            <a:ext cx="8558784" cy="646331"/>
          </a:xfrm>
          <a:prstGeom prst="rect">
            <a:avLst/>
          </a:prstGeom>
        </p:spPr>
        <p:txBody>
          <a:bodyPr wrap="square">
            <a:spAutoFit/>
          </a:bodyPr>
          <a:lstStyle/>
          <a:p>
            <a:pPr algn="just" rtl="1"/>
            <a:r>
              <a:rPr lang="fa-IR" dirty="0"/>
              <a:t>علاوه بر روشی </a:t>
            </a:r>
            <a:r>
              <a:rPr lang="fa-IR" dirty="0" smtClean="0"/>
              <a:t>که قبل</a:t>
            </a:r>
            <a:r>
              <a:rPr lang="fa-IR" dirty="0"/>
              <a:t>ا</a:t>
            </a:r>
            <a:r>
              <a:rPr lang="fa-IR" dirty="0" smtClean="0"/>
              <a:t> </a:t>
            </a:r>
            <a:r>
              <a:rPr lang="fa-IR" dirty="0"/>
              <a:t>شرح داده شده با روش های دیگری نیز می توان کلاس یک کلاستر بوران را تعیین کرد. در ادامه یکی از این روش ها بررسی می شود</a:t>
            </a:r>
            <a:r>
              <a:rPr lang="fa-IR" dirty="0" smtClean="0"/>
              <a:t>.</a:t>
            </a:r>
            <a:endParaRPr lang="fa-IR" dirty="0"/>
          </a:p>
        </p:txBody>
      </p:sp>
      <p:pic>
        <p:nvPicPr>
          <p:cNvPr id="5" name="Picture 4"/>
          <p:cNvPicPr>
            <a:picLocks noChangeAspect="1"/>
          </p:cNvPicPr>
          <p:nvPr/>
        </p:nvPicPr>
        <p:blipFill>
          <a:blip r:embed="rId2"/>
          <a:stretch>
            <a:fillRect/>
          </a:stretch>
        </p:blipFill>
        <p:spPr>
          <a:xfrm>
            <a:off x="1075482" y="924052"/>
            <a:ext cx="8031942" cy="5778500"/>
          </a:xfrm>
          <a:prstGeom prst="rect">
            <a:avLst/>
          </a:prstGeom>
        </p:spPr>
      </p:pic>
    </p:spTree>
    <p:extLst>
      <p:ext uri="{BB962C8B-B14F-4D97-AF65-F5344CB8AC3E}">
        <p14:creationId xmlns:p14="http://schemas.microsoft.com/office/powerpoint/2010/main" val="15815875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5412" y="344762"/>
            <a:ext cx="8924544" cy="1477328"/>
          </a:xfrm>
          <a:prstGeom prst="rect">
            <a:avLst/>
          </a:prstGeom>
        </p:spPr>
        <p:txBody>
          <a:bodyPr wrap="square">
            <a:spAutoFit/>
          </a:bodyPr>
          <a:lstStyle/>
          <a:p>
            <a:pPr algn="just" rtl="1"/>
            <a:r>
              <a:rPr lang="fa-IR" b="1" dirty="0">
                <a:solidFill>
                  <a:srgbClr val="FF0000"/>
                </a:solidFill>
              </a:rPr>
              <a:t>هتروبورانها (ناجور بوران ها</a:t>
            </a:r>
            <a:r>
              <a:rPr lang="fa-IR" b="1" dirty="0" smtClean="0">
                <a:solidFill>
                  <a:srgbClr val="FF0000"/>
                </a:solidFill>
              </a:rPr>
              <a:t>)</a:t>
            </a:r>
          </a:p>
          <a:p>
            <a:pPr algn="just" rtl="1"/>
            <a:r>
              <a:rPr lang="fa-IR" b="1" dirty="0" smtClean="0">
                <a:solidFill>
                  <a:srgbClr val="FF0000"/>
                </a:solidFill>
              </a:rPr>
              <a:t> </a:t>
            </a:r>
            <a:r>
              <a:rPr lang="fa-IR" dirty="0"/>
              <a:t>اگر یک یا چند گروه </a:t>
            </a:r>
            <a:r>
              <a:rPr lang="fa-IR" dirty="0" smtClean="0"/>
              <a:t>  </a:t>
            </a:r>
            <a:r>
              <a:rPr lang="en-US" dirty="0" smtClean="0"/>
              <a:t>H</a:t>
            </a:r>
            <a:r>
              <a:rPr lang="fa-IR" dirty="0" smtClean="0"/>
              <a:t>-</a:t>
            </a:r>
            <a:r>
              <a:rPr lang="en-US" dirty="0" smtClean="0"/>
              <a:t>B</a:t>
            </a:r>
            <a:r>
              <a:rPr lang="fa-IR" dirty="0" smtClean="0"/>
              <a:t> اسكلت </a:t>
            </a:r>
            <a:r>
              <a:rPr lang="fa-IR" dirty="0"/>
              <a:t>(چارچوب) یک بوران را با گروههای دیگر مانند </a:t>
            </a:r>
            <a:r>
              <a:rPr lang="en-US" dirty="0" smtClean="0"/>
              <a:t>CH</a:t>
            </a:r>
            <a:r>
              <a:rPr lang="en-US" baseline="30000" dirty="0" smtClean="0">
                <a:latin typeface="Calibri" panose="020F0502020204030204" pitchFamily="34" charset="0"/>
                <a:ea typeface="Calibri" panose="020F0502020204030204" pitchFamily="34" charset="0"/>
                <a:cs typeface="Arial" panose="020B0604020202020204" pitchFamily="34" charset="0"/>
              </a:rPr>
              <a:t>+</a:t>
            </a:r>
            <a:r>
              <a:rPr lang="en-US" dirty="0" smtClean="0"/>
              <a:t>، P</a:t>
            </a:r>
            <a:r>
              <a:rPr lang="en-US" baseline="30000" dirty="0" smtClean="0">
                <a:latin typeface="Calibri" panose="020F0502020204030204" pitchFamily="34" charset="0"/>
                <a:ea typeface="Calibri" panose="020F0502020204030204" pitchFamily="34" charset="0"/>
                <a:cs typeface="Arial" panose="020B0604020202020204" pitchFamily="34" charset="0"/>
              </a:rPr>
              <a:t>+</a:t>
            </a:r>
            <a:r>
              <a:rPr lang="fa-IR" dirty="0" smtClean="0"/>
              <a:t> </a:t>
            </a:r>
            <a:r>
              <a:rPr lang="fa-IR" dirty="0"/>
              <a:t>و </a:t>
            </a:r>
            <a:r>
              <a:rPr lang="en-US" dirty="0" smtClean="0"/>
              <a:t>S</a:t>
            </a:r>
            <a:r>
              <a:rPr lang="en-US" baseline="30000" dirty="0" smtClean="0">
                <a:latin typeface="Calibri" panose="020F0502020204030204" pitchFamily="34" charset="0"/>
                <a:ea typeface="Calibri" panose="020F0502020204030204" pitchFamily="34" charset="0"/>
                <a:cs typeface="Arial" panose="020B0604020202020204" pitchFamily="34" charset="0"/>
              </a:rPr>
              <a:t>2 </a:t>
            </a:r>
            <a:r>
              <a:rPr lang="en-US" baseline="30000" dirty="0">
                <a:latin typeface="Calibri" panose="020F0502020204030204" pitchFamily="34" charset="0"/>
                <a:ea typeface="Calibri" panose="020F0502020204030204" pitchFamily="34" charset="0"/>
                <a:cs typeface="Arial" panose="020B0604020202020204" pitchFamily="34" charset="0"/>
              </a:rPr>
              <a:t>+</a:t>
            </a:r>
            <a:r>
              <a:rPr lang="en-US" dirty="0" smtClean="0"/>
              <a:t> </a:t>
            </a:r>
            <a:r>
              <a:rPr lang="fa-IR" dirty="0" smtClean="0"/>
              <a:t> که </a:t>
            </a:r>
            <a:r>
              <a:rPr lang="fa-IR" dirty="0"/>
              <a:t>با این گروه </a:t>
            </a:r>
            <a:r>
              <a:rPr lang="en-US" dirty="0"/>
              <a:t>H</a:t>
            </a:r>
            <a:r>
              <a:rPr lang="fa-IR" dirty="0"/>
              <a:t>-</a:t>
            </a:r>
            <a:r>
              <a:rPr lang="en-US" dirty="0" smtClean="0"/>
              <a:t>B</a:t>
            </a:r>
            <a:r>
              <a:rPr lang="fa-IR" dirty="0" smtClean="0"/>
              <a:t> معادل </a:t>
            </a:r>
            <a:r>
              <a:rPr lang="fa-IR" dirty="0"/>
              <a:t>هستند (هم الكترون </a:t>
            </a:r>
            <a:r>
              <a:rPr lang="fa-IR" dirty="0" smtClean="0"/>
              <a:t>هستند) </a:t>
            </a:r>
            <a:r>
              <a:rPr lang="fa-IR" dirty="0"/>
              <a:t>جایگزین کنیم، آنگاه یک هتروبوران ایجاد می </a:t>
            </a:r>
            <a:r>
              <a:rPr lang="fa-IR" dirty="0" smtClean="0"/>
              <a:t>شود. </a:t>
            </a:r>
            <a:r>
              <a:rPr lang="fa-IR" dirty="0"/>
              <a:t>گروههای </a:t>
            </a:r>
            <a:r>
              <a:rPr lang="en-US" dirty="0"/>
              <a:t>CH</a:t>
            </a:r>
            <a:r>
              <a:rPr lang="en-US" baseline="30000" dirty="0">
                <a:latin typeface="Calibri" panose="020F0502020204030204" pitchFamily="34" charset="0"/>
                <a:ea typeface="Calibri" panose="020F0502020204030204" pitchFamily="34" charset="0"/>
                <a:cs typeface="Arial" panose="020B0604020202020204" pitchFamily="34" charset="0"/>
              </a:rPr>
              <a:t>+</a:t>
            </a:r>
            <a:r>
              <a:rPr lang="en-US" dirty="0"/>
              <a:t>، P</a:t>
            </a:r>
            <a:r>
              <a:rPr lang="en-US" baseline="30000" dirty="0">
                <a:latin typeface="Calibri" panose="020F0502020204030204" pitchFamily="34" charset="0"/>
                <a:ea typeface="Calibri" panose="020F0502020204030204" pitchFamily="34" charset="0"/>
                <a:cs typeface="Arial" panose="020B0604020202020204" pitchFamily="34" charset="0"/>
              </a:rPr>
              <a:t>+</a:t>
            </a:r>
            <a:r>
              <a:rPr lang="fa-IR" dirty="0"/>
              <a:t> و </a:t>
            </a:r>
            <a:r>
              <a:rPr lang="en-US" dirty="0"/>
              <a:t>S</a:t>
            </a:r>
            <a:r>
              <a:rPr lang="en-US" baseline="30000" dirty="0">
                <a:latin typeface="Calibri" panose="020F0502020204030204" pitchFamily="34" charset="0"/>
                <a:ea typeface="Calibri" panose="020F0502020204030204" pitchFamily="34" charset="0"/>
                <a:cs typeface="Arial" panose="020B0604020202020204" pitchFamily="34" charset="0"/>
              </a:rPr>
              <a:t>2 +</a:t>
            </a:r>
            <a:r>
              <a:rPr lang="en-US" dirty="0"/>
              <a:t> </a:t>
            </a:r>
            <a:r>
              <a:rPr lang="fa-IR" dirty="0" smtClean="0"/>
              <a:t> مشابه گروه</a:t>
            </a:r>
            <a:r>
              <a:rPr lang="en-US" dirty="0"/>
              <a:t> H</a:t>
            </a:r>
            <a:r>
              <a:rPr lang="fa-IR" dirty="0"/>
              <a:t>-</a:t>
            </a:r>
            <a:r>
              <a:rPr lang="en-US" dirty="0"/>
              <a:t>B </a:t>
            </a:r>
            <a:r>
              <a:rPr lang="fa-IR" dirty="0" smtClean="0"/>
              <a:t>دارای </a:t>
            </a:r>
            <a:r>
              <a:rPr lang="fa-IR" dirty="0"/>
              <a:t>دو الكترون برای ایجاد پیوند </a:t>
            </a:r>
            <a:r>
              <a:rPr lang="fa-IR" dirty="0" smtClean="0"/>
              <a:t>اسکلتی هستند. به </a:t>
            </a:r>
            <a:r>
              <a:rPr lang="fa-IR" dirty="0"/>
              <a:t>عبارتی این گروه ها با هم هم لپ (</a:t>
            </a:r>
            <a:r>
              <a:rPr lang="fa-IR" dirty="0" smtClean="0"/>
              <a:t>ایزولوبال) </a:t>
            </a:r>
            <a:r>
              <a:rPr lang="fa-IR" dirty="0"/>
              <a:t>هستند.</a:t>
            </a:r>
            <a:endParaRPr lang="en-US" dirty="0"/>
          </a:p>
        </p:txBody>
      </p:sp>
      <p:pic>
        <p:nvPicPr>
          <p:cNvPr id="5" name="Picture 4"/>
          <p:cNvPicPr>
            <a:picLocks noChangeAspect="1"/>
          </p:cNvPicPr>
          <p:nvPr/>
        </p:nvPicPr>
        <p:blipFill>
          <a:blip r:embed="rId2"/>
          <a:stretch>
            <a:fillRect/>
          </a:stretch>
        </p:blipFill>
        <p:spPr>
          <a:xfrm>
            <a:off x="1016212" y="2343946"/>
            <a:ext cx="7642943" cy="1972203"/>
          </a:xfrm>
          <a:prstGeom prst="rect">
            <a:avLst/>
          </a:prstGeom>
        </p:spPr>
      </p:pic>
    </p:spTree>
    <p:extLst>
      <p:ext uri="{BB962C8B-B14F-4D97-AF65-F5344CB8AC3E}">
        <p14:creationId xmlns:p14="http://schemas.microsoft.com/office/powerpoint/2010/main" val="23864347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6176" y="698653"/>
            <a:ext cx="8290560" cy="1200329"/>
          </a:xfrm>
          <a:prstGeom prst="rect">
            <a:avLst/>
          </a:prstGeom>
        </p:spPr>
        <p:txBody>
          <a:bodyPr wrap="square">
            <a:spAutoFit/>
          </a:bodyPr>
          <a:lstStyle/>
          <a:p>
            <a:pPr algn="just" rtl="1"/>
            <a:r>
              <a:rPr lang="fa-IR" dirty="0" smtClean="0"/>
              <a:t>یک </a:t>
            </a:r>
            <a:r>
              <a:rPr lang="fa-IR" dirty="0"/>
              <a:t>گروه بسیار مشهور از </a:t>
            </a:r>
            <a:r>
              <a:rPr lang="fa-IR" dirty="0" smtClean="0"/>
              <a:t>هتروبورانها </a:t>
            </a:r>
            <a:r>
              <a:rPr lang="fa-IR" dirty="0"/>
              <a:t>که بجای یک یا چند گروه </a:t>
            </a:r>
            <a:r>
              <a:rPr lang="en-US" dirty="0" smtClean="0"/>
              <a:t>B-H</a:t>
            </a:r>
            <a:r>
              <a:rPr lang="en-US" dirty="0"/>
              <a:t>، </a:t>
            </a:r>
            <a:r>
              <a:rPr lang="fa-IR" dirty="0"/>
              <a:t>گروه </a:t>
            </a:r>
            <a:r>
              <a:rPr lang="en-US" dirty="0" smtClean="0"/>
              <a:t>CH</a:t>
            </a:r>
            <a:r>
              <a:rPr lang="en-US" baseline="30000" dirty="0" smtClean="0">
                <a:latin typeface="Calibri" panose="020F0502020204030204" pitchFamily="34" charset="0"/>
                <a:ea typeface="Calibri" panose="020F0502020204030204" pitchFamily="34" charset="0"/>
                <a:cs typeface="Arial" panose="020B0604020202020204" pitchFamily="34" charset="0"/>
              </a:rPr>
              <a:t>+</a:t>
            </a:r>
            <a:r>
              <a:rPr lang="fa-IR" baseline="30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یا </a:t>
            </a:r>
            <a:r>
              <a:rPr lang="en-US" dirty="0" smtClean="0"/>
              <a:t>C</a:t>
            </a:r>
            <a:r>
              <a:rPr lang="fa-IR" dirty="0" smtClean="0"/>
              <a:t> (هر </a:t>
            </a:r>
            <a:r>
              <a:rPr lang="fa-IR" dirty="0"/>
              <a:t>دو چهار الكترون دارند) جایگزین شده است را </a:t>
            </a:r>
            <a:r>
              <a:rPr lang="fa-IR" dirty="0" smtClean="0"/>
              <a:t>کربوران ها </a:t>
            </a:r>
            <a:r>
              <a:rPr lang="fa-IR" dirty="0"/>
              <a:t>یا </a:t>
            </a:r>
            <a:r>
              <a:rPr lang="fa-IR" dirty="0" smtClean="0"/>
              <a:t>کربابوران ها </a:t>
            </a:r>
            <a:r>
              <a:rPr lang="fa-IR" dirty="0"/>
              <a:t>می نامند. به عنوان مثال، با جایگزین کردن دو گروه </a:t>
            </a:r>
            <a:r>
              <a:rPr lang="en-US" dirty="0"/>
              <a:t>B - H </a:t>
            </a:r>
            <a:r>
              <a:rPr lang="fa-IR" dirty="0" smtClean="0"/>
              <a:t>با </a:t>
            </a:r>
            <a:r>
              <a:rPr lang="en-US" dirty="0" smtClean="0"/>
              <a:t> </a:t>
            </a:r>
            <a:r>
              <a:rPr lang="en-US" dirty="0"/>
              <a:t>CH</a:t>
            </a:r>
            <a:r>
              <a:rPr lang="en-US" baseline="30000" dirty="0" smtClean="0">
                <a:latin typeface="Calibri" panose="020F0502020204030204" pitchFamily="34" charset="0"/>
                <a:ea typeface="Calibri" panose="020F0502020204030204" pitchFamily="34" charset="0"/>
                <a:cs typeface="Arial" panose="020B0604020202020204" pitchFamily="34" charset="0"/>
              </a:rPr>
              <a:t>+</a:t>
            </a:r>
            <a:r>
              <a:rPr lang="fa-IR" baseline="30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در </a:t>
            </a:r>
            <a:r>
              <a:rPr lang="fa-IR" dirty="0"/>
              <a:t>) </a:t>
            </a:r>
            <a:r>
              <a:rPr lang="en-US" dirty="0" err="1"/>
              <a:t>closo</a:t>
            </a:r>
            <a:r>
              <a:rPr lang="en-US" dirty="0"/>
              <a:t> </a:t>
            </a:r>
            <a:r>
              <a:rPr lang="en-US" dirty="0" smtClean="0"/>
              <a:t>–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6</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6</a:t>
            </a:r>
            <a:r>
              <a:rPr lang="en-US" dirty="0" smtClean="0"/>
              <a:t> </a:t>
            </a:r>
            <a:r>
              <a:rPr lang="fa-IR" dirty="0" smtClean="0"/>
              <a:t> یک </a:t>
            </a:r>
            <a:r>
              <a:rPr lang="fa-IR" dirty="0"/>
              <a:t>کربوران </a:t>
            </a:r>
            <a:r>
              <a:rPr lang="fa-IR" dirty="0" smtClean="0"/>
              <a:t>خنثی </a:t>
            </a:r>
            <a:r>
              <a:rPr lang="en-US" dirty="0" smtClean="0"/>
              <a:t>close- </a:t>
            </a:r>
            <a:r>
              <a:rPr lang="en-US" dirty="0" smtClean="0">
                <a:latin typeface="Calibri" panose="020F0502020204030204" pitchFamily="34" charset="0"/>
                <a:ea typeface="Calibri" panose="020F0502020204030204" pitchFamily="34" charset="0"/>
                <a:cs typeface="Arial" panose="020B0604020202020204" pitchFamily="34" charset="0"/>
              </a:rPr>
              <a:t>C</a:t>
            </a:r>
            <a:r>
              <a:rPr lang="en-US" baseline="-25000" dirty="0" smtClean="0">
                <a:latin typeface="Calibri" panose="020F0502020204030204" pitchFamily="34" charset="0"/>
                <a:ea typeface="Calibri" panose="020F0502020204030204" pitchFamily="34" charset="0"/>
                <a:cs typeface="Arial" panose="020B0604020202020204" pitchFamily="34" charset="0"/>
              </a:rPr>
              <a:t>2</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4</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6</a:t>
            </a:r>
            <a:r>
              <a:rPr lang="fa-IR" dirty="0" smtClean="0"/>
              <a:t> به </a:t>
            </a:r>
            <a:r>
              <a:rPr lang="fa-IR" dirty="0"/>
              <a:t>دست می آید.</a:t>
            </a:r>
            <a:endParaRPr lang="en-US" dirty="0"/>
          </a:p>
        </p:txBody>
      </p:sp>
      <p:pic>
        <p:nvPicPr>
          <p:cNvPr id="5" name="Picture 4"/>
          <p:cNvPicPr>
            <a:picLocks noChangeAspect="1"/>
          </p:cNvPicPr>
          <p:nvPr/>
        </p:nvPicPr>
        <p:blipFill>
          <a:blip r:embed="rId2"/>
          <a:stretch>
            <a:fillRect/>
          </a:stretch>
        </p:blipFill>
        <p:spPr>
          <a:xfrm>
            <a:off x="2670923" y="2184814"/>
            <a:ext cx="3914878" cy="3862418"/>
          </a:xfrm>
          <a:prstGeom prst="rect">
            <a:avLst/>
          </a:prstGeom>
        </p:spPr>
      </p:pic>
    </p:spTree>
    <p:extLst>
      <p:ext uri="{BB962C8B-B14F-4D97-AF65-F5344CB8AC3E}">
        <p14:creationId xmlns:p14="http://schemas.microsoft.com/office/powerpoint/2010/main" val="37977408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2336" y="1492608"/>
            <a:ext cx="8936736" cy="2308324"/>
          </a:xfrm>
          <a:prstGeom prst="rect">
            <a:avLst/>
          </a:prstGeom>
        </p:spPr>
        <p:txBody>
          <a:bodyPr wrap="square">
            <a:spAutoFit/>
          </a:bodyPr>
          <a:lstStyle/>
          <a:p>
            <a:pPr algn="just" rtl="1"/>
            <a:r>
              <a:rPr lang="fa-IR" dirty="0"/>
              <a:t>برای تعیین و پیش بینی ساختار کربوران ها نیز می توان از قواعد ويد که برای بوران ها شرح داده شد، استفاده کرد. زیرا همان طوری که در قبل گفته شد، اتم كربن، مشابه گروه </a:t>
            </a:r>
            <a:r>
              <a:rPr lang="en-US" dirty="0" smtClean="0"/>
              <a:t>B-H </a:t>
            </a:r>
            <a:r>
              <a:rPr lang="fa-IR" dirty="0" smtClean="0"/>
              <a:t> دارای </a:t>
            </a:r>
            <a:r>
              <a:rPr lang="fa-IR" dirty="0"/>
              <a:t>چهار الكترون است. برای تبدیل یک کربوران به بوران باید بجای هر اتم </a:t>
            </a:r>
            <a:r>
              <a:rPr lang="en-US" dirty="0"/>
              <a:t>C </a:t>
            </a:r>
            <a:r>
              <a:rPr lang="fa-IR" dirty="0" smtClean="0"/>
              <a:t> یک </a:t>
            </a:r>
            <a:r>
              <a:rPr lang="fa-IR" dirty="0"/>
              <a:t>گروه </a:t>
            </a:r>
            <a:r>
              <a:rPr lang="en-US" dirty="0"/>
              <a:t>B-H</a:t>
            </a:r>
            <a:r>
              <a:rPr lang="en-US" dirty="0" smtClean="0"/>
              <a:t> </a:t>
            </a:r>
            <a:r>
              <a:rPr lang="fa-IR" dirty="0"/>
              <a:t>گذاشت و سپس ساختار کلاستر را براساس قواعد بورانها (بویژه روش تعیین ساختار </a:t>
            </a:r>
            <a:r>
              <a:rPr lang="fa-IR" dirty="0" smtClean="0"/>
              <a:t>سریع) </a:t>
            </a:r>
            <a:r>
              <a:rPr lang="fa-IR" dirty="0"/>
              <a:t>تعیین کرد. به عنوان مثال، برای تعیین ساختار کربوران </a:t>
            </a:r>
            <a:r>
              <a:rPr lang="en-US" dirty="0" smtClean="0">
                <a:latin typeface="Calibri" panose="020F0502020204030204" pitchFamily="34" charset="0"/>
                <a:ea typeface="Calibri" panose="020F0502020204030204" pitchFamily="34" charset="0"/>
                <a:cs typeface="Arial" panose="020B0604020202020204" pitchFamily="34" charset="0"/>
              </a:rPr>
              <a:t>C</a:t>
            </a:r>
            <a:r>
              <a:rPr lang="en-US" baseline="-25000" dirty="0" smtClean="0">
                <a:latin typeface="Calibri" panose="020F0502020204030204" pitchFamily="34" charset="0"/>
                <a:ea typeface="Calibri" panose="020F0502020204030204" pitchFamily="34" charset="0"/>
                <a:cs typeface="Arial" panose="020B0604020202020204" pitchFamily="34" charset="0"/>
              </a:rPr>
              <a:t>2</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8</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t> </a:t>
            </a:r>
            <a:r>
              <a:rPr lang="fa-IR" dirty="0" smtClean="0"/>
              <a:t> ابتدا </a:t>
            </a:r>
            <a:r>
              <a:rPr lang="fa-IR" dirty="0"/>
              <a:t>باید بجای دو اتم کربن، دو گروه </a:t>
            </a:r>
            <a:r>
              <a:rPr lang="en-US" dirty="0"/>
              <a:t>B-H</a:t>
            </a:r>
            <a:r>
              <a:rPr lang="en-US" dirty="0" smtClean="0"/>
              <a:t> </a:t>
            </a:r>
            <a:r>
              <a:rPr lang="fa-IR" dirty="0" smtClean="0"/>
              <a:t> جایگزین </a:t>
            </a:r>
            <a:r>
              <a:rPr lang="fa-IR" dirty="0"/>
              <a:t>کرد. در این صورت، فرمول بوران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12</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به </a:t>
            </a:r>
            <a:r>
              <a:rPr lang="fa-IR" dirty="0"/>
              <a:t>دست می آید. حالا با استفاده از روش تعیین سریع </a:t>
            </a:r>
            <a:r>
              <a:rPr lang="fa-IR" dirty="0" smtClean="0"/>
              <a:t>ساختار، دو</a:t>
            </a:r>
            <a:r>
              <a:rPr lang="en-US" dirty="0" smtClean="0"/>
              <a:t>H</a:t>
            </a:r>
            <a:r>
              <a:rPr lang="en-US" baseline="30000" dirty="0">
                <a:latin typeface="Calibri" panose="020F0502020204030204" pitchFamily="34" charset="0"/>
                <a:ea typeface="Calibri" panose="020F0502020204030204" pitchFamily="34" charset="0"/>
                <a:cs typeface="Arial" panose="020B0604020202020204" pitchFamily="34" charset="0"/>
              </a:rPr>
              <a:t>+</a:t>
            </a:r>
            <a:r>
              <a:rPr lang="en-US" dirty="0" smtClean="0"/>
              <a:t> </a:t>
            </a:r>
            <a:r>
              <a:rPr lang="fa-IR" dirty="0" smtClean="0"/>
              <a:t> از </a:t>
            </a:r>
            <a:r>
              <a:rPr lang="fa-IR" dirty="0"/>
              <a:t>آن کم میکنیم، در نتیجه، فرمول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en-US" baseline="30000" dirty="0" smtClean="0">
                <a:latin typeface="Calibri" panose="020F0502020204030204" pitchFamily="34" charset="0"/>
                <a:ea typeface="Calibri" panose="020F0502020204030204" pitchFamily="34" charset="0"/>
                <a:cs typeface="Arial" panose="020B0604020202020204" pitchFamily="34" charset="0"/>
              </a:rPr>
              <a:t>2- </a:t>
            </a:r>
            <a:r>
              <a:rPr lang="fa-IR" baseline="30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به </a:t>
            </a:r>
            <a:r>
              <a:rPr lang="fa-IR" dirty="0"/>
              <a:t>دست می آید که دارای ساختار کلوزو </a:t>
            </a:r>
            <a:r>
              <a:rPr lang="fa-IR" dirty="0" smtClean="0"/>
              <a:t>است</a:t>
            </a:r>
            <a:r>
              <a:rPr lang="en-US" dirty="0" smtClean="0"/>
              <a:t>.</a:t>
            </a:r>
            <a:r>
              <a:rPr lang="fa-IR" dirty="0" smtClean="0"/>
              <a:t> پس </a:t>
            </a:r>
            <a:r>
              <a:rPr lang="fa-IR" dirty="0"/>
              <a:t>کربوران </a:t>
            </a:r>
            <a:r>
              <a:rPr lang="en-US" dirty="0" smtClean="0">
                <a:latin typeface="Calibri" panose="020F0502020204030204" pitchFamily="34" charset="0"/>
                <a:ea typeface="Calibri" panose="020F0502020204030204" pitchFamily="34" charset="0"/>
                <a:cs typeface="Arial" panose="020B0604020202020204" pitchFamily="34" charset="0"/>
              </a:rPr>
              <a:t>C</a:t>
            </a:r>
            <a:r>
              <a:rPr lang="en-US" baseline="-25000" dirty="0" smtClean="0">
                <a:latin typeface="Calibri" panose="020F0502020204030204" pitchFamily="34" charset="0"/>
                <a:ea typeface="Calibri" panose="020F0502020204030204" pitchFamily="34" charset="0"/>
                <a:cs typeface="Arial" panose="020B0604020202020204" pitchFamily="34" charset="0"/>
              </a:rPr>
              <a:t>2</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8</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10</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نیز </a:t>
            </a:r>
            <a:r>
              <a:rPr lang="fa-IR" dirty="0"/>
              <a:t>ساختار كلوزو را دارد. </a:t>
            </a:r>
            <a:endParaRPr lang="en-US" dirty="0"/>
          </a:p>
        </p:txBody>
      </p:sp>
    </p:spTree>
    <p:extLst>
      <p:ext uri="{BB962C8B-B14F-4D97-AF65-F5344CB8AC3E}">
        <p14:creationId xmlns:p14="http://schemas.microsoft.com/office/powerpoint/2010/main" val="29006239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1104" y="346016"/>
            <a:ext cx="8412480" cy="2862322"/>
          </a:xfrm>
          <a:prstGeom prst="rect">
            <a:avLst/>
          </a:prstGeom>
        </p:spPr>
        <p:txBody>
          <a:bodyPr wrap="square">
            <a:spAutoFit/>
          </a:bodyPr>
          <a:lstStyle/>
          <a:p>
            <a:pPr algn="just" rtl="1"/>
            <a:r>
              <a:rPr lang="fa-IR" b="1" dirty="0">
                <a:solidFill>
                  <a:srgbClr val="FF0000"/>
                </a:solidFill>
              </a:rPr>
              <a:t>متالابوران ها و </a:t>
            </a:r>
            <a:r>
              <a:rPr lang="fa-IR" b="1" dirty="0" smtClean="0">
                <a:solidFill>
                  <a:srgbClr val="FF0000"/>
                </a:solidFill>
              </a:rPr>
              <a:t>مقالاكربورانها</a:t>
            </a:r>
          </a:p>
          <a:p>
            <a:pPr algn="just" rtl="1"/>
            <a:r>
              <a:rPr lang="fa-IR" b="1" dirty="0" smtClean="0">
                <a:solidFill>
                  <a:srgbClr val="FF0000"/>
                </a:solidFill>
              </a:rPr>
              <a:t> </a:t>
            </a:r>
            <a:r>
              <a:rPr lang="fa-IR" dirty="0"/>
              <a:t>بر طبق اصل هم لپی (ایزولوبال)، گروه </a:t>
            </a:r>
            <a:r>
              <a:rPr lang="en-US" dirty="0" smtClean="0"/>
              <a:t>CH </a:t>
            </a:r>
            <a:r>
              <a:rPr lang="fa-IR" dirty="0" smtClean="0"/>
              <a:t> (پنج </a:t>
            </a:r>
            <a:r>
              <a:rPr lang="fa-IR" dirty="0"/>
              <a:t>الكترونی) با یک قطعه آلی فلزی (پانزده الكترونی) </a:t>
            </a:r>
            <a:r>
              <a:rPr lang="fa-IR" dirty="0" smtClean="0"/>
              <a:t>مانند</a:t>
            </a:r>
            <a:r>
              <a:rPr lang="fa-IR" dirty="0"/>
              <a:t> </a:t>
            </a:r>
            <a:r>
              <a:rPr lang="en-US" dirty="0" smtClean="0"/>
              <a:t>Co(</a:t>
            </a:r>
            <a:r>
              <a:rPr lang="en-US" dirty="0" smtClean="0">
                <a:ea typeface="Calibri" panose="020F0502020204030204" pitchFamily="34" charset="0"/>
                <a:cs typeface="Arial" panose="020B0604020202020204" pitchFamily="34" charset="0"/>
              </a:rPr>
              <a:t>CO</a:t>
            </a:r>
            <a:r>
              <a:rPr lang="en-US" dirty="0" smtClean="0"/>
              <a:t>)</a:t>
            </a:r>
            <a:r>
              <a:rPr lang="en-US" baseline="-25000" dirty="0" smtClean="0">
                <a:latin typeface="Calibri" panose="020F0502020204030204" pitchFamily="34" charset="0"/>
                <a:ea typeface="Calibri" panose="020F0502020204030204" pitchFamily="34" charset="0"/>
                <a:cs typeface="Arial" panose="020B0604020202020204" pitchFamily="34" charset="0"/>
              </a:rPr>
              <a:t>3  </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هم لپ است. گروه </a:t>
            </a:r>
            <a:r>
              <a:rPr lang="en-US" dirty="0"/>
              <a:t>CH </a:t>
            </a:r>
            <a:r>
              <a:rPr lang="fa-IR" dirty="0"/>
              <a:t>برای تكميل اكتت خود به سه الكترون نیاز دارد و قطعه </a:t>
            </a:r>
            <a:r>
              <a:rPr lang="en-US" dirty="0"/>
              <a:t>Co(</a:t>
            </a:r>
            <a:r>
              <a:rPr lang="en-US" dirty="0">
                <a:ea typeface="Calibri" panose="020F0502020204030204" pitchFamily="34" charset="0"/>
                <a:cs typeface="Arial" panose="020B0604020202020204" pitchFamily="34" charset="0"/>
              </a:rPr>
              <a:t>CO</a:t>
            </a:r>
            <a:r>
              <a:rPr lang="en-US" dirty="0"/>
              <a:t>)</a:t>
            </a:r>
            <a:r>
              <a:rPr lang="en-US" baseline="-25000" dirty="0">
                <a:latin typeface="Calibri" panose="020F0502020204030204" pitchFamily="34" charset="0"/>
                <a:ea typeface="Calibri" panose="020F0502020204030204" pitchFamily="34" charset="0"/>
                <a:cs typeface="Arial" panose="020B0604020202020204" pitchFamily="34" charset="0"/>
              </a:rPr>
              <a:t>3 </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نیز </a:t>
            </a:r>
            <a:r>
              <a:rPr lang="fa-IR" dirty="0"/>
              <a:t>برای تکمیل حالت هیجده الكتروني </a:t>
            </a:r>
            <a:r>
              <a:rPr lang="fa-IR" dirty="0" smtClean="0"/>
              <a:t>خود </a:t>
            </a:r>
            <a:r>
              <a:rPr lang="fa-IR" dirty="0"/>
              <a:t>به سه الكترون نیاز دارد. </a:t>
            </a:r>
            <a:endParaRPr lang="fa-IR" dirty="0" smtClean="0"/>
          </a:p>
          <a:p>
            <a:pPr algn="just" rtl="1"/>
            <a:r>
              <a:rPr lang="fa-IR" dirty="0" smtClean="0"/>
              <a:t>در </a:t>
            </a:r>
            <a:r>
              <a:rPr lang="fa-IR" dirty="0"/>
              <a:t>بوران ها و کربورانها میتوان بجای گروههای </a:t>
            </a:r>
            <a:r>
              <a:rPr lang="en-US" dirty="0"/>
              <a:t>BH </a:t>
            </a:r>
            <a:r>
              <a:rPr lang="fa-IR" dirty="0"/>
              <a:t>و </a:t>
            </a:r>
            <a:r>
              <a:rPr lang="en-US" dirty="0"/>
              <a:t>CH </a:t>
            </a:r>
            <a:r>
              <a:rPr lang="fa-IR" dirty="0" smtClean="0"/>
              <a:t> یک </a:t>
            </a:r>
            <a:r>
              <a:rPr lang="fa-IR" dirty="0"/>
              <a:t>قطعه آلی فلزی هم لپ آن را جایگزین کرد و مشتق های آنها را که به ترتیب متالابوران ها و متالاكربورانها نامیده می شوند، تهیه کرد.</a:t>
            </a:r>
          </a:p>
          <a:p>
            <a:pPr algn="just" rtl="1"/>
            <a:r>
              <a:rPr lang="fa-IR" dirty="0"/>
              <a:t>در شكل </a:t>
            </a:r>
            <a:r>
              <a:rPr lang="fa-IR" dirty="0" smtClean="0"/>
              <a:t>زیر ساختار </a:t>
            </a:r>
            <a:r>
              <a:rPr lang="fa-IR" dirty="0"/>
              <a:t>تعدادی از مشتقهای آلی فلزی (متالابوران </a:t>
            </a:r>
            <a:r>
              <a:rPr lang="fa-IR" dirty="0" smtClean="0"/>
              <a:t>های) </a:t>
            </a:r>
            <a:r>
              <a:rPr lang="fa-IR" dirty="0"/>
              <a:t>مربوط به بوران </a:t>
            </a:r>
            <a:r>
              <a:rPr lang="en-US" dirty="0" smtClean="0">
                <a:latin typeface="Calibri" panose="020F0502020204030204" pitchFamily="34" charset="0"/>
                <a:ea typeface="Calibri" panose="020F0502020204030204" pitchFamily="34" charset="0"/>
                <a:cs typeface="Arial" panose="020B0604020202020204" pitchFamily="34" charset="0"/>
              </a:rPr>
              <a:t>B</a:t>
            </a:r>
            <a:r>
              <a:rPr lang="en-US" baseline="-25000" dirty="0" smtClean="0">
                <a:latin typeface="Calibri" panose="020F0502020204030204" pitchFamily="34" charset="0"/>
                <a:ea typeface="Calibri" panose="020F0502020204030204" pitchFamily="34" charset="0"/>
                <a:cs typeface="Arial" panose="020B0604020202020204" pitchFamily="34" charset="0"/>
              </a:rPr>
              <a:t>5</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baseline="-25000" dirty="0" smtClean="0">
                <a:latin typeface="Calibri" panose="020F0502020204030204" pitchFamily="34" charset="0"/>
                <a:ea typeface="Calibri" panose="020F0502020204030204" pitchFamily="34" charset="0"/>
                <a:cs typeface="Arial" panose="020B0604020202020204" pitchFamily="34" charset="0"/>
              </a:rPr>
              <a:t>9</a:t>
            </a:r>
            <a:r>
              <a:rPr lang="fa-IR" baseline="-25000" dirty="0" smtClean="0">
                <a:latin typeface="Calibri" panose="020F0502020204030204" pitchFamily="34" charset="0"/>
                <a:ea typeface="Calibri" panose="020F0502020204030204" pitchFamily="34" charset="0"/>
                <a:cs typeface="Arial" panose="020B0604020202020204" pitchFamily="34" charset="0"/>
              </a:rPr>
              <a:t> </a:t>
            </a:r>
            <a:r>
              <a:rPr lang="fa-IR" dirty="0" smtClean="0"/>
              <a:t>مشاهده </a:t>
            </a:r>
            <a:r>
              <a:rPr lang="fa-IR" dirty="0"/>
              <a:t>میشود. </a:t>
            </a:r>
            <a:endParaRPr lang="en-US" dirty="0"/>
          </a:p>
        </p:txBody>
      </p:sp>
      <p:pic>
        <p:nvPicPr>
          <p:cNvPr id="5" name="Picture 4"/>
          <p:cNvPicPr>
            <a:picLocks noChangeAspect="1"/>
          </p:cNvPicPr>
          <p:nvPr/>
        </p:nvPicPr>
        <p:blipFill>
          <a:blip r:embed="rId2"/>
          <a:stretch>
            <a:fillRect/>
          </a:stretch>
        </p:blipFill>
        <p:spPr>
          <a:xfrm>
            <a:off x="180502" y="3208338"/>
            <a:ext cx="9210322" cy="3520244"/>
          </a:xfrm>
          <a:prstGeom prst="rect">
            <a:avLst/>
          </a:prstGeom>
        </p:spPr>
      </p:pic>
    </p:spTree>
    <p:extLst>
      <p:ext uri="{BB962C8B-B14F-4D97-AF65-F5344CB8AC3E}">
        <p14:creationId xmlns:p14="http://schemas.microsoft.com/office/powerpoint/2010/main" val="21314676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2100" y="494022"/>
            <a:ext cx="9245599" cy="1200329"/>
          </a:xfrm>
          <a:prstGeom prst="rect">
            <a:avLst/>
          </a:prstGeom>
        </p:spPr>
        <p:txBody>
          <a:bodyPr wrap="square">
            <a:spAutoFit/>
          </a:bodyPr>
          <a:lstStyle/>
          <a:p>
            <a:pPr algn="just" rtl="1"/>
            <a:r>
              <a:rPr lang="fa-IR" b="1" dirty="0" smtClean="0">
                <a:solidFill>
                  <a:srgbClr val="FF0000"/>
                </a:solidFill>
              </a:rPr>
              <a:t>واکنش های مهم بوران ها</a:t>
            </a:r>
          </a:p>
          <a:p>
            <a:pPr algn="just" rtl="1"/>
            <a:r>
              <a:rPr lang="fa-IR" dirty="0" smtClean="0"/>
              <a:t>هیدروژن پل در بوران ها خصلت اسیدی دارد و می تواند با بازها وامنش دهد. به عنوان مثال:</a:t>
            </a:r>
          </a:p>
          <a:p>
            <a:pPr algn="just" rtl="1"/>
            <a:r>
              <a:rPr lang="fa-IR" dirty="0" smtClean="0"/>
              <a:t>می توان به محلولهای </a:t>
            </a:r>
            <a:r>
              <a:rPr lang="en-US" dirty="0" smtClean="0">
                <a:latin typeface="Calibri" panose="020F0502020204030204" pitchFamily="34" charset="0"/>
                <a:ea typeface="Calibri" panose="020F0502020204030204" pitchFamily="34" charset="0"/>
              </a:rPr>
              <a:t>B</a:t>
            </a:r>
            <a:r>
              <a:rPr lang="en-US" baseline="-25000" dirty="0" smtClean="0">
                <a:latin typeface="Calibri" panose="020F0502020204030204" pitchFamily="34" charset="0"/>
                <a:ea typeface="Calibri" panose="020F0502020204030204" pitchFamily="34" charset="0"/>
              </a:rPr>
              <a:t>10</a:t>
            </a:r>
            <a:r>
              <a:rPr lang="en-US" dirty="0" smtClean="0">
                <a:latin typeface="Calibri" panose="020F0502020204030204" pitchFamily="34" charset="0"/>
                <a:ea typeface="Calibri" panose="020F0502020204030204" pitchFamily="34" charset="0"/>
              </a:rPr>
              <a:t>H</a:t>
            </a:r>
            <a:r>
              <a:rPr lang="en-US" baseline="-25000" dirty="0" smtClean="0">
                <a:latin typeface="Calibri" panose="020F0502020204030204" pitchFamily="34" charset="0"/>
                <a:ea typeface="Calibri" panose="020F0502020204030204" pitchFamily="34" charset="0"/>
              </a:rPr>
              <a:t>14</a:t>
            </a:r>
            <a:r>
              <a:rPr lang="fa-IR" baseline="-25000" dirty="0" smtClean="0">
                <a:latin typeface="Calibri" panose="020F0502020204030204" pitchFamily="34" charset="0"/>
                <a:ea typeface="Calibri" panose="020F0502020204030204" pitchFamily="34" charset="0"/>
              </a:rPr>
              <a:t>  </a:t>
            </a:r>
            <a:r>
              <a:rPr lang="fa-IR" dirty="0" smtClean="0">
                <a:latin typeface="Calibri" panose="020F0502020204030204" pitchFamily="34" charset="0"/>
                <a:ea typeface="Calibri" panose="020F0502020204030204" pitchFamily="34" charset="0"/>
              </a:rPr>
              <a:t> اشاره کرد که خصلت اسیدی دارند. همان طوری که در شکل زیر مشاهده می کنید. </a:t>
            </a:r>
            <a:r>
              <a:rPr lang="fa-IR" dirty="0" smtClean="0">
                <a:latin typeface="Calibri" panose="020F0502020204030204" pitchFamily="34" charset="0"/>
              </a:rPr>
              <a:t>این بوران دارای چهار هیدروژن پل است.</a:t>
            </a:r>
            <a:endParaRPr lang="en-US" dirty="0"/>
          </a:p>
        </p:txBody>
      </p:sp>
      <p:pic>
        <p:nvPicPr>
          <p:cNvPr id="6" name="Picture 5"/>
          <p:cNvPicPr>
            <a:picLocks noChangeAspect="1"/>
          </p:cNvPicPr>
          <p:nvPr/>
        </p:nvPicPr>
        <p:blipFill>
          <a:blip r:embed="rId2"/>
          <a:stretch>
            <a:fillRect/>
          </a:stretch>
        </p:blipFill>
        <p:spPr>
          <a:xfrm>
            <a:off x="2910704" y="2452687"/>
            <a:ext cx="4414790" cy="4011613"/>
          </a:xfrm>
          <a:prstGeom prst="rect">
            <a:avLst/>
          </a:prstGeom>
        </p:spPr>
      </p:pic>
      <p:sp>
        <p:nvSpPr>
          <p:cNvPr id="7" name="Rectangle 6"/>
          <p:cNvSpPr/>
          <p:nvPr/>
        </p:nvSpPr>
        <p:spPr>
          <a:xfrm>
            <a:off x="1041399" y="1694351"/>
            <a:ext cx="8496300" cy="923330"/>
          </a:xfrm>
          <a:prstGeom prst="rect">
            <a:avLst/>
          </a:prstGeom>
        </p:spPr>
        <p:txBody>
          <a:bodyPr wrap="square">
            <a:spAutoFit/>
          </a:bodyPr>
          <a:lstStyle/>
          <a:p>
            <a:pPr algn="just" rtl="1"/>
            <a:r>
              <a:rPr lang="fa-IR" dirty="0"/>
              <a:t>در مورد قدرت اسیدی بوران ها دو نکته وجود دارد: ١- بوران های بزرگتر (با تعداد اتم های </a:t>
            </a:r>
            <a:r>
              <a:rPr lang="en-US" dirty="0"/>
              <a:t>B </a:t>
            </a:r>
            <a:r>
              <a:rPr lang="fa-IR" dirty="0"/>
              <a:t>بیشتر) قدرت اسیدی بیشتری دارند. ۲- در بوران هایی با ابعاد نزدیک به هم، همیشه قدرت اسیدی ارکنوها بيشتر از نیدوها است.</a:t>
            </a:r>
            <a:endParaRPr lang="en-US" dirty="0"/>
          </a:p>
        </p:txBody>
      </p:sp>
    </p:spTree>
    <p:extLst>
      <p:ext uri="{BB962C8B-B14F-4D97-AF65-F5344CB8AC3E}">
        <p14:creationId xmlns:p14="http://schemas.microsoft.com/office/powerpoint/2010/main" val="23264010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0" y="613539"/>
            <a:ext cx="8648700" cy="2031325"/>
          </a:xfrm>
          <a:prstGeom prst="rect">
            <a:avLst/>
          </a:prstGeom>
        </p:spPr>
        <p:txBody>
          <a:bodyPr wrap="square">
            <a:spAutoFit/>
          </a:bodyPr>
          <a:lstStyle/>
          <a:p>
            <a:pPr algn="just" rtl="1"/>
            <a:r>
              <a:rPr lang="fa-IR" b="1" dirty="0">
                <a:solidFill>
                  <a:srgbClr val="FF0000"/>
                </a:solidFill>
              </a:rPr>
              <a:t>کلاسترهای فلزی</a:t>
            </a:r>
          </a:p>
          <a:p>
            <a:pPr algn="just" rtl="1"/>
            <a:r>
              <a:rPr lang="fa-IR" b="1" dirty="0" smtClean="0">
                <a:solidFill>
                  <a:schemeClr val="accent1">
                    <a:lumMod val="75000"/>
                  </a:schemeClr>
                </a:solidFill>
              </a:rPr>
              <a:t>کلاسترهای </a:t>
            </a:r>
            <a:r>
              <a:rPr lang="fa-IR" b="1" dirty="0">
                <a:solidFill>
                  <a:schemeClr val="accent1">
                    <a:lumMod val="75000"/>
                  </a:schemeClr>
                </a:solidFill>
              </a:rPr>
              <a:t>فلزی عریان و یونهای </a:t>
            </a:r>
            <a:r>
              <a:rPr lang="fa-IR" b="1" dirty="0" smtClean="0">
                <a:solidFill>
                  <a:schemeClr val="accent1">
                    <a:lumMod val="75000"/>
                  </a:schemeClr>
                </a:solidFill>
              </a:rPr>
              <a:t>زينتل</a:t>
            </a:r>
          </a:p>
          <a:p>
            <a:pPr algn="just" rtl="1"/>
            <a:r>
              <a:rPr lang="fa-IR" dirty="0" smtClean="0"/>
              <a:t>در </a:t>
            </a:r>
            <a:r>
              <a:rPr lang="fa-IR" dirty="0"/>
              <a:t>این بخش به نوعی از این کلاسترها اشاره می شود که بار منفی داشته و به یونهای زینتل معروف هستند. کلاسترهای آنیونی زینتل را از طریق واکنش کاهش فلز موردنظر مانند </a:t>
            </a:r>
            <a:r>
              <a:rPr lang="en-US" dirty="0" err="1"/>
              <a:t>Sn</a:t>
            </a:r>
            <a:r>
              <a:rPr lang="en-US" dirty="0"/>
              <a:t> </a:t>
            </a:r>
            <a:r>
              <a:rPr lang="fa-IR" dirty="0"/>
              <a:t>و </a:t>
            </a:r>
            <a:r>
              <a:rPr lang="en-US" dirty="0" err="1" smtClean="0"/>
              <a:t>Pb</a:t>
            </a:r>
            <a:r>
              <a:rPr lang="en-US" dirty="0" smtClean="0"/>
              <a:t> </a:t>
            </a:r>
            <a:r>
              <a:rPr lang="fa-IR" dirty="0" smtClean="0"/>
              <a:t> با </a:t>
            </a:r>
            <a:r>
              <a:rPr lang="en-US" dirty="0"/>
              <a:t>Li </a:t>
            </a:r>
            <a:r>
              <a:rPr lang="fa-IR" dirty="0" smtClean="0"/>
              <a:t> یا </a:t>
            </a:r>
            <a:r>
              <a:rPr lang="en-US" dirty="0"/>
              <a:t>Na </a:t>
            </a:r>
            <a:r>
              <a:rPr lang="fa-IR" dirty="0" smtClean="0"/>
              <a:t> در </a:t>
            </a:r>
            <a:r>
              <a:rPr lang="fa-IR" dirty="0"/>
              <a:t>آمونیاک مایع تهیه می کنند. با افزایش یک لیگاند ماکروسيكل (بزرگ حلقه) مانند کریپتند-۲۲۲ </a:t>
            </a:r>
            <a:r>
              <a:rPr lang="fa-IR" dirty="0" smtClean="0"/>
              <a:t>میتوان </a:t>
            </a:r>
            <a:r>
              <a:rPr lang="fa-IR" dirty="0"/>
              <a:t>این آنیون های زینتل را به صورت یک نمک جدا و خالص سازی کرد.</a:t>
            </a:r>
            <a:endParaRPr lang="en-US" dirty="0"/>
          </a:p>
        </p:txBody>
      </p:sp>
      <p:pic>
        <p:nvPicPr>
          <p:cNvPr id="5" name="Picture 4"/>
          <p:cNvPicPr>
            <a:picLocks noChangeAspect="1"/>
          </p:cNvPicPr>
          <p:nvPr/>
        </p:nvPicPr>
        <p:blipFill>
          <a:blip r:embed="rId2"/>
          <a:stretch>
            <a:fillRect/>
          </a:stretch>
        </p:blipFill>
        <p:spPr>
          <a:xfrm>
            <a:off x="2579687" y="2644864"/>
            <a:ext cx="4392613" cy="3825824"/>
          </a:xfrm>
          <a:prstGeom prst="rect">
            <a:avLst/>
          </a:prstGeom>
        </p:spPr>
      </p:pic>
    </p:spTree>
    <p:extLst>
      <p:ext uri="{BB962C8B-B14F-4D97-AF65-F5344CB8AC3E}">
        <p14:creationId xmlns:p14="http://schemas.microsoft.com/office/powerpoint/2010/main" val="381081074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6448" y="594283"/>
            <a:ext cx="8400288" cy="923330"/>
          </a:xfrm>
          <a:prstGeom prst="rect">
            <a:avLst/>
          </a:prstGeom>
        </p:spPr>
        <p:txBody>
          <a:bodyPr wrap="square">
            <a:spAutoFit/>
          </a:bodyPr>
          <a:lstStyle/>
          <a:p>
            <a:pPr algn="just" rtl="1"/>
            <a:r>
              <a:rPr lang="fa-IR" dirty="0"/>
              <a:t>به عنوان مثال، كلاستر </a:t>
            </a:r>
            <a:r>
              <a:rPr lang="fa-IR" dirty="0" smtClean="0"/>
              <a:t>آنیونی</a:t>
            </a:r>
            <a:r>
              <a:rPr lang="en-US" dirty="0" smtClean="0"/>
              <a:t>[Sn</a:t>
            </a:r>
            <a:r>
              <a:rPr lang="en-US" baseline="-25000" dirty="0" smtClean="0"/>
              <a:t>5</a:t>
            </a:r>
            <a:r>
              <a:rPr lang="en-US" dirty="0" smtClean="0"/>
              <a:t>]</a:t>
            </a:r>
            <a:r>
              <a:rPr lang="en-US" baseline="30000" dirty="0" smtClean="0"/>
              <a:t>2- </a:t>
            </a:r>
            <a:r>
              <a:rPr lang="fa-IR" baseline="30000" dirty="0" smtClean="0"/>
              <a:t> </a:t>
            </a:r>
            <a:r>
              <a:rPr lang="fa-IR" dirty="0" smtClean="0"/>
              <a:t>با </a:t>
            </a:r>
            <a:r>
              <a:rPr lang="fa-IR" dirty="0"/>
              <a:t>ساختار دو هرمی مثلثی را میتوان به صورت زیر تهیه کرد:</a:t>
            </a:r>
            <a:endParaRPr lang="en-US" dirty="0"/>
          </a:p>
          <a:p>
            <a:pPr algn="just" rtl="1"/>
            <a:r>
              <a:rPr lang="en-US" dirty="0" smtClean="0"/>
              <a:t> </a:t>
            </a:r>
            <a:endParaRPr lang="en-US" dirty="0"/>
          </a:p>
        </p:txBody>
      </p:sp>
      <p:pic>
        <p:nvPicPr>
          <p:cNvPr id="5" name="Picture 4"/>
          <p:cNvPicPr>
            <a:picLocks noChangeAspect="1"/>
          </p:cNvPicPr>
          <p:nvPr/>
        </p:nvPicPr>
        <p:blipFill>
          <a:blip r:embed="rId2"/>
          <a:stretch>
            <a:fillRect/>
          </a:stretch>
        </p:blipFill>
        <p:spPr>
          <a:xfrm>
            <a:off x="0" y="1517613"/>
            <a:ext cx="9186862" cy="4712252"/>
          </a:xfrm>
          <a:prstGeom prst="rect">
            <a:avLst/>
          </a:prstGeom>
        </p:spPr>
      </p:pic>
    </p:spTree>
    <p:extLst>
      <p:ext uri="{BB962C8B-B14F-4D97-AF65-F5344CB8AC3E}">
        <p14:creationId xmlns:p14="http://schemas.microsoft.com/office/powerpoint/2010/main" val="38729260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3840" y="1255269"/>
            <a:ext cx="10806000" cy="3511803"/>
          </a:xfrm>
          <a:prstGeom prst="rect">
            <a:avLst/>
          </a:prstGeom>
        </p:spPr>
      </p:pic>
    </p:spTree>
    <p:extLst>
      <p:ext uri="{BB962C8B-B14F-4D97-AF65-F5344CB8AC3E}">
        <p14:creationId xmlns:p14="http://schemas.microsoft.com/office/powerpoint/2010/main" val="7208588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24128" y="0"/>
            <a:ext cx="8180832" cy="1477328"/>
          </a:xfrm>
          <a:prstGeom prst="rect">
            <a:avLst/>
          </a:prstGeom>
        </p:spPr>
        <p:txBody>
          <a:bodyPr wrap="square">
            <a:spAutoFit/>
          </a:bodyPr>
          <a:lstStyle/>
          <a:p>
            <a:pPr algn="just" rtl="1"/>
            <a:r>
              <a:rPr lang="fa-IR" b="1" dirty="0">
                <a:solidFill>
                  <a:schemeClr val="accent1">
                    <a:lumMod val="75000"/>
                  </a:schemeClr>
                </a:solidFill>
              </a:rPr>
              <a:t>کلاسترهای کربونیل </a:t>
            </a:r>
            <a:endParaRPr lang="fa-IR" b="1" dirty="0" smtClean="0">
              <a:solidFill>
                <a:schemeClr val="accent1">
                  <a:lumMod val="75000"/>
                </a:schemeClr>
              </a:solidFill>
            </a:endParaRPr>
          </a:p>
          <a:p>
            <a:pPr algn="just" rtl="1"/>
            <a:r>
              <a:rPr lang="fa-IR" dirty="0" smtClean="0"/>
              <a:t>کلاسترهای کربونیل (كربونیل </a:t>
            </a:r>
            <a:r>
              <a:rPr lang="fa-IR" dirty="0"/>
              <a:t>دار) در گروهی از کلاسترهای فلزی قرار می گیرند که توسط لیگاند پایدار می شوند. لیگاند </a:t>
            </a:r>
            <a:r>
              <a:rPr lang="en-US" dirty="0"/>
              <a:t>CO </a:t>
            </a:r>
            <a:r>
              <a:rPr lang="fa-IR" dirty="0" smtClean="0"/>
              <a:t> در </a:t>
            </a:r>
            <a:r>
              <a:rPr lang="fa-IR" dirty="0"/>
              <a:t>این کلاسترها می تواند هم به صورت ترمینال و هم به صورت پل به اتمهای فلز كوئوردینه شود. شکل </a:t>
            </a:r>
            <a:r>
              <a:rPr lang="fa-IR" dirty="0" smtClean="0"/>
              <a:t>زیر تعدادی </a:t>
            </a:r>
            <a:r>
              <a:rPr lang="fa-IR" dirty="0"/>
              <a:t>از این نوع کلاسترها را نشان میدهد.</a:t>
            </a:r>
            <a:endParaRPr lang="en-US" dirty="0"/>
          </a:p>
        </p:txBody>
      </p:sp>
      <p:pic>
        <p:nvPicPr>
          <p:cNvPr id="5" name="Picture 4"/>
          <p:cNvPicPr>
            <a:picLocks noChangeAspect="1"/>
          </p:cNvPicPr>
          <p:nvPr/>
        </p:nvPicPr>
        <p:blipFill>
          <a:blip r:embed="rId2"/>
          <a:stretch>
            <a:fillRect/>
          </a:stretch>
        </p:blipFill>
        <p:spPr>
          <a:xfrm>
            <a:off x="890017" y="1477328"/>
            <a:ext cx="7644384" cy="5065712"/>
          </a:xfrm>
          <a:prstGeom prst="rect">
            <a:avLst/>
          </a:prstGeom>
        </p:spPr>
      </p:pic>
    </p:spTree>
    <p:extLst>
      <p:ext uri="{BB962C8B-B14F-4D97-AF65-F5344CB8AC3E}">
        <p14:creationId xmlns:p14="http://schemas.microsoft.com/office/powerpoint/2010/main" val="3890652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3568" y="443591"/>
            <a:ext cx="8839200" cy="646331"/>
          </a:xfrm>
          <a:prstGeom prst="rect">
            <a:avLst/>
          </a:prstGeom>
        </p:spPr>
        <p:txBody>
          <a:bodyPr wrap="square">
            <a:spAutoFit/>
          </a:bodyPr>
          <a:lstStyle/>
          <a:p>
            <a:pPr algn="just" rtl="1"/>
            <a:r>
              <a:rPr lang="fa-IR" dirty="0"/>
              <a:t>گاهی برای سنتز کلاسترهای کربونیل از واكنش نمک فلز در یک اتمسفر از گاز </a:t>
            </a:r>
            <a:r>
              <a:rPr lang="en-US" dirty="0"/>
              <a:t>CO </a:t>
            </a:r>
            <a:r>
              <a:rPr lang="fa-IR" dirty="0"/>
              <a:t>در فشار و دمای بالا استفاده می شود. مانند:</a:t>
            </a:r>
            <a:endParaRPr lang="en-US" dirty="0"/>
          </a:p>
        </p:txBody>
      </p:sp>
      <p:pic>
        <p:nvPicPr>
          <p:cNvPr id="5" name="Picture 4"/>
          <p:cNvPicPr>
            <a:picLocks noChangeAspect="1"/>
          </p:cNvPicPr>
          <p:nvPr/>
        </p:nvPicPr>
        <p:blipFill>
          <a:blip r:embed="rId2"/>
          <a:stretch>
            <a:fillRect/>
          </a:stretch>
        </p:blipFill>
        <p:spPr>
          <a:xfrm>
            <a:off x="158306" y="1392745"/>
            <a:ext cx="8556048" cy="753047"/>
          </a:xfrm>
          <a:prstGeom prst="rect">
            <a:avLst/>
          </a:prstGeom>
        </p:spPr>
      </p:pic>
      <p:sp>
        <p:nvSpPr>
          <p:cNvPr id="6" name="Rectangle 5"/>
          <p:cNvSpPr/>
          <p:nvPr/>
        </p:nvSpPr>
        <p:spPr>
          <a:xfrm>
            <a:off x="353568" y="2551837"/>
            <a:ext cx="8790432" cy="1200329"/>
          </a:xfrm>
          <a:prstGeom prst="rect">
            <a:avLst/>
          </a:prstGeom>
        </p:spPr>
        <p:txBody>
          <a:bodyPr wrap="square">
            <a:spAutoFit/>
          </a:bodyPr>
          <a:lstStyle/>
          <a:p>
            <a:pPr algn="just" rtl="1"/>
            <a:r>
              <a:rPr lang="fa-IR" dirty="0"/>
              <a:t>تقارن این کلاستر از نوع </a:t>
            </a:r>
            <a:r>
              <a:rPr lang="en-US" dirty="0" smtClean="0"/>
              <a:t>D3h </a:t>
            </a:r>
            <a:r>
              <a:rPr lang="fa-IR" dirty="0"/>
              <a:t>و </a:t>
            </a:r>
            <a:r>
              <a:rPr lang="fa-IR" dirty="0" smtClean="0"/>
              <a:t>فاقد</a:t>
            </a:r>
            <a:r>
              <a:rPr lang="en-US" dirty="0" smtClean="0"/>
              <a:t> CO </a:t>
            </a:r>
            <a:r>
              <a:rPr lang="fa-IR" dirty="0"/>
              <a:t>پل است و همه </a:t>
            </a:r>
            <a:r>
              <a:rPr lang="fa-IR" dirty="0" smtClean="0"/>
              <a:t>لیگاندهای</a:t>
            </a:r>
            <a:r>
              <a:rPr lang="en-US" dirty="0" smtClean="0"/>
              <a:t> CO </a:t>
            </a:r>
            <a:r>
              <a:rPr lang="fa-IR" dirty="0"/>
              <a:t>موجود در آن از نوع ترمينال هستند. این کلاستر سه پیوند </a:t>
            </a:r>
            <a:r>
              <a:rPr lang="en-US" dirty="0" err="1" smtClean="0"/>
              <a:t>Ru-Ru</a:t>
            </a:r>
            <a:r>
              <a:rPr lang="fa-IR" dirty="0" smtClean="0"/>
              <a:t> دارد </a:t>
            </a:r>
            <a:r>
              <a:rPr lang="fa-IR" dirty="0"/>
              <a:t>و هر سه </a:t>
            </a:r>
            <a:r>
              <a:rPr lang="fa-IR" dirty="0" smtClean="0"/>
              <a:t>اتم</a:t>
            </a:r>
            <a:r>
              <a:rPr lang="en-US" dirty="0" err="1" smtClean="0"/>
              <a:t>Ru</a:t>
            </a:r>
            <a:r>
              <a:rPr lang="en-US" dirty="0" smtClean="0"/>
              <a:t> </a:t>
            </a:r>
            <a:r>
              <a:rPr lang="fa-IR" dirty="0" smtClean="0"/>
              <a:t> آن </a:t>
            </a:r>
            <a:r>
              <a:rPr lang="fa-IR" dirty="0"/>
              <a:t>قاعده </a:t>
            </a:r>
            <a:r>
              <a:rPr lang="fa-IR" dirty="0" smtClean="0"/>
              <a:t>18 الکترونی </a:t>
            </a:r>
            <a:r>
              <a:rPr lang="fa-IR" dirty="0"/>
              <a:t>را رعایت می </a:t>
            </a:r>
            <a:r>
              <a:rPr lang="fa-IR" dirty="0" smtClean="0"/>
              <a:t>کنند.</a:t>
            </a:r>
            <a:r>
              <a:rPr lang="en-US" dirty="0" smtClean="0"/>
              <a:t>CO </a:t>
            </a:r>
            <a:r>
              <a:rPr lang="fa-IR" dirty="0" smtClean="0"/>
              <a:t> می </a:t>
            </a:r>
            <a:r>
              <a:rPr lang="fa-IR" dirty="0"/>
              <a:t>تواند هم نقش </a:t>
            </a:r>
            <a:r>
              <a:rPr lang="fa-IR" dirty="0" smtClean="0"/>
              <a:t>کاهنده</a:t>
            </a:r>
            <a:r>
              <a:rPr lang="en-US" dirty="0" smtClean="0"/>
              <a:t>Ru3+ </a:t>
            </a:r>
            <a:r>
              <a:rPr lang="fa-IR" dirty="0" smtClean="0"/>
              <a:t> به</a:t>
            </a:r>
            <a:r>
              <a:rPr lang="en-US" dirty="0" err="1" smtClean="0"/>
              <a:t>Ru</a:t>
            </a:r>
            <a:r>
              <a:rPr lang="en-US" dirty="0" smtClean="0"/>
              <a:t> </a:t>
            </a:r>
            <a:r>
              <a:rPr lang="fa-IR" dirty="0"/>
              <a:t>فلزی را داشته باشد و هم نقش لیگاند را بازی کند</a:t>
            </a:r>
            <a:r>
              <a:rPr lang="fa-IR" dirty="0" smtClean="0"/>
              <a:t>.</a:t>
            </a:r>
            <a:endParaRPr lang="fa-IR" dirty="0"/>
          </a:p>
        </p:txBody>
      </p:sp>
      <p:pic>
        <p:nvPicPr>
          <p:cNvPr id="7" name="Picture 6"/>
          <p:cNvPicPr>
            <a:picLocks noChangeAspect="1"/>
          </p:cNvPicPr>
          <p:nvPr/>
        </p:nvPicPr>
        <p:blipFill>
          <a:blip r:embed="rId3"/>
          <a:stretch>
            <a:fillRect/>
          </a:stretch>
        </p:blipFill>
        <p:spPr>
          <a:xfrm>
            <a:off x="1463040" y="3607707"/>
            <a:ext cx="5149786" cy="3301488"/>
          </a:xfrm>
          <a:prstGeom prst="rect">
            <a:avLst/>
          </a:prstGeom>
        </p:spPr>
      </p:pic>
    </p:spTree>
    <p:extLst>
      <p:ext uri="{BB962C8B-B14F-4D97-AF65-F5344CB8AC3E}">
        <p14:creationId xmlns:p14="http://schemas.microsoft.com/office/powerpoint/2010/main" val="26165879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4528" y="329476"/>
            <a:ext cx="8583168" cy="923330"/>
          </a:xfrm>
          <a:prstGeom prst="rect">
            <a:avLst/>
          </a:prstGeom>
        </p:spPr>
        <p:txBody>
          <a:bodyPr wrap="square">
            <a:spAutoFit/>
          </a:bodyPr>
          <a:lstStyle/>
          <a:p>
            <a:pPr algn="just" rtl="1"/>
            <a:r>
              <a:rPr lang="fa-IR" b="1" dirty="0" smtClean="0">
                <a:solidFill>
                  <a:schemeClr val="accent1">
                    <a:lumMod val="75000"/>
                  </a:schemeClr>
                </a:solidFill>
              </a:rPr>
              <a:t>کلاسترهای </a:t>
            </a:r>
            <a:r>
              <a:rPr lang="fa-IR" b="1" dirty="0">
                <a:solidFill>
                  <a:schemeClr val="accent1">
                    <a:lumMod val="75000"/>
                  </a:schemeClr>
                </a:solidFill>
              </a:rPr>
              <a:t>فلزی حاوی لیگاند هیدرید (کلاسترهای هیدرید فلزی) </a:t>
            </a:r>
            <a:endParaRPr lang="fa-IR" b="1" dirty="0" smtClean="0">
              <a:solidFill>
                <a:schemeClr val="accent1">
                  <a:lumMod val="75000"/>
                </a:schemeClr>
              </a:solidFill>
            </a:endParaRPr>
          </a:p>
          <a:p>
            <a:pPr algn="just" rtl="1"/>
            <a:r>
              <a:rPr lang="fa-IR" dirty="0" smtClean="0"/>
              <a:t>لیگاند </a:t>
            </a:r>
            <a:r>
              <a:rPr lang="fa-IR" dirty="0"/>
              <a:t>هیدرید </a:t>
            </a:r>
            <a:r>
              <a:rPr lang="en-US" dirty="0" smtClean="0"/>
              <a:t>(H</a:t>
            </a:r>
            <a:r>
              <a:rPr lang="en-US" dirty="0"/>
              <a:t>) </a:t>
            </a:r>
            <a:r>
              <a:rPr lang="fa-IR" dirty="0" smtClean="0"/>
              <a:t> می </a:t>
            </a:r>
            <a:r>
              <a:rPr lang="fa-IR" dirty="0"/>
              <a:t>تواند به صورت ترمینال، پل و یا درون شبکه ای (مخصوص کلاسترهای فلزی) عمل كند:</a:t>
            </a:r>
            <a:endParaRPr lang="en-US" dirty="0"/>
          </a:p>
        </p:txBody>
      </p:sp>
      <p:pic>
        <p:nvPicPr>
          <p:cNvPr id="5" name="Picture 4"/>
          <p:cNvPicPr>
            <a:picLocks noChangeAspect="1"/>
          </p:cNvPicPr>
          <p:nvPr/>
        </p:nvPicPr>
        <p:blipFill>
          <a:blip r:embed="rId2"/>
          <a:stretch>
            <a:fillRect/>
          </a:stretch>
        </p:blipFill>
        <p:spPr>
          <a:xfrm>
            <a:off x="763334" y="1582737"/>
            <a:ext cx="8234362" cy="3403775"/>
          </a:xfrm>
          <a:prstGeom prst="rect">
            <a:avLst/>
          </a:prstGeom>
        </p:spPr>
      </p:pic>
    </p:spTree>
    <p:extLst>
      <p:ext uri="{BB962C8B-B14F-4D97-AF65-F5344CB8AC3E}">
        <p14:creationId xmlns:p14="http://schemas.microsoft.com/office/powerpoint/2010/main" val="34156183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1671103"/>
            <a:ext cx="8741664" cy="2585323"/>
          </a:xfrm>
          <a:prstGeom prst="rect">
            <a:avLst/>
          </a:prstGeom>
        </p:spPr>
        <p:txBody>
          <a:bodyPr wrap="square">
            <a:spAutoFit/>
          </a:bodyPr>
          <a:lstStyle/>
          <a:p>
            <a:pPr algn="just" rtl="1"/>
            <a:r>
              <a:rPr lang="fa-IR" dirty="0"/>
              <a:t>از دیدگاه مطالعات ساختاری، مکان لیگاند هیدرید و یا هر نوع هیدروژن دیگر را نمی توان با بلور نگاری اشعه -</a:t>
            </a:r>
            <a:r>
              <a:rPr lang="en-US" dirty="0"/>
              <a:t>X </a:t>
            </a:r>
            <a:r>
              <a:rPr lang="fa-IR" dirty="0" smtClean="0"/>
              <a:t> تعیین </a:t>
            </a:r>
            <a:r>
              <a:rPr lang="fa-IR" dirty="0"/>
              <a:t>کرد. زیرا </a:t>
            </a:r>
            <a:r>
              <a:rPr lang="fa-IR" dirty="0" smtClean="0"/>
              <a:t>اشعه- </a:t>
            </a:r>
            <a:r>
              <a:rPr lang="en-US" dirty="0" smtClean="0"/>
              <a:t>X </a:t>
            </a:r>
            <a:r>
              <a:rPr lang="fa-IR" dirty="0" smtClean="0"/>
              <a:t> توسط </a:t>
            </a:r>
            <a:r>
              <a:rPr lang="fa-IR" dirty="0"/>
              <a:t>الکترونها پراش می یابد و دانسیته الكتروني در ناحيه پیوند </a:t>
            </a:r>
            <a:r>
              <a:rPr lang="en-US" dirty="0"/>
              <a:t>M - H </a:t>
            </a:r>
            <a:r>
              <a:rPr lang="fa-IR" dirty="0" smtClean="0"/>
              <a:t> عمدتا </a:t>
            </a:r>
            <a:r>
              <a:rPr lang="fa-IR" dirty="0"/>
              <a:t>توسط الکترونهای فلز </a:t>
            </a:r>
            <a:r>
              <a:rPr lang="en-US" dirty="0"/>
              <a:t>M </a:t>
            </a:r>
            <a:r>
              <a:rPr lang="fa-IR" dirty="0" smtClean="0"/>
              <a:t> تامین </a:t>
            </a:r>
            <a:r>
              <a:rPr lang="fa-IR" dirty="0"/>
              <a:t>می شود. بنابراین، مکان هیدروژن قابل تشخیص نیست. در این موارد برای تعیین مکان هیدروژن از پراش نوترون استفاده می شود که یک روش بسیار پر هزینه و دشوار است. بهترین روش شناسایی كمپلكس ها و کلاسترهای هیدریدی دیامغناطیس استفاده از </a:t>
            </a:r>
            <a:r>
              <a:rPr lang="en-US" dirty="0"/>
              <a:t>H </a:t>
            </a:r>
            <a:r>
              <a:rPr lang="en-US" dirty="0" smtClean="0"/>
              <a:t>NMR </a:t>
            </a:r>
            <a:r>
              <a:rPr lang="fa-IR" dirty="0" smtClean="0"/>
              <a:t> است</a:t>
            </a:r>
            <a:r>
              <a:rPr lang="fa-IR" dirty="0"/>
              <a:t>. مقدار جابجایی شیمیایی لیگاند هیدرید در این ترکیبات منفی است و معمولا در محدوده </a:t>
            </a:r>
            <a:r>
              <a:rPr lang="en-US" dirty="0" smtClean="0"/>
              <a:t>ppm</a:t>
            </a:r>
            <a:r>
              <a:rPr lang="fa-IR" dirty="0" smtClean="0"/>
              <a:t> 30- تا 8- قرار </a:t>
            </a:r>
            <a:r>
              <a:rPr lang="fa-IR" dirty="0"/>
              <a:t>میگیرد. اگر چه تشخیص ترمینال بودن یا پل بودن آن با </a:t>
            </a:r>
            <a:r>
              <a:rPr lang="en-US" dirty="0"/>
              <a:t>H NMR' </a:t>
            </a:r>
            <a:r>
              <a:rPr lang="fa-IR" dirty="0"/>
              <a:t>ساده نیست. همچنین تشخیص هیدرید درون شبکه ای با </a:t>
            </a:r>
            <a:r>
              <a:rPr lang="en-US" dirty="0"/>
              <a:t>H NMR </a:t>
            </a:r>
            <a:r>
              <a:rPr lang="fa-IR" dirty="0" smtClean="0"/>
              <a:t> بسیار </a:t>
            </a:r>
            <a:r>
              <a:rPr lang="fa-IR" dirty="0"/>
              <a:t>دشوارتر </a:t>
            </a:r>
            <a:r>
              <a:rPr lang="fa-IR" dirty="0" smtClean="0"/>
              <a:t>است.</a:t>
            </a:r>
            <a:endParaRPr lang="en-US" dirty="0"/>
          </a:p>
        </p:txBody>
      </p:sp>
    </p:spTree>
    <p:extLst>
      <p:ext uri="{BB962C8B-B14F-4D97-AF65-F5344CB8AC3E}">
        <p14:creationId xmlns:p14="http://schemas.microsoft.com/office/powerpoint/2010/main" val="93565547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2064" y="523578"/>
            <a:ext cx="8497824" cy="1477328"/>
          </a:xfrm>
          <a:prstGeom prst="rect">
            <a:avLst/>
          </a:prstGeom>
        </p:spPr>
        <p:txBody>
          <a:bodyPr wrap="square">
            <a:spAutoFit/>
          </a:bodyPr>
          <a:lstStyle/>
          <a:p>
            <a:pPr algn="just" rtl="1"/>
            <a:r>
              <a:rPr lang="fa-IR" b="1" dirty="0">
                <a:solidFill>
                  <a:schemeClr val="accent1">
                    <a:lumMod val="75000"/>
                  </a:schemeClr>
                </a:solidFill>
              </a:rPr>
              <a:t>کلاسترهای فلزی هالیدی</a:t>
            </a:r>
          </a:p>
          <a:p>
            <a:pPr algn="just" rtl="1"/>
            <a:r>
              <a:rPr lang="fa-IR" dirty="0"/>
              <a:t>کلاسترهای فلزی پایدار شده با مالیدها دسته دیگری از کلاسترها را تشکیل می دهند که فقط شامل اتم های فلز و لیگاندهای هالید هستند. به عنوان مثال، دو کلاستر كاتيوني </a:t>
            </a:r>
            <a:r>
              <a:rPr lang="en-US" dirty="0"/>
              <a:t>[</a:t>
            </a:r>
            <a:r>
              <a:rPr lang="en-US" dirty="0" smtClean="0"/>
              <a:t>Mo</a:t>
            </a:r>
            <a:r>
              <a:rPr lang="en-US" baseline="-25000" dirty="0" smtClean="0"/>
              <a:t>6</a:t>
            </a:r>
            <a:r>
              <a:rPr lang="en-US" dirty="0" smtClean="0"/>
              <a:t>Cl</a:t>
            </a:r>
            <a:r>
              <a:rPr lang="en-US" baseline="-25000" dirty="0" smtClean="0"/>
              <a:t>8</a:t>
            </a:r>
            <a:r>
              <a:rPr lang="en-US" dirty="0" smtClean="0"/>
              <a:t>]</a:t>
            </a:r>
            <a:r>
              <a:rPr lang="en-US" baseline="30000" dirty="0" smtClean="0"/>
              <a:t>4+</a:t>
            </a:r>
            <a:r>
              <a:rPr lang="fa-IR" baseline="30000" dirty="0" smtClean="0"/>
              <a:t> </a:t>
            </a:r>
            <a:r>
              <a:rPr lang="fa-IR" dirty="0" smtClean="0"/>
              <a:t>و </a:t>
            </a:r>
            <a:r>
              <a:rPr lang="en-US" dirty="0" smtClean="0"/>
              <a:t>[Ta</a:t>
            </a:r>
            <a:r>
              <a:rPr lang="en-US" baseline="-25000" dirty="0" smtClean="0"/>
              <a:t>6</a:t>
            </a:r>
            <a:r>
              <a:rPr lang="en-US" dirty="0" smtClean="0"/>
              <a:t>Cl</a:t>
            </a:r>
            <a:r>
              <a:rPr lang="en-US" baseline="-25000" dirty="0" smtClean="0"/>
              <a:t>12</a:t>
            </a:r>
            <a:r>
              <a:rPr lang="en-US" dirty="0" smtClean="0"/>
              <a:t>]</a:t>
            </a:r>
            <a:r>
              <a:rPr lang="en-US" baseline="30000" dirty="0" smtClean="0"/>
              <a:t>2+</a:t>
            </a:r>
            <a:r>
              <a:rPr lang="fa-IR" baseline="30000" dirty="0" smtClean="0"/>
              <a:t> </a:t>
            </a:r>
            <a:r>
              <a:rPr lang="fa-IR" dirty="0" smtClean="0"/>
              <a:t>با </a:t>
            </a:r>
            <a:r>
              <a:rPr lang="fa-IR" dirty="0"/>
              <a:t>اسکلت هشت وجهی از اتمهای فلز جزء این دسته از کلاسترها هستند. ساختار این دو کلاستر هالیدی به صورت زیر است:</a:t>
            </a:r>
            <a:endParaRPr lang="en-US" dirty="0"/>
          </a:p>
        </p:txBody>
      </p:sp>
      <p:pic>
        <p:nvPicPr>
          <p:cNvPr id="5" name="Picture 4"/>
          <p:cNvPicPr>
            <a:picLocks noChangeAspect="1"/>
          </p:cNvPicPr>
          <p:nvPr/>
        </p:nvPicPr>
        <p:blipFill>
          <a:blip r:embed="rId2"/>
          <a:stretch>
            <a:fillRect/>
          </a:stretch>
        </p:blipFill>
        <p:spPr>
          <a:xfrm>
            <a:off x="247789" y="2183787"/>
            <a:ext cx="8603603" cy="4495638"/>
          </a:xfrm>
          <a:prstGeom prst="rect">
            <a:avLst/>
          </a:prstGeom>
        </p:spPr>
      </p:pic>
    </p:spTree>
    <p:extLst>
      <p:ext uri="{BB962C8B-B14F-4D97-AF65-F5344CB8AC3E}">
        <p14:creationId xmlns:p14="http://schemas.microsoft.com/office/powerpoint/2010/main" val="4909883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5216" y="380691"/>
            <a:ext cx="8436864" cy="1754326"/>
          </a:xfrm>
          <a:prstGeom prst="rect">
            <a:avLst/>
          </a:prstGeom>
        </p:spPr>
        <p:txBody>
          <a:bodyPr wrap="square">
            <a:spAutoFit/>
          </a:bodyPr>
          <a:lstStyle/>
          <a:p>
            <a:pPr algn="just" rtl="1"/>
            <a:r>
              <a:rPr lang="fa-IR" b="1" dirty="0">
                <a:solidFill>
                  <a:schemeClr val="accent1">
                    <a:lumMod val="75000"/>
                  </a:schemeClr>
                </a:solidFill>
              </a:rPr>
              <a:t>کلاسترهای فلزی با یک اتم کربن در مرکز (کلاسترهایی با کربن مرکزی) </a:t>
            </a:r>
            <a:endParaRPr lang="en-US" b="1" dirty="0" smtClean="0">
              <a:solidFill>
                <a:schemeClr val="accent1">
                  <a:lumMod val="75000"/>
                </a:schemeClr>
              </a:solidFill>
            </a:endParaRPr>
          </a:p>
          <a:p>
            <a:pPr algn="just" rtl="1"/>
            <a:r>
              <a:rPr lang="fa-IR" dirty="0" smtClean="0"/>
              <a:t>در </a:t>
            </a:r>
            <a:r>
              <a:rPr lang="fa-IR" dirty="0"/>
              <a:t>این کلاسترها، یک اتم کربن در درون قفس کلاستر کپسوله شده (محصور </a:t>
            </a:r>
            <a:r>
              <a:rPr lang="fa-IR" dirty="0" smtClean="0"/>
              <a:t>شده) </a:t>
            </a:r>
            <a:r>
              <a:rPr lang="fa-IR" dirty="0"/>
              <a:t>است. این نوع کلاسترها را در اصطلاح، کلاسترهایی با کربن مرکزی و گاهی نیز کلاسترهای کاربيد يا کاربيدو می نامند. آرایش هندسی و عدد کوئوردیناسیون این کربن مرکزی مشابه ترکیبات کلاسیک شیمی آلی نیست. مثال هایی از این نوع کلاسترها را در شکل </a:t>
            </a:r>
            <a:r>
              <a:rPr lang="fa-IR" dirty="0" smtClean="0"/>
              <a:t>زیر مشاهده </a:t>
            </a:r>
            <a:r>
              <a:rPr lang="fa-IR" dirty="0"/>
              <a:t>میکنید</a:t>
            </a:r>
            <a:r>
              <a:rPr lang="fa-IR" dirty="0" smtClean="0"/>
              <a:t>.</a:t>
            </a:r>
            <a:endParaRPr lang="fa-IR" dirty="0"/>
          </a:p>
        </p:txBody>
      </p:sp>
      <p:pic>
        <p:nvPicPr>
          <p:cNvPr id="5" name="Picture 4"/>
          <p:cNvPicPr>
            <a:picLocks noChangeAspect="1"/>
          </p:cNvPicPr>
          <p:nvPr/>
        </p:nvPicPr>
        <p:blipFill>
          <a:blip r:embed="rId2"/>
          <a:stretch>
            <a:fillRect/>
          </a:stretch>
        </p:blipFill>
        <p:spPr>
          <a:xfrm>
            <a:off x="209296" y="2135017"/>
            <a:ext cx="9690608" cy="4383136"/>
          </a:xfrm>
          <a:prstGeom prst="rect">
            <a:avLst/>
          </a:prstGeom>
        </p:spPr>
      </p:pic>
    </p:spTree>
    <p:extLst>
      <p:ext uri="{BB962C8B-B14F-4D97-AF65-F5344CB8AC3E}">
        <p14:creationId xmlns:p14="http://schemas.microsoft.com/office/powerpoint/2010/main" val="32688728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4528" y="612845"/>
            <a:ext cx="8729472" cy="2308324"/>
          </a:xfrm>
          <a:prstGeom prst="rect">
            <a:avLst/>
          </a:prstGeom>
        </p:spPr>
        <p:txBody>
          <a:bodyPr wrap="square">
            <a:spAutoFit/>
          </a:bodyPr>
          <a:lstStyle/>
          <a:p>
            <a:pPr algn="just" rtl="1"/>
            <a:r>
              <a:rPr lang="fa-IR" b="1" dirty="0">
                <a:solidFill>
                  <a:schemeClr val="accent1">
                    <a:lumMod val="75000"/>
                  </a:schemeClr>
                </a:solidFill>
              </a:rPr>
              <a:t>استریوشیمی غیرصلب (شیمی فضایی انعطاف پذیر) در ساختار </a:t>
            </a:r>
            <a:r>
              <a:rPr lang="fa-IR" b="1" dirty="0" smtClean="0">
                <a:solidFill>
                  <a:schemeClr val="accent1">
                    <a:lumMod val="75000"/>
                  </a:schemeClr>
                </a:solidFill>
              </a:rPr>
              <a:t>کلاسترها</a:t>
            </a:r>
          </a:p>
          <a:p>
            <a:pPr algn="just" rtl="1"/>
            <a:r>
              <a:rPr lang="fa-IR" dirty="0" smtClean="0"/>
              <a:t> </a:t>
            </a:r>
            <a:r>
              <a:rPr lang="fa-IR" dirty="0"/>
              <a:t>اغلب در کلاسترهای فلزی پایدار شده با لیگاند می توان پديده غيرصلب بودن ساختار یا متغیر بودن ساختار را مشاهده کرد. در این کلاسترها در یک مقیاس زمانی معین و در دماهای مختلف می توان نوآرایی و دینامیک ساختاری را مشاهده کرد. این پدیده را می توان به کمک ثبت طيف </a:t>
            </a:r>
            <a:r>
              <a:rPr lang="en-US" dirty="0"/>
              <a:t>NMR </a:t>
            </a:r>
            <a:r>
              <a:rPr lang="fa-IR" dirty="0" smtClean="0"/>
              <a:t> در </a:t>
            </a:r>
            <a:r>
              <a:rPr lang="fa-IR" dirty="0"/>
              <a:t>دماهای مختلف برای کلاسترهای فلزی حاوی لیگاندهای </a:t>
            </a:r>
            <a:r>
              <a:rPr lang="en-US" dirty="0" smtClean="0"/>
              <a:t>CO، H</a:t>
            </a:r>
            <a:r>
              <a:rPr lang="en-US" baseline="30000" dirty="0" smtClean="0"/>
              <a:t>-</a:t>
            </a:r>
            <a:r>
              <a:rPr lang="fa-IR" baseline="30000" dirty="0" smtClean="0"/>
              <a:t> </a:t>
            </a:r>
            <a:r>
              <a:rPr lang="fa-IR" dirty="0" smtClean="0"/>
              <a:t>یا لیگاندهای </a:t>
            </a:r>
            <a:r>
              <a:rPr lang="fa-IR" dirty="0"/>
              <a:t>آلی مطالعه کرد. از متداولترین پدیده های دینامیک ساختاری در کلاسترها می توان به </a:t>
            </a:r>
            <a:r>
              <a:rPr lang="fa-IR" dirty="0" smtClean="0"/>
              <a:t>تبدیل لیگاند </a:t>
            </a:r>
            <a:r>
              <a:rPr lang="fa-IR" dirty="0"/>
              <a:t>پل به ترمینال و بالعكس </a:t>
            </a:r>
            <a:r>
              <a:rPr lang="fa-IR" dirty="0" smtClean="0"/>
              <a:t>و </a:t>
            </a:r>
            <a:r>
              <a:rPr lang="fa-IR" dirty="0"/>
              <a:t>همچنین مهاجرت یک لیگاند در اطراف چارچوب (اسكلت) کلاستر اشاره کرد. </a:t>
            </a:r>
            <a:r>
              <a:rPr lang="fa-IR" dirty="0" smtClean="0"/>
              <a:t> به عنوان مثال، طیف </a:t>
            </a:r>
            <a:r>
              <a:rPr lang="en-US" dirty="0" smtClean="0"/>
              <a:t>NMR</a:t>
            </a:r>
            <a:r>
              <a:rPr lang="fa-IR" dirty="0" smtClean="0"/>
              <a:t> کلاستر ناجور هسته زیر:</a:t>
            </a:r>
            <a:endParaRPr lang="en-US" dirty="0"/>
          </a:p>
        </p:txBody>
      </p:sp>
      <p:pic>
        <p:nvPicPr>
          <p:cNvPr id="7" name="Picture 6"/>
          <p:cNvPicPr>
            <a:picLocks noChangeAspect="1"/>
          </p:cNvPicPr>
          <p:nvPr/>
        </p:nvPicPr>
        <p:blipFill>
          <a:blip r:embed="rId2"/>
          <a:stretch>
            <a:fillRect/>
          </a:stretch>
        </p:blipFill>
        <p:spPr>
          <a:xfrm>
            <a:off x="323268" y="3074987"/>
            <a:ext cx="8907912" cy="1972501"/>
          </a:xfrm>
          <a:prstGeom prst="rect">
            <a:avLst/>
          </a:prstGeom>
        </p:spPr>
      </p:pic>
    </p:spTree>
    <p:extLst>
      <p:ext uri="{BB962C8B-B14F-4D97-AF65-F5344CB8AC3E}">
        <p14:creationId xmlns:p14="http://schemas.microsoft.com/office/powerpoint/2010/main" val="13436818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2344" y="0"/>
            <a:ext cx="9144000" cy="2862322"/>
          </a:xfrm>
          <a:prstGeom prst="rect">
            <a:avLst/>
          </a:prstGeom>
        </p:spPr>
        <p:txBody>
          <a:bodyPr wrap="square">
            <a:spAutoFit/>
          </a:bodyPr>
          <a:lstStyle/>
          <a:p>
            <a:pPr algn="just" rtl="1"/>
            <a:r>
              <a:rPr lang="fa-IR" dirty="0" smtClean="0"/>
              <a:t>در دمای اتاق</a:t>
            </a:r>
            <a:r>
              <a:rPr lang="fa-IR" dirty="0"/>
              <a:t>، ليگاندهای پل هیدریدی با سرعت در اطراف اسکلت کلاستر مهاجرت کرده و جای خود را با یکدیگر تعویض میکنند. از آنجا که سرعت این مهاجرت نسبت به مقیاس زمانی </a:t>
            </a:r>
            <a:r>
              <a:rPr lang="en-US" dirty="0"/>
              <a:t>NMR </a:t>
            </a:r>
            <a:r>
              <a:rPr lang="fa-IR" dirty="0" smtClean="0"/>
              <a:t> زیاد </a:t>
            </a:r>
            <a:r>
              <a:rPr lang="fa-IR" dirty="0"/>
              <a:t>است، برای هر دو نوع </a:t>
            </a:r>
            <a:r>
              <a:rPr lang="en-US" dirty="0"/>
              <a:t>H </a:t>
            </a:r>
            <a:r>
              <a:rPr lang="fa-IR" dirty="0" smtClean="0"/>
              <a:t>پل</a:t>
            </a:r>
            <a:r>
              <a:rPr lang="en-US" dirty="0" smtClean="0"/>
              <a:t>(HA </a:t>
            </a:r>
            <a:r>
              <a:rPr lang="en-US" dirty="0"/>
              <a:t>, HB</a:t>
            </a:r>
            <a:r>
              <a:rPr lang="en-US" dirty="0" smtClean="0"/>
              <a:t>) </a:t>
            </a:r>
            <a:r>
              <a:rPr lang="fa-IR" dirty="0" smtClean="0"/>
              <a:t> فقط </a:t>
            </a:r>
            <a:r>
              <a:rPr lang="fa-IR" dirty="0"/>
              <a:t>یک سیگنال در </a:t>
            </a:r>
            <a:r>
              <a:rPr lang="en-US" dirty="0" smtClean="0"/>
              <a:t> -19.03 ppm</a:t>
            </a:r>
            <a:r>
              <a:rPr lang="fa-IR" dirty="0" smtClean="0"/>
              <a:t>مشاهده </a:t>
            </a:r>
            <a:r>
              <a:rPr lang="fa-IR" dirty="0"/>
              <a:t>می شود. با کاهش دما </a:t>
            </a:r>
            <a:r>
              <a:rPr lang="fa-IR" dirty="0" smtClean="0"/>
              <a:t>به</a:t>
            </a:r>
            <a:r>
              <a:rPr lang="en-US" dirty="0" smtClean="0"/>
              <a:t>-60 </a:t>
            </a:r>
            <a:r>
              <a:rPr lang="fa-IR" dirty="0" smtClean="0"/>
              <a:t> درجه سانتیگراد سرعت مهاجرت </a:t>
            </a:r>
            <a:r>
              <a:rPr lang="fa-IR" dirty="0"/>
              <a:t>به شدت کاهش می یابد (در مواردی کاملا متوقف می شود و اکنون </a:t>
            </a:r>
            <a:r>
              <a:rPr lang="en-US" dirty="0" smtClean="0"/>
              <a:t>NMR</a:t>
            </a:r>
            <a:r>
              <a:rPr lang="fa-IR" dirty="0" smtClean="0"/>
              <a:t> قادر </a:t>
            </a:r>
            <a:r>
              <a:rPr lang="fa-IR" dirty="0"/>
              <a:t>است که برای هر نوع </a:t>
            </a:r>
            <a:r>
              <a:rPr lang="en-US" dirty="0"/>
              <a:t>H </a:t>
            </a:r>
            <a:r>
              <a:rPr lang="fa-IR" dirty="0" smtClean="0"/>
              <a:t> یک </a:t>
            </a:r>
            <a:r>
              <a:rPr lang="fa-IR" dirty="0"/>
              <a:t>سیگنال مجزا ثبت کند. بنابراین، دو سیگنال مجزا </a:t>
            </a:r>
            <a:r>
              <a:rPr lang="fa-IR" dirty="0" smtClean="0"/>
              <a:t>در </a:t>
            </a:r>
            <a:r>
              <a:rPr lang="en-US" dirty="0" smtClean="0"/>
              <a:t> -20.27 ppm </a:t>
            </a:r>
            <a:r>
              <a:rPr lang="fa-IR" dirty="0"/>
              <a:t>برای </a:t>
            </a:r>
            <a:r>
              <a:rPr lang="en-US" dirty="0" smtClean="0"/>
              <a:t>HA</a:t>
            </a:r>
            <a:r>
              <a:rPr lang="fa-IR" dirty="0" smtClean="0"/>
              <a:t> یعنی </a:t>
            </a:r>
            <a:r>
              <a:rPr lang="fa-IR" dirty="0"/>
              <a:t>پل بین </a:t>
            </a:r>
            <a:r>
              <a:rPr lang="fa-IR" dirty="0" smtClean="0"/>
              <a:t>دو </a:t>
            </a:r>
            <a:r>
              <a:rPr lang="fa-IR" dirty="0"/>
              <a:t>اتم </a:t>
            </a:r>
            <a:r>
              <a:rPr lang="en-US" dirty="0" err="1" smtClean="0"/>
              <a:t>Os</a:t>
            </a:r>
            <a:r>
              <a:rPr lang="fa-IR" dirty="0" smtClean="0"/>
              <a:t> و </a:t>
            </a:r>
            <a:r>
              <a:rPr lang="en-US" dirty="0" smtClean="0"/>
              <a:t>-18.26 ppm </a:t>
            </a:r>
            <a:r>
              <a:rPr lang="fa-IR" dirty="0" smtClean="0"/>
              <a:t> برای </a:t>
            </a:r>
            <a:r>
              <a:rPr lang="en-US" dirty="0" smtClean="0"/>
              <a:t>HB  </a:t>
            </a:r>
            <a:r>
              <a:rPr lang="fa-IR" dirty="0" smtClean="0"/>
              <a:t>یعنی پل بین یک اتم </a:t>
            </a:r>
            <a:r>
              <a:rPr lang="en-US" dirty="0" smtClean="0"/>
              <a:t> </a:t>
            </a:r>
            <a:r>
              <a:rPr lang="en-US" dirty="0" err="1" smtClean="0"/>
              <a:t>Os</a:t>
            </a:r>
            <a:r>
              <a:rPr lang="en-US" dirty="0" smtClean="0"/>
              <a:t> </a:t>
            </a:r>
            <a:r>
              <a:rPr lang="fa-IR" dirty="0" smtClean="0"/>
              <a:t>و یک اتم </a:t>
            </a:r>
            <a:r>
              <a:rPr lang="en-US" dirty="0" smtClean="0"/>
              <a:t> Co </a:t>
            </a:r>
            <a:r>
              <a:rPr lang="fa-IR" dirty="0" smtClean="0"/>
              <a:t>مشاهده </a:t>
            </a:r>
            <a:r>
              <a:rPr lang="fa-IR" dirty="0"/>
              <a:t>می شود. مکانیسم تعويض (مهاجرت) لیگاندهای پل در دمای اتاق برای این کلاستر به صورت زیر است: ابتدا </a:t>
            </a:r>
            <a:r>
              <a:rPr lang="en-US" dirty="0" smtClean="0"/>
              <a:t>H</a:t>
            </a:r>
            <a:r>
              <a:rPr lang="fa-IR" dirty="0" smtClean="0"/>
              <a:t> پل می </a:t>
            </a:r>
            <a:r>
              <a:rPr lang="fa-IR" dirty="0"/>
              <a:t>شکند و </a:t>
            </a:r>
            <a:r>
              <a:rPr lang="en-US" dirty="0"/>
              <a:t>H </a:t>
            </a:r>
            <a:r>
              <a:rPr lang="fa-IR" dirty="0" smtClean="0"/>
              <a:t> به </a:t>
            </a:r>
            <a:r>
              <a:rPr lang="fa-IR" dirty="0"/>
              <a:t>صورت ترمینال درمی آید و سپس با دو اتم فلز دیگر دوباره تشكیل پیوند پل می دهد. به این پدیده در اصطلاح تبادل پل ترمینال میگویند</a:t>
            </a:r>
            <a:r>
              <a:rPr lang="fa-IR" dirty="0" smtClean="0"/>
              <a:t>.</a:t>
            </a:r>
            <a:endParaRPr lang="fa-IR" dirty="0"/>
          </a:p>
        </p:txBody>
      </p:sp>
      <p:pic>
        <p:nvPicPr>
          <p:cNvPr id="5" name="Picture 4"/>
          <p:cNvPicPr>
            <a:picLocks noChangeAspect="1"/>
          </p:cNvPicPr>
          <p:nvPr/>
        </p:nvPicPr>
        <p:blipFill>
          <a:blip r:embed="rId2"/>
          <a:stretch>
            <a:fillRect/>
          </a:stretch>
        </p:blipFill>
        <p:spPr>
          <a:xfrm>
            <a:off x="781437" y="2614176"/>
            <a:ext cx="4717663" cy="4243824"/>
          </a:xfrm>
          <a:prstGeom prst="rect">
            <a:avLst/>
          </a:prstGeom>
        </p:spPr>
      </p:pic>
    </p:spTree>
    <p:extLst>
      <p:ext uri="{BB962C8B-B14F-4D97-AF65-F5344CB8AC3E}">
        <p14:creationId xmlns:p14="http://schemas.microsoft.com/office/powerpoint/2010/main" val="1846570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3200" y="148441"/>
            <a:ext cx="9588500" cy="2585323"/>
          </a:xfrm>
          <a:prstGeom prst="rect">
            <a:avLst/>
          </a:prstGeom>
        </p:spPr>
        <p:txBody>
          <a:bodyPr wrap="square">
            <a:spAutoFit/>
          </a:bodyPr>
          <a:lstStyle/>
          <a:p>
            <a:pPr algn="just" rtl="1"/>
            <a:r>
              <a:rPr lang="fa-IR" b="1" dirty="0">
                <a:solidFill>
                  <a:schemeClr val="accent1">
                    <a:lumMod val="75000"/>
                  </a:schemeClr>
                </a:solidFill>
              </a:rPr>
              <a:t>تعیین تعداد و نوع پیوندهای فلز-فلز در کمپلکس های چند هسته ای و کلاسترها </a:t>
            </a:r>
            <a:endParaRPr lang="fa-IR" b="1" dirty="0" smtClean="0">
              <a:solidFill>
                <a:schemeClr val="accent1">
                  <a:lumMod val="75000"/>
                </a:schemeClr>
              </a:solidFill>
            </a:endParaRPr>
          </a:p>
          <a:p>
            <a:pPr algn="just" rtl="1"/>
            <a:r>
              <a:rPr lang="fa-IR" dirty="0" smtClean="0"/>
              <a:t>همان </a:t>
            </a:r>
            <a:r>
              <a:rPr lang="fa-IR" dirty="0"/>
              <a:t>طوری که تاکنون در این فصل مطالعه کرده اید کلاسترهای فلزی دارای یک اسکلت (چارچوب) شامل اتمهای فلز هستند که با پیوندهای </a:t>
            </a:r>
            <a:r>
              <a:rPr lang="fa-IR" dirty="0" smtClean="0"/>
              <a:t>فلز-فلز </a:t>
            </a:r>
            <a:r>
              <a:rPr lang="fa-IR" dirty="0"/>
              <a:t>به یکدیگر متصلند. حالت اکسایش پایین فلز در یک کلاستر (به خصوص در کلاسترهای کربونیل)، عامل اساسی تشكیل پیوندهای فلز- فلز در اسکلت آنها است. برای تعیین تعداد کل پیوندهای فلز - فلز و همچنین تعداد پیوند فلز-فلزی که هر اتم فلز در آن مشارکت دارد می توان از روش زیر استفاده کرد. توجه داشته باشید که این روش برای ترکیب هایی کاربرد دارد که تعداد هسته های فلز در آنها کوچکتر یا مساوی 4 باشد (مانند سه هسته ای و چهار هسته </a:t>
            </a:r>
            <a:r>
              <a:rPr lang="fa-IR" dirty="0" smtClean="0"/>
              <a:t>ای) </a:t>
            </a:r>
            <a:r>
              <a:rPr lang="fa-IR" dirty="0"/>
              <a:t>و تمام اتمهای فلز موجود در آنها قاعده </a:t>
            </a:r>
            <a:r>
              <a:rPr lang="fa-IR" dirty="0" smtClean="0"/>
              <a:t>18 الکترونی </a:t>
            </a:r>
            <a:r>
              <a:rPr lang="fa-IR" dirty="0"/>
              <a:t>را رعایت کنند. خلاصه قواعد محاسبه تعداد پیوندهای فلز-فلز به شرح زیر است:</a:t>
            </a:r>
            <a:endParaRPr lang="en-US" dirty="0"/>
          </a:p>
        </p:txBody>
      </p:sp>
      <p:sp>
        <p:nvSpPr>
          <p:cNvPr id="5" name="Rectangle 4"/>
          <p:cNvSpPr/>
          <p:nvPr/>
        </p:nvSpPr>
        <p:spPr>
          <a:xfrm>
            <a:off x="203200" y="3178264"/>
            <a:ext cx="9296400" cy="3139321"/>
          </a:xfrm>
          <a:prstGeom prst="rect">
            <a:avLst/>
          </a:prstGeom>
        </p:spPr>
        <p:txBody>
          <a:bodyPr wrap="square">
            <a:spAutoFit/>
          </a:bodyPr>
          <a:lstStyle/>
          <a:p>
            <a:pPr algn="just" rtl="1"/>
            <a:r>
              <a:rPr lang="fa-IR" dirty="0" smtClean="0"/>
              <a:t>1- </a:t>
            </a:r>
            <a:r>
              <a:rPr lang="fa-IR" dirty="0"/>
              <a:t>تعدادكل الكترونهای والانس ترکیب را محاسبه کنید. این تعدد كل الكترونها را با </a:t>
            </a:r>
            <a:r>
              <a:rPr lang="en-US" dirty="0"/>
              <a:t>TVE </a:t>
            </a:r>
            <a:r>
              <a:rPr lang="fa-IR" dirty="0"/>
              <a:t>نشان می دهند که شامل الكترونهای والانس اتمهای فلز، الكترونهای پیوندی مربوط به پیوندهای فلزليگاند و همچنین بار ترکیب می شود</a:t>
            </a:r>
            <a:r>
              <a:rPr lang="fa-IR" dirty="0" smtClean="0"/>
              <a:t>.</a:t>
            </a:r>
          </a:p>
          <a:p>
            <a:pPr algn="just" rtl="1"/>
            <a:r>
              <a:rPr lang="fa-IR" dirty="0" smtClean="0"/>
              <a:t> 2- </a:t>
            </a:r>
            <a:r>
              <a:rPr lang="fa-IR" dirty="0"/>
              <a:t>تعداد اتمهای فلز </a:t>
            </a:r>
            <a:r>
              <a:rPr lang="en-US" dirty="0" smtClean="0"/>
              <a:t>(n</a:t>
            </a:r>
            <a:r>
              <a:rPr lang="en-US" dirty="0"/>
              <a:t>) </a:t>
            </a:r>
            <a:r>
              <a:rPr lang="fa-IR" dirty="0" smtClean="0"/>
              <a:t> را </a:t>
            </a:r>
            <a:r>
              <a:rPr lang="fa-IR" dirty="0"/>
              <a:t>در عدد ۱۸ ضرب کنید و </a:t>
            </a:r>
            <a:r>
              <a:rPr lang="en-US" dirty="0"/>
              <a:t>TVE </a:t>
            </a:r>
            <a:r>
              <a:rPr lang="fa-IR" dirty="0"/>
              <a:t>را از آن كم كنيد.</a:t>
            </a:r>
          </a:p>
          <a:p>
            <a:pPr algn="just"/>
            <a:r>
              <a:rPr lang="en-US" dirty="0" smtClean="0"/>
              <a:t>((</a:t>
            </a:r>
            <a:r>
              <a:rPr lang="en-US" dirty="0" err="1" smtClean="0"/>
              <a:t>nx</a:t>
            </a:r>
            <a:r>
              <a:rPr lang="en-US" dirty="0" smtClean="0"/>
              <a:t> </a:t>
            </a:r>
            <a:r>
              <a:rPr lang="en-US" dirty="0"/>
              <a:t>18) - TVE)</a:t>
            </a:r>
          </a:p>
          <a:p>
            <a:pPr algn="just" rtl="1"/>
            <a:r>
              <a:rPr lang="fa-IR" dirty="0" smtClean="0"/>
              <a:t>3</a:t>
            </a:r>
            <a:r>
              <a:rPr lang="en-US" dirty="0" smtClean="0"/>
              <a:t>- </a:t>
            </a:r>
            <a:r>
              <a:rPr lang="fa-IR" dirty="0"/>
              <a:t>حاصل عدد به دست آمده را بر ۲ تقسیم کنید. در نتیجه، تعداد پیوندهای فلز-فلز به دست می آید</a:t>
            </a:r>
            <a:r>
              <a:rPr lang="fa-IR" dirty="0" smtClean="0"/>
              <a:t>.</a:t>
            </a:r>
          </a:p>
          <a:p>
            <a:pPr algn="just"/>
            <a:r>
              <a:rPr lang="en-US" dirty="0"/>
              <a:t>((</a:t>
            </a:r>
            <a:r>
              <a:rPr lang="en-US" dirty="0" err="1"/>
              <a:t>nx</a:t>
            </a:r>
            <a:r>
              <a:rPr lang="en-US" dirty="0"/>
              <a:t> 18) - TVE</a:t>
            </a:r>
            <a:r>
              <a:rPr lang="en-US" dirty="0" smtClean="0"/>
              <a:t>)/2</a:t>
            </a:r>
            <a:endParaRPr lang="en-US" dirty="0"/>
          </a:p>
          <a:p>
            <a:pPr algn="just" rtl="1"/>
            <a:r>
              <a:rPr lang="fa-IR" dirty="0" smtClean="0"/>
              <a:t>4- اگر </a:t>
            </a:r>
            <a:r>
              <a:rPr lang="en-US" dirty="0"/>
              <a:t>TVE </a:t>
            </a:r>
            <a:r>
              <a:rPr lang="fa-IR" dirty="0"/>
              <a:t>را بر تعداد اتمهای فلز </a:t>
            </a:r>
            <a:r>
              <a:rPr lang="fa-IR" dirty="0" smtClean="0"/>
              <a:t>تقسیم </a:t>
            </a:r>
            <a:r>
              <a:rPr lang="fa-IR" dirty="0"/>
              <a:t>کنیم آنگاه تعداد الكترون به ازاء هر فلز به دست می آید</a:t>
            </a:r>
            <a:r>
              <a:rPr lang="fa-IR" dirty="0" smtClean="0"/>
              <a:t>.</a:t>
            </a:r>
          </a:p>
          <a:p>
            <a:pPr algn="just"/>
            <a:r>
              <a:rPr lang="en-US" dirty="0" smtClean="0"/>
              <a:t>TVE/n</a:t>
            </a:r>
            <a:endParaRPr lang="en-US" dirty="0"/>
          </a:p>
          <a:p>
            <a:pPr algn="just"/>
            <a:endParaRPr lang="fa-IR" dirty="0"/>
          </a:p>
        </p:txBody>
      </p:sp>
    </p:spTree>
    <p:extLst>
      <p:ext uri="{BB962C8B-B14F-4D97-AF65-F5344CB8AC3E}">
        <p14:creationId xmlns:p14="http://schemas.microsoft.com/office/powerpoint/2010/main" val="22700448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855208"/>
            <a:ext cx="8900160" cy="2308324"/>
          </a:xfrm>
          <a:prstGeom prst="rect">
            <a:avLst/>
          </a:prstGeom>
        </p:spPr>
        <p:txBody>
          <a:bodyPr wrap="square">
            <a:spAutoFit/>
          </a:bodyPr>
          <a:lstStyle/>
          <a:p>
            <a:pPr algn="just" rtl="1"/>
            <a:r>
              <a:rPr lang="fa-IR" dirty="0"/>
              <a:t>اگر عدد به دست آمده در این رابطه برابر ۱۸ بود، آنگاه هیچ پیوند فلز-فلزی وجود ندارد. اگر عدد به دست آمده برابر ۱۷ بود، آنگاه یک پیوند فلز - فلز یگانه </a:t>
            </a:r>
            <a:r>
              <a:rPr lang="fa-IR" dirty="0" smtClean="0"/>
              <a:t>وجود </a:t>
            </a:r>
            <a:r>
              <a:rPr lang="fa-IR" dirty="0"/>
              <a:t>دارد. اگر عدد به دست آمده برابر ۱۹ بود، آنگاه دو پیوند یگانه فلز - فلز </a:t>
            </a:r>
            <a:r>
              <a:rPr lang="fa-IR" dirty="0" smtClean="0"/>
              <a:t>یا یک پیوند دوگانه فلز-فلز وجود دارد و به همین ترتیب می توان این روند را ادامه داد</a:t>
            </a:r>
            <a:r>
              <a:rPr lang="fa-IR" dirty="0"/>
              <a:t>. در پیش بینی ساختار یک کلاستر فلزی، ابتدا هسته فلزی (اسكلت فلزی) آن را مشخص کنید و بعد سراغ قرار دادن لیگاندها در اطراف هر اتم فلز به صورت ترمینال و یا پل بروید. در کلاسترهایی با تعداد هسته فلز پایین، توزیع لیگاندها باید به گونه ای صورت گیرد که هر اتم فلز واسطه قاعده </a:t>
            </a:r>
            <a:r>
              <a:rPr lang="fa-IR" dirty="0" smtClean="0"/>
              <a:t>18 الکترونی را </a:t>
            </a:r>
            <a:r>
              <a:rPr lang="fa-IR" dirty="0"/>
              <a:t>رعایت کند. این قواعد برای کلاسترهای فلزهای اصلی، لانتانیدها و اکتینیدها (بلوک </a:t>
            </a:r>
            <a:r>
              <a:rPr lang="en-US" dirty="0" smtClean="0"/>
              <a:t>f</a:t>
            </a:r>
            <a:r>
              <a:rPr lang="fa-IR" dirty="0" smtClean="0"/>
              <a:t>) </a:t>
            </a:r>
            <a:r>
              <a:rPr lang="fa-IR" dirty="0"/>
              <a:t>کاربرد ندارند.</a:t>
            </a:r>
            <a:endParaRPr lang="en-US" dirty="0"/>
          </a:p>
        </p:txBody>
      </p:sp>
    </p:spTree>
    <p:extLst>
      <p:ext uri="{BB962C8B-B14F-4D97-AF65-F5344CB8AC3E}">
        <p14:creationId xmlns:p14="http://schemas.microsoft.com/office/powerpoint/2010/main" val="19799380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36449"/>
            <a:ext cx="9893838" cy="5437632"/>
          </a:xfrm>
          <a:prstGeom prst="rect">
            <a:avLst/>
          </a:prstGeom>
        </p:spPr>
      </p:pic>
    </p:spTree>
    <p:extLst>
      <p:ext uri="{BB962C8B-B14F-4D97-AF65-F5344CB8AC3E}">
        <p14:creationId xmlns:p14="http://schemas.microsoft.com/office/powerpoint/2010/main" val="8535905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731520" y="1259021"/>
                <a:ext cx="8851392" cy="3970318"/>
              </a:xfrm>
              <a:prstGeom prst="rect">
                <a:avLst/>
              </a:prstGeom>
            </p:spPr>
            <p:txBody>
              <a:bodyPr wrap="square">
                <a:spAutoFit/>
              </a:bodyPr>
              <a:lstStyle/>
              <a:p>
                <a:pPr algn="just" rtl="1"/>
                <a:r>
                  <a:rPr lang="fa-IR" b="1" dirty="0">
                    <a:solidFill>
                      <a:schemeClr val="accent1">
                        <a:lumMod val="75000"/>
                      </a:schemeClr>
                    </a:solidFill>
                  </a:rPr>
                  <a:t>قواعد ويد يا نظريه زوج الكترون اسكلت پلي هدرال (چند وجهی) </a:t>
                </a:r>
                <a:r>
                  <a:rPr lang="en-US" b="1" dirty="0" smtClean="0">
                    <a:solidFill>
                      <a:schemeClr val="accent1">
                        <a:lumMod val="75000"/>
                      </a:schemeClr>
                    </a:solidFill>
                  </a:rPr>
                  <a:t>(PSEPT</a:t>
                </a:r>
                <a:r>
                  <a:rPr lang="en-US" b="1" dirty="0">
                    <a:solidFill>
                      <a:schemeClr val="accent1">
                        <a:lumMod val="75000"/>
                      </a:schemeClr>
                    </a:solidFill>
                  </a:rPr>
                  <a:t>) </a:t>
                </a:r>
                <a:r>
                  <a:rPr lang="fa-IR" b="1" dirty="0" smtClean="0">
                    <a:solidFill>
                      <a:schemeClr val="accent1">
                        <a:lumMod val="75000"/>
                      </a:schemeClr>
                    </a:solidFill>
                  </a:rPr>
                  <a:t> در </a:t>
                </a:r>
                <a:r>
                  <a:rPr lang="fa-IR" b="1" dirty="0">
                    <a:solidFill>
                      <a:schemeClr val="accent1">
                        <a:lumMod val="75000"/>
                      </a:schemeClr>
                    </a:solidFill>
                  </a:rPr>
                  <a:t>تعیین ساختار کلاسترهای فلزهای واسطه با لیگاندهای </a:t>
                </a:r>
                <a:r>
                  <a:rPr lang="el-GR" b="1" dirty="0" smtClean="0">
                    <a:solidFill>
                      <a:schemeClr val="accent1">
                        <a:lumMod val="75000"/>
                      </a:schemeClr>
                    </a:solidFill>
                    <a:latin typeface="Calibri" panose="020F0502020204030204" pitchFamily="34" charset="0"/>
                    <a:cs typeface="Calibri" panose="020F0502020204030204" pitchFamily="34" charset="0"/>
                  </a:rPr>
                  <a:t>π</a:t>
                </a:r>
                <a:r>
                  <a:rPr lang="fa-IR" b="1" dirty="0" smtClean="0">
                    <a:solidFill>
                      <a:schemeClr val="accent1">
                        <a:lumMod val="75000"/>
                      </a:schemeClr>
                    </a:solidFill>
                    <a:latin typeface="Calibri" panose="020F0502020204030204" pitchFamily="34" charset="0"/>
                    <a:cs typeface="Calibri" panose="020F0502020204030204" pitchFamily="34" charset="0"/>
                  </a:rPr>
                  <a:t>-</a:t>
                </a:r>
                <a:r>
                  <a:rPr lang="fa-IR" b="1" dirty="0" smtClean="0">
                    <a:solidFill>
                      <a:schemeClr val="accent1">
                        <a:lumMod val="75000"/>
                      </a:schemeClr>
                    </a:solidFill>
                  </a:rPr>
                  <a:t>اسید </a:t>
                </a:r>
              </a:p>
              <a:p>
                <a:pPr algn="just" rtl="1"/>
                <a:r>
                  <a:rPr lang="fa-IR" dirty="0" smtClean="0"/>
                  <a:t>از </a:t>
                </a:r>
                <a:r>
                  <a:rPr lang="fa-IR" dirty="0"/>
                  <a:t>نظریه </a:t>
                </a:r>
                <a:r>
                  <a:rPr lang="en-US" dirty="0"/>
                  <a:t>PSEPT </a:t>
                </a:r>
                <a:r>
                  <a:rPr lang="fa-IR" dirty="0" smtClean="0"/>
                  <a:t> برای </a:t>
                </a:r>
                <a:r>
                  <a:rPr lang="fa-IR" dirty="0"/>
                  <a:t>تعیین ساختار سه بعدی کلاسترهای فلزهای واسطه بر اساس شمارش تعداد کل الكترونهای والانس </a:t>
                </a:r>
                <a:r>
                  <a:rPr lang="fa-IR" dirty="0" smtClean="0"/>
                  <a:t>آنها </a:t>
                </a:r>
                <a:r>
                  <a:rPr lang="fa-IR" dirty="0"/>
                  <a:t>استفاده می شود. از لحاظ اصول اساسی، نظريه </a:t>
                </a:r>
                <a:r>
                  <a:rPr lang="en-US" dirty="0"/>
                  <a:t>PSEPT </a:t>
                </a:r>
                <a:r>
                  <a:rPr lang="fa-IR" dirty="0" smtClean="0"/>
                  <a:t> مشابه </a:t>
                </a:r>
                <a:r>
                  <a:rPr lang="fa-IR" dirty="0"/>
                  <a:t>قواعد وید برای تعیین ساختار کلاسترهای بوران است. فقط باید اوربیتال های </a:t>
                </a:r>
                <a:r>
                  <a:rPr lang="fa-IR" dirty="0" smtClean="0"/>
                  <a:t>  </a:t>
                </a:r>
                <a:r>
                  <a:rPr lang="en-US" dirty="0" smtClean="0"/>
                  <a:t>sp</a:t>
                </a:r>
                <a:r>
                  <a:rPr lang="en-US" baseline="30000" dirty="0" smtClean="0"/>
                  <a:t>3</a:t>
                </a:r>
                <a:r>
                  <a:rPr lang="en-US" dirty="0" smtClean="0"/>
                  <a:t>d</a:t>
                </a:r>
                <a:r>
                  <a:rPr lang="en-US" baseline="30000" dirty="0" smtClean="0"/>
                  <a:t>2</a:t>
                </a:r>
                <a:r>
                  <a:rPr lang="fa-IR" baseline="30000" dirty="0" smtClean="0"/>
                  <a:t> </a:t>
                </a:r>
                <a:r>
                  <a:rPr lang="fa-IR" dirty="0" smtClean="0"/>
                  <a:t>را </a:t>
                </a:r>
                <a:r>
                  <a:rPr lang="fa-IR" dirty="0"/>
                  <a:t>به جمع اوربیتال های پیوندی (اوربیتال های پیوندی اسکلتی) در بورانها اضافه کرد. به عنوان مثال، در یک کلاستر بوران كلوزو تعداد اوربیتال های پیوندی </a:t>
                </a:r>
                <a:r>
                  <a:rPr lang="fa-IR" dirty="0" smtClean="0"/>
                  <a:t>اسکلتی برابر </a:t>
                </a:r>
                <a:r>
                  <a:rPr lang="fa-IR" dirty="0"/>
                  <a:t>1+</a:t>
                </a:r>
                <a:r>
                  <a:rPr lang="en-US" dirty="0"/>
                  <a:t>n </a:t>
                </a:r>
                <a:r>
                  <a:rPr lang="fa-IR" dirty="0"/>
                  <a:t>است. بنابراین، یک کلاستر کلوزو از فلز واسطه باید </a:t>
                </a:r>
                <a:r>
                  <a:rPr lang="fa-IR" dirty="0" smtClean="0"/>
                  <a:t>1+</a:t>
                </a:r>
                <a:r>
                  <a:rPr lang="en-US" dirty="0" smtClean="0"/>
                  <a:t>(n </a:t>
                </a:r>
                <a:r>
                  <a:rPr lang="en-US" dirty="0"/>
                  <a:t>+ 1 ) + ( 6n ) = </a:t>
                </a:r>
                <a:r>
                  <a:rPr lang="en-US" dirty="0" smtClean="0"/>
                  <a:t>7n </a:t>
                </a:r>
                <a:r>
                  <a:rPr lang="fa-IR" dirty="0" smtClean="0"/>
                  <a:t> اوربیتال </a:t>
                </a:r>
                <a:r>
                  <a:rPr lang="fa-IR" dirty="0"/>
                  <a:t>(شامل پیوندی و ناپیوندی) داشته باشد. توجه داشته باشید که منظور از </a:t>
                </a:r>
                <a:r>
                  <a:rPr lang="en-US" dirty="0" smtClean="0"/>
                  <a:t>6n</a:t>
                </a:r>
                <a:r>
                  <a:rPr lang="en-US" dirty="0"/>
                  <a:t>، </a:t>
                </a:r>
                <a:r>
                  <a:rPr lang="fa-IR" dirty="0"/>
                  <a:t>تعداد شش اوربیتال هیبریدی </a:t>
                </a:r>
                <a:r>
                  <a:rPr lang="en-US" dirty="0"/>
                  <a:t>sp</a:t>
                </a:r>
                <a:r>
                  <a:rPr lang="en-US" baseline="30000" dirty="0"/>
                  <a:t>3</a:t>
                </a:r>
                <a:r>
                  <a:rPr lang="en-US" dirty="0"/>
                  <a:t>d</a:t>
                </a:r>
                <a:r>
                  <a:rPr lang="en-US" baseline="30000" dirty="0"/>
                  <a:t>2</a:t>
                </a:r>
                <a:r>
                  <a:rPr lang="fa-IR" baseline="30000" dirty="0"/>
                  <a:t> </a:t>
                </a:r>
                <a:r>
                  <a:rPr lang="fa-IR" dirty="0" smtClean="0"/>
                  <a:t>است </a:t>
                </a:r>
                <a:r>
                  <a:rPr lang="fa-IR" dirty="0"/>
                  <a:t>که در تعداد اتم های فلز موجود در کلاستر یعنی </a:t>
                </a:r>
                <a:r>
                  <a:rPr lang="en-US" dirty="0"/>
                  <a:t>n </a:t>
                </a:r>
                <a:r>
                  <a:rPr lang="fa-IR" dirty="0" smtClean="0"/>
                  <a:t> ضرب </a:t>
                </a:r>
                <a:r>
                  <a:rPr lang="fa-IR" dirty="0"/>
                  <a:t>شده اند. </a:t>
                </a:r>
                <a:r>
                  <a:rPr lang="fa-IR" dirty="0" smtClean="0"/>
                  <a:t>این </a:t>
                </a:r>
                <a:r>
                  <a:rPr lang="en-US" dirty="0" smtClean="0"/>
                  <a:t> 6n </a:t>
                </a:r>
                <a:r>
                  <a:rPr lang="fa-IR" dirty="0" smtClean="0"/>
                  <a:t> اوربیتال </a:t>
                </a:r>
                <a:r>
                  <a:rPr lang="fa-IR" dirty="0"/>
                  <a:t>میتوانند از نوع ناپیوندی و یا پیوندی </a:t>
                </a:r>
                <a:r>
                  <a:rPr lang="fa-IR" dirty="0" smtClean="0"/>
                  <a:t>باشند</a:t>
                </a:r>
                <a:r>
                  <a:rPr lang="fa-IR" dirty="0"/>
                  <a:t>. هر یک از این اوربیتال ها حاوی دو الكترون است. پس برای این کلاستر کلوزو از فلز واسطه تعداد كل الكترونهای والانس (ظرفیت) برابر است با</a:t>
                </a:r>
                <a:r>
                  <a:rPr lang="fa-IR" dirty="0" smtClean="0"/>
                  <a:t>:</a:t>
                </a:r>
              </a:p>
              <a:p>
                <a:pPr algn="just"/>
                <a:r>
                  <a:rPr lang="en-US" dirty="0" smtClean="0"/>
                  <a:t>(7n </a:t>
                </a:r>
                <a:r>
                  <a:rPr lang="en-US" dirty="0"/>
                  <a:t>+ 1 )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 </a:t>
                </a:r>
                <a:r>
                  <a:rPr lang="en-US" dirty="0" smtClean="0"/>
                  <a:t>2 </a:t>
                </a:r>
                <a:r>
                  <a:rPr lang="en-US" dirty="0"/>
                  <a:t>= </a:t>
                </a:r>
                <a:r>
                  <a:rPr lang="en-US" dirty="0" smtClean="0"/>
                  <a:t>14n +2</a:t>
                </a:r>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731520" y="1259021"/>
                <a:ext cx="8851392" cy="3970318"/>
              </a:xfrm>
              <a:prstGeom prst="rect">
                <a:avLst/>
              </a:prstGeom>
              <a:blipFill rotWithShape="0">
                <a:blip r:embed="rId2"/>
                <a:stretch>
                  <a:fillRect l="-2893" t="-922" r="-551" b="-1382"/>
                </a:stretch>
              </a:blipFill>
            </p:spPr>
            <p:txBody>
              <a:bodyPr/>
              <a:lstStyle/>
              <a:p>
                <a:r>
                  <a:rPr lang="en-US">
                    <a:noFill/>
                  </a:rPr>
                  <a:t> </a:t>
                </a:r>
              </a:p>
            </p:txBody>
          </p:sp>
        </mc:Fallback>
      </mc:AlternateContent>
    </p:spTree>
    <p:extLst>
      <p:ext uri="{BB962C8B-B14F-4D97-AF65-F5344CB8AC3E}">
        <p14:creationId xmlns:p14="http://schemas.microsoft.com/office/powerpoint/2010/main" val="13092878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112" y="271933"/>
            <a:ext cx="8656320" cy="1200329"/>
          </a:xfrm>
          <a:prstGeom prst="rect">
            <a:avLst/>
          </a:prstGeom>
        </p:spPr>
        <p:txBody>
          <a:bodyPr wrap="square">
            <a:spAutoFit/>
          </a:bodyPr>
          <a:lstStyle/>
          <a:p>
            <a:pPr algn="just" rtl="1"/>
            <a:r>
              <a:rPr lang="fa-IR" dirty="0"/>
              <a:t>همین عملیات را می توان برای سایر کلاس های کلاسترهای نيدو، ارکنو و هایفو (مفو) نیز به کار برد. برای مقایسه بهتر کلاسترهای بوران و کلاسترهای فلزهای واسطه به جدول </a:t>
            </a:r>
            <a:r>
              <a:rPr lang="fa-IR" dirty="0" smtClean="0"/>
              <a:t>زیر </a:t>
            </a:r>
            <a:r>
              <a:rPr lang="fa-IR" dirty="0"/>
              <a:t>توجه کنید. در این جدول معادله های مناسب برای محاسبه تعداد كل الكترونهای والانس (ظرفیت) کلاسترهای بوران و کلاسترهای فلزهای واسطه نشان داده شده اند.</a:t>
            </a:r>
            <a:endParaRPr lang="en-US" dirty="0"/>
          </a:p>
        </p:txBody>
      </p:sp>
      <p:pic>
        <p:nvPicPr>
          <p:cNvPr id="5" name="Picture 4"/>
          <p:cNvPicPr>
            <a:picLocks noChangeAspect="1"/>
          </p:cNvPicPr>
          <p:nvPr/>
        </p:nvPicPr>
        <p:blipFill>
          <a:blip r:embed="rId2"/>
          <a:stretch>
            <a:fillRect/>
          </a:stretch>
        </p:blipFill>
        <p:spPr>
          <a:xfrm>
            <a:off x="459740" y="1877886"/>
            <a:ext cx="8488362" cy="3100840"/>
          </a:xfrm>
          <a:prstGeom prst="rect">
            <a:avLst/>
          </a:prstGeom>
        </p:spPr>
      </p:pic>
    </p:spTree>
    <p:extLst>
      <p:ext uri="{BB962C8B-B14F-4D97-AF65-F5344CB8AC3E}">
        <p14:creationId xmlns:p14="http://schemas.microsoft.com/office/powerpoint/2010/main" val="34776272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011238"/>
            <a:ext cx="11464925" cy="3395910"/>
          </a:xfrm>
          <a:prstGeom prst="rect">
            <a:avLst/>
          </a:prstGeom>
        </p:spPr>
      </p:pic>
    </p:spTree>
    <p:extLst>
      <p:ext uri="{BB962C8B-B14F-4D97-AF65-F5344CB8AC3E}">
        <p14:creationId xmlns:p14="http://schemas.microsoft.com/office/powerpoint/2010/main" val="13794360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4528" y="886427"/>
            <a:ext cx="8790432" cy="3970318"/>
          </a:xfrm>
          <a:prstGeom prst="rect">
            <a:avLst/>
          </a:prstGeom>
        </p:spPr>
        <p:txBody>
          <a:bodyPr wrap="square">
            <a:spAutoFit/>
          </a:bodyPr>
          <a:lstStyle/>
          <a:p>
            <a:pPr algn="just" rtl="1"/>
            <a:r>
              <a:rPr lang="fa-IR" dirty="0"/>
              <a:t>اگر بخواهید ساختار یک کلاستر فلز واسطه با لیگاندهای </a:t>
            </a:r>
            <a:r>
              <a:rPr lang="el-GR" dirty="0" smtClean="0">
                <a:latin typeface="Calibri" panose="020F0502020204030204" pitchFamily="34" charset="0"/>
                <a:cs typeface="Calibri" panose="020F0502020204030204" pitchFamily="34" charset="0"/>
              </a:rPr>
              <a:t>π</a:t>
            </a:r>
            <a:r>
              <a:rPr lang="fa-IR" dirty="0">
                <a:latin typeface="Calibri" panose="020F0502020204030204" pitchFamily="34" charset="0"/>
                <a:cs typeface="Calibri" panose="020F0502020204030204" pitchFamily="34" charset="0"/>
              </a:rPr>
              <a:t>-</a:t>
            </a:r>
            <a:r>
              <a:rPr lang="fa-IR" dirty="0"/>
              <a:t>اسید </a:t>
            </a:r>
            <a:r>
              <a:rPr lang="fa-IR" dirty="0" smtClean="0"/>
              <a:t>مانند:</a:t>
            </a:r>
            <a:r>
              <a:rPr lang="en-US" dirty="0" smtClean="0"/>
              <a:t>PPh3 </a:t>
            </a:r>
            <a:r>
              <a:rPr lang="fa-IR" dirty="0" smtClean="0"/>
              <a:t> و</a:t>
            </a:r>
            <a:r>
              <a:rPr lang="en-US" dirty="0" smtClean="0"/>
              <a:t>CO </a:t>
            </a:r>
            <a:r>
              <a:rPr lang="fa-IR" dirty="0" smtClean="0"/>
              <a:t> را </a:t>
            </a:r>
            <a:r>
              <a:rPr lang="fa-IR" dirty="0"/>
              <a:t>با استفاده از نظريه </a:t>
            </a:r>
            <a:r>
              <a:rPr lang="en-US" dirty="0"/>
              <a:t>PSEPT </a:t>
            </a:r>
            <a:r>
              <a:rPr lang="fa-IR" dirty="0" smtClean="0"/>
              <a:t> پیش </a:t>
            </a:r>
            <a:r>
              <a:rPr lang="fa-IR" dirty="0"/>
              <a:t>بینی کنید، باید مراحل زیر را انجام دهید</a:t>
            </a:r>
            <a:r>
              <a:rPr lang="fa-IR" dirty="0" smtClean="0"/>
              <a:t>:</a:t>
            </a:r>
          </a:p>
          <a:p>
            <a:pPr algn="just" rtl="1"/>
            <a:r>
              <a:rPr lang="fa-IR" dirty="0" smtClean="0"/>
              <a:t> 1- </a:t>
            </a:r>
            <a:r>
              <a:rPr lang="fa-IR" dirty="0"/>
              <a:t>ابتدا تعداد كل الكترونهای والانس کلاستر مورد نظر را حساب کنید. این تعداد شامل سه مورد می شود: (الكترونهای والانس هر یک از اتمهای فلز) + (الكترونهایی که توسط لیگاندها به فلز داده می شوند تا پیوندهای </a:t>
            </a:r>
            <a:r>
              <a:rPr lang="fa-IR" dirty="0" smtClean="0"/>
              <a:t>فلز-لیگاند تشکیل </a:t>
            </a:r>
            <a:r>
              <a:rPr lang="fa-IR" dirty="0"/>
              <a:t>شوند) + (بار کلاستر (بار منفی به تعداد الكترونها اضافه شده و بار مثبت از این تعداد کم می شود</a:t>
            </a:r>
            <a:r>
              <a:rPr lang="fa-IR" dirty="0" smtClean="0"/>
              <a:t>.)) </a:t>
            </a:r>
            <a:r>
              <a:rPr lang="fa-IR" dirty="0"/>
              <a:t>به عبارتی، تعداد کل الكترونهای والانس شامل الكترونهای اسکلتی (پیوندهای فلز-فلز)، الكترونهای ناپیوندی و الکترونهای پیوندهای </a:t>
            </a:r>
            <a:r>
              <a:rPr lang="fa-IR" dirty="0" smtClean="0"/>
              <a:t>فلز-ليگاند می </a:t>
            </a:r>
            <a:r>
              <a:rPr lang="fa-IR" dirty="0"/>
              <a:t>شود</a:t>
            </a:r>
            <a:r>
              <a:rPr lang="fa-IR" dirty="0" smtClean="0"/>
              <a:t>.</a:t>
            </a:r>
          </a:p>
          <a:p>
            <a:pPr algn="just" rtl="1"/>
            <a:r>
              <a:rPr lang="fa-IR" dirty="0" smtClean="0"/>
              <a:t> 2- </a:t>
            </a:r>
            <a:r>
              <a:rPr lang="fa-IR" dirty="0"/>
              <a:t>هر یک از معادله های </a:t>
            </a:r>
            <a:r>
              <a:rPr lang="fa-IR" dirty="0" smtClean="0"/>
              <a:t>2+</a:t>
            </a:r>
            <a:r>
              <a:rPr lang="en-US" dirty="0" smtClean="0"/>
              <a:t>n</a:t>
            </a:r>
            <a:r>
              <a:rPr lang="fa-IR" dirty="0" smtClean="0"/>
              <a:t>14</a:t>
            </a:r>
            <a:r>
              <a:rPr lang="en-US" dirty="0" smtClean="0"/>
              <a:t>14n </a:t>
            </a:r>
            <a:r>
              <a:rPr lang="en-US" dirty="0"/>
              <a:t>+ </a:t>
            </a:r>
            <a:r>
              <a:rPr lang="en-US" dirty="0" smtClean="0"/>
              <a:t>6, </a:t>
            </a:r>
            <a:r>
              <a:rPr lang="en-US" dirty="0"/>
              <a:t>، 14 n + 4 ، </a:t>
            </a:r>
            <a:r>
              <a:rPr lang="fa-IR" dirty="0" smtClean="0"/>
              <a:t>و 8+</a:t>
            </a:r>
            <a:r>
              <a:rPr lang="en-US" dirty="0" smtClean="0"/>
              <a:t>n</a:t>
            </a:r>
            <a:r>
              <a:rPr lang="fa-IR" dirty="0" smtClean="0"/>
              <a:t>14</a:t>
            </a:r>
            <a:r>
              <a:rPr lang="en-US" dirty="0" smtClean="0"/>
              <a:t> </a:t>
            </a:r>
            <a:r>
              <a:rPr lang="fa-IR" dirty="0"/>
              <a:t>را مساوی تعداد كل الكترونهای والانس قرار دهید و تعيين كنید در کدام معادله جواب </a:t>
            </a:r>
            <a:r>
              <a:rPr lang="en-US" dirty="0"/>
              <a:t>n </a:t>
            </a:r>
            <a:r>
              <a:rPr lang="fa-IR" dirty="0" smtClean="0"/>
              <a:t> به </a:t>
            </a:r>
            <a:r>
              <a:rPr lang="fa-IR" dirty="0"/>
              <a:t>دست آمده برابر تعداد اتمهای فلز در فرمول کلاستر مورد نظر است</a:t>
            </a:r>
            <a:r>
              <a:rPr lang="fa-IR" dirty="0" smtClean="0"/>
              <a:t>.</a:t>
            </a:r>
          </a:p>
          <a:p>
            <a:pPr algn="just" rtl="1"/>
            <a:r>
              <a:rPr lang="fa-IR" dirty="0"/>
              <a:t>3- با توجه به معادله انتخاب شده و جواب </a:t>
            </a:r>
            <a:r>
              <a:rPr lang="en-US" dirty="0" smtClean="0"/>
              <a:t>n</a:t>
            </a:r>
            <a:r>
              <a:rPr lang="fa-IR" dirty="0" smtClean="0"/>
              <a:t> می </a:t>
            </a:r>
            <a:r>
              <a:rPr lang="fa-IR" dirty="0"/>
              <a:t>توان ساختار کلاستر مورد نظر را تعیین کرد. </a:t>
            </a:r>
            <a:r>
              <a:rPr lang="en-US" dirty="0"/>
              <a:t>n </a:t>
            </a:r>
            <a:r>
              <a:rPr lang="fa-IR" dirty="0" smtClean="0"/>
              <a:t> همیشه </a:t>
            </a:r>
            <a:r>
              <a:rPr lang="fa-IR" dirty="0"/>
              <a:t>یک عدد صحيح مثبت است که باید مساوی با تعداد اتمهای فلز در ساختار کلاستر مورد نظر باشد. </a:t>
            </a:r>
            <a:endParaRPr lang="en-US" dirty="0"/>
          </a:p>
        </p:txBody>
      </p:sp>
    </p:spTree>
    <p:extLst>
      <p:ext uri="{BB962C8B-B14F-4D97-AF65-F5344CB8AC3E}">
        <p14:creationId xmlns:p14="http://schemas.microsoft.com/office/powerpoint/2010/main" val="2821556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91968" y="216331"/>
            <a:ext cx="6096000" cy="369332"/>
          </a:xfrm>
          <a:prstGeom prst="rect">
            <a:avLst/>
          </a:prstGeom>
        </p:spPr>
        <p:txBody>
          <a:bodyPr>
            <a:spAutoFit/>
          </a:bodyPr>
          <a:lstStyle/>
          <a:p>
            <a:pPr algn="just" rtl="1"/>
            <a:r>
              <a:rPr lang="fa-IR" dirty="0" smtClean="0"/>
              <a:t>مثال: ساختار کلاستر </a:t>
            </a:r>
            <a:r>
              <a:rPr lang="fa-IR" dirty="0"/>
              <a:t>زیر را تعیین کنید</a:t>
            </a:r>
            <a:endParaRPr lang="en-US" dirty="0"/>
          </a:p>
        </p:txBody>
      </p:sp>
      <p:pic>
        <p:nvPicPr>
          <p:cNvPr id="5" name="Picture 4"/>
          <p:cNvPicPr>
            <a:picLocks noChangeAspect="1"/>
          </p:cNvPicPr>
          <p:nvPr/>
        </p:nvPicPr>
        <p:blipFill>
          <a:blip r:embed="rId2"/>
          <a:stretch>
            <a:fillRect/>
          </a:stretch>
        </p:blipFill>
        <p:spPr>
          <a:xfrm>
            <a:off x="1144744" y="585663"/>
            <a:ext cx="6060728" cy="6112062"/>
          </a:xfrm>
          <a:prstGeom prst="rect">
            <a:avLst/>
          </a:prstGeom>
        </p:spPr>
      </p:pic>
    </p:spTree>
    <p:extLst>
      <p:ext uri="{BB962C8B-B14F-4D97-AF65-F5344CB8AC3E}">
        <p14:creationId xmlns:p14="http://schemas.microsoft.com/office/powerpoint/2010/main" val="129458505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4672" y="1088333"/>
            <a:ext cx="8631936" cy="4247317"/>
          </a:xfrm>
          <a:prstGeom prst="rect">
            <a:avLst/>
          </a:prstGeom>
        </p:spPr>
        <p:txBody>
          <a:bodyPr wrap="square">
            <a:spAutoFit/>
          </a:bodyPr>
          <a:lstStyle/>
          <a:p>
            <a:pPr algn="just" rtl="1"/>
            <a:r>
              <a:rPr lang="fa-IR" b="1" dirty="0">
                <a:solidFill>
                  <a:srgbClr val="C00000"/>
                </a:solidFill>
              </a:rPr>
              <a:t>کاربردهای </a:t>
            </a:r>
            <a:r>
              <a:rPr lang="fa-IR" b="1" dirty="0" smtClean="0">
                <a:solidFill>
                  <a:srgbClr val="C00000"/>
                </a:solidFill>
              </a:rPr>
              <a:t>کلاسترها</a:t>
            </a:r>
          </a:p>
          <a:p>
            <a:pPr algn="just" rtl="1"/>
            <a:r>
              <a:rPr lang="fa-IR" dirty="0" smtClean="0"/>
              <a:t> </a:t>
            </a:r>
            <a:r>
              <a:rPr lang="fa-IR" dirty="0"/>
              <a:t>در سالهای قبل، هیدریدهای بور به عنوان سوخت های پر انرژی معرفی شدند ولی به علت اینکه محصول احتراق آنها </a:t>
            </a:r>
            <a:r>
              <a:rPr lang="en-US" dirty="0" smtClean="0"/>
              <a:t>B</a:t>
            </a:r>
            <a:r>
              <a:rPr lang="en-US" baseline="-25000" dirty="0" smtClean="0"/>
              <a:t>2</a:t>
            </a:r>
            <a:r>
              <a:rPr lang="en-US" dirty="0" smtClean="0"/>
              <a:t>O</a:t>
            </a:r>
            <a:r>
              <a:rPr lang="en-US" baseline="-25000" dirty="0" smtClean="0"/>
              <a:t>3</a:t>
            </a:r>
            <a:r>
              <a:rPr lang="fa-IR" dirty="0"/>
              <a:t> </a:t>
            </a:r>
            <a:r>
              <a:rPr lang="en-US" dirty="0" smtClean="0"/>
              <a:t> </a:t>
            </a:r>
            <a:r>
              <a:rPr lang="fa-IR" dirty="0"/>
              <a:t>جامد و سایر پلیمرهای غیر فرار بود که باعث مسدود شدن خروجی محصولات احتراق (</a:t>
            </a:r>
            <a:r>
              <a:rPr lang="fa-IR" dirty="0" smtClean="0"/>
              <a:t>اگزوز) </a:t>
            </a:r>
            <a:r>
              <a:rPr lang="fa-IR" dirty="0"/>
              <a:t>می شد، این کاربرد آنها مورد توجه قرار نگرفت. بورانهای فلزی </a:t>
            </a:r>
            <a:r>
              <a:rPr lang="fa-IR" dirty="0" smtClean="0"/>
              <a:t>مانند </a:t>
            </a:r>
            <a:r>
              <a:rPr lang="en-US" dirty="0" smtClean="0"/>
              <a:t>Li</a:t>
            </a:r>
            <a:r>
              <a:rPr lang="en-US" baseline="-25000" dirty="0" smtClean="0"/>
              <a:t>2</a:t>
            </a:r>
            <a:r>
              <a:rPr lang="en-US" dirty="0" smtClean="0"/>
              <a:t>B</a:t>
            </a:r>
            <a:r>
              <a:rPr lang="en-US" baseline="-25000" dirty="0" smtClean="0"/>
              <a:t>12</a:t>
            </a:r>
            <a:r>
              <a:rPr lang="en-US" dirty="0" smtClean="0"/>
              <a:t>H</a:t>
            </a:r>
            <a:r>
              <a:rPr lang="en-US" baseline="-25000" dirty="0" smtClean="0"/>
              <a:t>12</a:t>
            </a:r>
            <a:r>
              <a:rPr lang="fa-IR" dirty="0" smtClean="0"/>
              <a:t> به </a:t>
            </a:r>
            <a:r>
              <a:rPr lang="fa-IR" dirty="0"/>
              <a:t>عنوان رنگ لومینسان كاربرد دارند. از برخی بوران های فلزی به عنوان الكترولیت حالت جامد برای هدایت یونها استفاده می شود. همچنین آنها قادرند که به عنوان سیستم های ذخیره هیدروژن مورد استفاده قرار گیرند. کلاسترهای کربوران به عنوان فارماکوفور در طراحی داروها استفاده می شوند. فارماکوفور یک چارچوب مولكولی با ساختار خاص است که اثر و </a:t>
            </a:r>
            <a:r>
              <a:rPr lang="fa-IR" dirty="0" smtClean="0"/>
              <a:t>خواص </a:t>
            </a:r>
            <a:r>
              <a:rPr lang="fa-IR" dirty="0"/>
              <a:t>يك دارو وابسته به این بخش است. به عبارتی ویژگی ها و فعالیت های زیستی یک دارو توسط فارماکوفور آن ایجاد می شود. پایداری کربورانها در برابر هیدرولیز، عامل اساسی برای استفاده از آنها به عنوان فارماکوفور است</a:t>
            </a:r>
            <a:r>
              <a:rPr lang="fa-IR" dirty="0" smtClean="0"/>
              <a:t>. برخی </a:t>
            </a:r>
            <a:r>
              <a:rPr lang="fa-IR" dirty="0"/>
              <a:t>مشتقهای بورانها مانند </a:t>
            </a:r>
            <a:r>
              <a:rPr lang="en-US" dirty="0"/>
              <a:t>[B</a:t>
            </a:r>
            <a:r>
              <a:rPr lang="en-US" baseline="-25000" dirty="0"/>
              <a:t>12</a:t>
            </a:r>
            <a:r>
              <a:rPr lang="en-US" dirty="0"/>
              <a:t>H</a:t>
            </a:r>
            <a:r>
              <a:rPr lang="en-US" baseline="-25000" dirty="0"/>
              <a:t>11</a:t>
            </a:r>
            <a:r>
              <a:rPr lang="en-US" dirty="0"/>
              <a:t>(SH)]</a:t>
            </a:r>
            <a:r>
              <a:rPr lang="en-US" baseline="30000" dirty="0" smtClean="0"/>
              <a:t>2-</a:t>
            </a:r>
            <a:r>
              <a:rPr lang="fa-IR" dirty="0"/>
              <a:t> </a:t>
            </a:r>
            <a:r>
              <a:rPr lang="fa-IR" dirty="0" smtClean="0"/>
              <a:t>در </a:t>
            </a:r>
            <a:r>
              <a:rPr lang="fa-IR" dirty="0"/>
              <a:t>ربایش نوترون برای درمان سرطان کاربرد دارند. همچنین از کلاسترهای کربوران به عنوان عامل کنتراست در تصویربرداری اشعه </a:t>
            </a:r>
            <a:r>
              <a:rPr lang="fa-IR" dirty="0" smtClean="0"/>
              <a:t>-</a:t>
            </a:r>
            <a:r>
              <a:rPr lang="en-US" dirty="0" smtClean="0"/>
              <a:t> X </a:t>
            </a:r>
            <a:r>
              <a:rPr lang="fa-IR" dirty="0"/>
              <a:t>از بدن استفاده می شود. کربوران های حاوی کمپلکس های پلاتین </a:t>
            </a:r>
            <a:r>
              <a:rPr lang="en-US" dirty="0" smtClean="0"/>
              <a:t>II</a:t>
            </a:r>
            <a:r>
              <a:rPr lang="fa-IR" dirty="0" smtClean="0"/>
              <a:t> به </a:t>
            </a:r>
            <a:r>
              <a:rPr lang="fa-IR" dirty="0"/>
              <a:t>عنوان عوامل ضد سرطان کاربرد </a:t>
            </a:r>
            <a:r>
              <a:rPr lang="fa-IR" dirty="0" smtClean="0"/>
              <a:t>دارند.</a:t>
            </a:r>
            <a:endParaRPr lang="en-US" dirty="0"/>
          </a:p>
        </p:txBody>
      </p:sp>
    </p:spTree>
    <p:extLst>
      <p:ext uri="{BB962C8B-B14F-4D97-AF65-F5344CB8AC3E}">
        <p14:creationId xmlns:p14="http://schemas.microsoft.com/office/powerpoint/2010/main" val="373878002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36320" y="125974"/>
            <a:ext cx="7449312" cy="6402164"/>
          </a:xfrm>
          <a:prstGeom prst="rect">
            <a:avLst/>
          </a:prstGeom>
        </p:spPr>
      </p:pic>
    </p:spTree>
    <p:extLst>
      <p:ext uri="{BB962C8B-B14F-4D97-AF65-F5344CB8AC3E}">
        <p14:creationId xmlns:p14="http://schemas.microsoft.com/office/powerpoint/2010/main" val="321995690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4025" y="566737"/>
            <a:ext cx="8745468" cy="3785807"/>
          </a:xfrm>
          <a:prstGeom prst="rect">
            <a:avLst/>
          </a:prstGeom>
        </p:spPr>
      </p:pic>
    </p:spTree>
    <p:extLst>
      <p:ext uri="{BB962C8B-B14F-4D97-AF65-F5344CB8AC3E}">
        <p14:creationId xmlns:p14="http://schemas.microsoft.com/office/powerpoint/2010/main" val="4011248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83570" y="401637"/>
            <a:ext cx="8862405" cy="6096699"/>
          </a:xfrm>
          <a:prstGeom prst="rect">
            <a:avLst/>
          </a:prstGeom>
        </p:spPr>
      </p:pic>
    </p:spTree>
    <p:extLst>
      <p:ext uri="{BB962C8B-B14F-4D97-AF65-F5344CB8AC3E}">
        <p14:creationId xmlns:p14="http://schemas.microsoft.com/office/powerpoint/2010/main" val="201730065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723</TotalTime>
  <Words>6442</Words>
  <Application>Microsoft Office PowerPoint</Application>
  <PresentationFormat>Widescreen</PresentationFormat>
  <Paragraphs>157</Paragraphs>
  <Slides>69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69</vt:i4>
      </vt:variant>
    </vt:vector>
  </HeadingPairs>
  <TitlesOfParts>
    <vt:vector size="76" baseType="lpstr">
      <vt:lpstr>Arial</vt:lpstr>
      <vt:lpstr>Calibri</vt:lpstr>
      <vt:lpstr>Cambria Math</vt:lpstr>
      <vt:lpstr>Tahoma</vt:lpstr>
      <vt:lpstr>Trebuchet MS</vt:lpstr>
      <vt:lpstr>Wingdings 3</vt:lpstr>
      <vt:lpstr>Facet</vt:lpstr>
      <vt:lpstr>  به نام خداوند بخشنده بخشایشگر    </vt:lpstr>
      <vt:lpstr>فصل چهارم ترکیب های خوشه ای (کلاسترها)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فصل چهارم ترکیب های خوشه ای (کلاسترها)</dc:title>
  <dc:creator>saina</dc:creator>
  <cp:lastModifiedBy>123</cp:lastModifiedBy>
  <cp:revision>139</cp:revision>
  <dcterms:created xsi:type="dcterms:W3CDTF">2019-03-25T15:49:45Z</dcterms:created>
  <dcterms:modified xsi:type="dcterms:W3CDTF">2019-04-09T09:37:05Z</dcterms:modified>
</cp:coreProperties>
</file>